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pptx" ContentType="application/vnd.openxmlformats-officedocument.presentationml.presentation"/>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8" r:id="rId5"/>
  </p:sldMasterIdLst>
  <p:notesMasterIdLst>
    <p:notesMasterId r:id="rId58"/>
  </p:notesMasterIdLst>
  <p:sldIdLst>
    <p:sldId id="287" r:id="rId6"/>
    <p:sldId id="617" r:id="rId7"/>
    <p:sldId id="945621587" r:id="rId8"/>
    <p:sldId id="624" r:id="rId9"/>
    <p:sldId id="945621553" r:id="rId10"/>
    <p:sldId id="26554" r:id="rId11"/>
    <p:sldId id="2088197554" r:id="rId12"/>
    <p:sldId id="945621559" r:id="rId13"/>
    <p:sldId id="2088197565" r:id="rId14"/>
    <p:sldId id="2088197567" r:id="rId15"/>
    <p:sldId id="2088197566" r:id="rId16"/>
    <p:sldId id="2088197568" r:id="rId17"/>
    <p:sldId id="2088197569" r:id="rId18"/>
    <p:sldId id="2088197570" r:id="rId19"/>
    <p:sldId id="945621583" r:id="rId20"/>
    <p:sldId id="945621558" r:id="rId21"/>
    <p:sldId id="516" r:id="rId22"/>
    <p:sldId id="2088197417" r:id="rId23"/>
    <p:sldId id="945621552" r:id="rId24"/>
    <p:sldId id="26558" r:id="rId25"/>
    <p:sldId id="945621557" r:id="rId26"/>
    <p:sldId id="5218" r:id="rId27"/>
    <p:sldId id="945621561" r:id="rId28"/>
    <p:sldId id="2088197556" r:id="rId29"/>
    <p:sldId id="2088197557" r:id="rId30"/>
    <p:sldId id="945621566" r:id="rId31"/>
    <p:sldId id="945621579" r:id="rId32"/>
    <p:sldId id="945621568" r:id="rId33"/>
    <p:sldId id="945621589" r:id="rId34"/>
    <p:sldId id="2088197421" r:id="rId35"/>
    <p:sldId id="945621567" r:id="rId36"/>
    <p:sldId id="945621572" r:id="rId37"/>
    <p:sldId id="945621569" r:id="rId38"/>
    <p:sldId id="945621577" r:id="rId39"/>
    <p:sldId id="945621570" r:id="rId40"/>
    <p:sldId id="945621571" r:id="rId41"/>
    <p:sldId id="945621575" r:id="rId42"/>
    <p:sldId id="945621573" r:id="rId43"/>
    <p:sldId id="945621582" r:id="rId44"/>
    <p:sldId id="945621574" r:id="rId45"/>
    <p:sldId id="945621576" r:id="rId46"/>
    <p:sldId id="945621581" r:id="rId47"/>
    <p:sldId id="2088197555" r:id="rId48"/>
    <p:sldId id="945621584" r:id="rId49"/>
    <p:sldId id="2088197416" r:id="rId50"/>
    <p:sldId id="945621586" r:id="rId51"/>
    <p:sldId id="2088197420" r:id="rId52"/>
    <p:sldId id="2088197553" r:id="rId53"/>
    <p:sldId id="2088197418" r:id="rId54"/>
    <p:sldId id="26552" r:id="rId55"/>
    <p:sldId id="26556" r:id="rId56"/>
    <p:sldId id="26564"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96A3D-70DF-41B7-81AF-A7C8578BC47C}">
          <p14:sldIdLst>
            <p14:sldId id="287"/>
            <p14:sldId id="617"/>
            <p14:sldId id="945621587"/>
          </p14:sldIdLst>
        </p14:section>
        <p14:section name="Day 1" id="{196FCA2C-42C3-41AA-8076-6945F9D65C6C}">
          <p14:sldIdLst>
            <p14:sldId id="624"/>
            <p14:sldId id="945621553"/>
            <p14:sldId id="26554"/>
            <p14:sldId id="2088197554"/>
            <p14:sldId id="945621559"/>
            <p14:sldId id="2088197565"/>
            <p14:sldId id="2088197567"/>
            <p14:sldId id="2088197566"/>
            <p14:sldId id="2088197568"/>
            <p14:sldId id="2088197569"/>
            <p14:sldId id="2088197570"/>
            <p14:sldId id="945621583"/>
            <p14:sldId id="945621558"/>
          </p14:sldIdLst>
        </p14:section>
        <p14:section name="Pursuits" id="{482A13B6-56D5-4D00-9DB1-3D20FF2A8C56}">
          <p14:sldIdLst>
            <p14:sldId id="516"/>
            <p14:sldId id="2088197417"/>
            <p14:sldId id="945621552"/>
            <p14:sldId id="26558"/>
            <p14:sldId id="945621557"/>
            <p14:sldId id="5218"/>
          </p14:sldIdLst>
        </p14:section>
        <p14:section name="Day 2" id="{AF48453F-817A-400E-B5D0-A77925215261}">
          <p14:sldIdLst>
            <p14:sldId id="945621561"/>
            <p14:sldId id="2088197556"/>
          </p14:sldIdLst>
        </p14:section>
        <p14:section name="Platform Setup" id="{F1B46188-3403-44CB-B8DF-8B034176C2A2}">
          <p14:sldIdLst>
            <p14:sldId id="2088197557"/>
            <p14:sldId id="945621566"/>
            <p14:sldId id="945621579"/>
            <p14:sldId id="945621568"/>
            <p14:sldId id="945621589"/>
            <p14:sldId id="2088197421"/>
            <p14:sldId id="945621567"/>
            <p14:sldId id="945621572"/>
            <p14:sldId id="945621569"/>
            <p14:sldId id="945621577"/>
            <p14:sldId id="945621570"/>
            <p14:sldId id="945621571"/>
          </p14:sldIdLst>
        </p14:section>
        <p14:section name="Activation" id="{3455465F-941E-4FF2-AF52-4F31486B7EB8}">
          <p14:sldIdLst>
            <p14:sldId id="945621575"/>
            <p14:sldId id="945621573"/>
            <p14:sldId id="945621582"/>
            <p14:sldId id="945621574"/>
            <p14:sldId id="945621576"/>
            <p14:sldId id="945621581"/>
            <p14:sldId id="2088197555"/>
            <p14:sldId id="945621584"/>
            <p14:sldId id="2088197416"/>
          </p14:sldIdLst>
        </p14:section>
        <p14:section name="Appendix" id="{5BDFBD5B-133C-467C-8B72-6C52E1DF7574}">
          <p14:sldIdLst>
            <p14:sldId id="945621586"/>
            <p14:sldId id="2088197420"/>
            <p14:sldId id="2088197553"/>
            <p14:sldId id="2088197418"/>
            <p14:sldId id="26552"/>
            <p14:sldId id="26556"/>
            <p14:sldId id="26564"/>
          </p14:sldIdLst>
        </p14:section>
      </p14:sectionLst>
    </p:ext>
    <p:ext uri="{EFAFB233-063F-42B5-8137-9DF3F51BA10A}">
      <p15:sldGuideLst xmlns:p15="http://schemas.microsoft.com/office/powerpoint/2012/main">
        <p15:guide id="1" orient="horz" pos="1464"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EF2"/>
    <a:srgbClr val="64B500"/>
    <a:srgbClr val="FFFFFF"/>
    <a:srgbClr val="787878"/>
    <a:srgbClr val="EC7D31"/>
    <a:srgbClr val="F2F2F2"/>
    <a:srgbClr val="FBE5D6"/>
    <a:srgbClr val="70AD47"/>
    <a:srgbClr val="ABABA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1EDAF-65F9-2E75-EA1E-4C31CB4F19C9}" v="188" dt="2021-03-30T15:58:11.066"/>
    <p1510:client id="{438CFFED-EA01-4D5A-AA64-DF22C1E75179}" v="30361" dt="2021-03-30T18:40:12.202"/>
    <p1510:client id="{ABF0E120-DDA9-4E19-AB8B-5B1A91C93917}" v="42" dt="2021-03-30T17:18:10.18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9474" autoAdjust="0"/>
  </p:normalViewPr>
  <p:slideViewPr>
    <p:cSldViewPr snapToGrid="0">
      <p:cViewPr varScale="1">
        <p:scale>
          <a:sx n="60" d="100"/>
          <a:sy n="60" d="100"/>
        </p:scale>
        <p:origin x="792" y="44"/>
      </p:cViewPr>
      <p:guideLst>
        <p:guide orient="horz" pos="146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30600-B631-4911-939A-6E590A5F7B5A}"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D572C-0642-445C-95EA-9BF60C5DC72B}" type="slidenum">
              <a:rPr lang="en-US" smtClean="0"/>
              <a:t>‹#›</a:t>
            </a:fld>
            <a:endParaRPr lang="en-US"/>
          </a:p>
        </p:txBody>
      </p:sp>
    </p:spTree>
    <p:extLst>
      <p:ext uri="{BB962C8B-B14F-4D97-AF65-F5344CB8AC3E}">
        <p14:creationId xmlns:p14="http://schemas.microsoft.com/office/powerpoint/2010/main" val="69334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477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Meredith</a:t>
            </a:r>
          </a:p>
        </p:txBody>
      </p:sp>
      <p:sp>
        <p:nvSpPr>
          <p:cNvPr id="4" name="Slide Number Placeholder 3"/>
          <p:cNvSpPr>
            <a:spLocks noGrp="1"/>
          </p:cNvSpPr>
          <p:nvPr>
            <p:ph type="sldNum" sz="quarter" idx="5"/>
          </p:nvPr>
        </p:nvSpPr>
        <p:spPr/>
        <p:txBody>
          <a:bodyPr/>
          <a:lstStyle/>
          <a:p>
            <a:fld id="{5EDD572C-0642-445C-95EA-9BF60C5DC72B}" type="slidenum">
              <a:rPr lang="en-US" smtClean="0"/>
              <a:t>10</a:t>
            </a:fld>
            <a:endParaRPr lang="en-US"/>
          </a:p>
        </p:txBody>
      </p:sp>
    </p:spTree>
    <p:extLst>
      <p:ext uri="{BB962C8B-B14F-4D97-AF65-F5344CB8AC3E}">
        <p14:creationId xmlns:p14="http://schemas.microsoft.com/office/powerpoint/2010/main" val="4247683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5"/>
          </p:nvPr>
        </p:nvSpPr>
        <p:spPr/>
        <p:txBody>
          <a:bodyPr/>
          <a:lstStyle/>
          <a:p>
            <a:fld id="{5EDD572C-0642-445C-95EA-9BF60C5DC72B}" type="slidenum">
              <a:rPr lang="en-US" smtClean="0"/>
              <a:t>11</a:t>
            </a:fld>
            <a:endParaRPr lang="en-US"/>
          </a:p>
        </p:txBody>
      </p:sp>
    </p:spTree>
    <p:extLst>
      <p:ext uri="{BB962C8B-B14F-4D97-AF65-F5344CB8AC3E}">
        <p14:creationId xmlns:p14="http://schemas.microsoft.com/office/powerpoint/2010/main" val="1788468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Meredith</a:t>
            </a:r>
          </a:p>
        </p:txBody>
      </p:sp>
      <p:sp>
        <p:nvSpPr>
          <p:cNvPr id="4" name="Slide Number Placeholder 3"/>
          <p:cNvSpPr>
            <a:spLocks noGrp="1"/>
          </p:cNvSpPr>
          <p:nvPr>
            <p:ph type="sldNum" sz="quarter" idx="5"/>
          </p:nvPr>
        </p:nvSpPr>
        <p:spPr/>
        <p:txBody>
          <a:bodyPr/>
          <a:lstStyle/>
          <a:p>
            <a:fld id="{5EDD572C-0642-445C-95EA-9BF60C5DC72B}" type="slidenum">
              <a:rPr lang="en-US" smtClean="0"/>
              <a:t>12</a:t>
            </a:fld>
            <a:endParaRPr lang="en-US"/>
          </a:p>
        </p:txBody>
      </p:sp>
    </p:spTree>
    <p:extLst>
      <p:ext uri="{BB962C8B-B14F-4D97-AF65-F5344CB8AC3E}">
        <p14:creationId xmlns:p14="http://schemas.microsoft.com/office/powerpoint/2010/main" val="2985720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 </a:t>
            </a:r>
          </a:p>
        </p:txBody>
      </p:sp>
      <p:sp>
        <p:nvSpPr>
          <p:cNvPr id="4" name="Slide Number Placeholder 3"/>
          <p:cNvSpPr>
            <a:spLocks noGrp="1"/>
          </p:cNvSpPr>
          <p:nvPr>
            <p:ph type="sldNum" sz="quarter" idx="5"/>
          </p:nvPr>
        </p:nvSpPr>
        <p:spPr/>
        <p:txBody>
          <a:bodyPr/>
          <a:lstStyle/>
          <a:p>
            <a:fld id="{5EDD572C-0642-445C-95EA-9BF60C5DC72B}" type="slidenum">
              <a:rPr lang="en-US" smtClean="0"/>
              <a:t>13</a:t>
            </a:fld>
            <a:endParaRPr lang="en-US"/>
          </a:p>
        </p:txBody>
      </p:sp>
    </p:spTree>
    <p:extLst>
      <p:ext uri="{BB962C8B-B14F-4D97-AF65-F5344CB8AC3E}">
        <p14:creationId xmlns:p14="http://schemas.microsoft.com/office/powerpoint/2010/main" val="52979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33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API orchestrations </a:t>
            </a:r>
            <a:r>
              <a:rPr lang="en-US" sz="1200" dirty="0"/>
              <a:t>- Switch from Personalization to Orchestration by pointing the response to your rules and machine learning to external API endpoints</a:t>
            </a:r>
          </a:p>
          <a:p>
            <a:pPr algn="l"/>
            <a:r>
              <a:rPr lang="en-US" sz="1200" b="1" dirty="0"/>
              <a:t>Triggered Email through Marketing Cloud</a:t>
            </a:r>
          </a:p>
          <a:p>
            <a:pPr algn="l"/>
            <a:r>
              <a:rPr lang="en-US" sz="1200" dirty="0"/>
              <a:t>Use of interaction studio campaign management capabilities to create </a:t>
            </a:r>
            <a:r>
              <a:rPr lang="en-US" sz="1200" dirty="0" err="1"/>
              <a:t>sendable</a:t>
            </a:r>
            <a:r>
              <a:rPr lang="en-US" sz="1200" dirty="0"/>
              <a:t> content delivered through different types of triggers including catalog and behavioral triggers</a:t>
            </a:r>
          </a:p>
          <a:p>
            <a:pPr algn="ctr"/>
            <a:endParaRPr lang="en-US" dirty="0"/>
          </a:p>
          <a:p>
            <a:pPr algn="ctr"/>
            <a:endParaRPr lang="en-US" dirty="0"/>
          </a:p>
          <a:p>
            <a:pPr algn="ctr"/>
            <a:r>
              <a:rPr lang="en-US" dirty="0"/>
              <a:t>Syed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775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5"/>
          </p:nvPr>
        </p:nvSpPr>
        <p:spPr/>
        <p:txBody>
          <a:bodyPr/>
          <a:lstStyle/>
          <a:p>
            <a:fld id="{5EDD572C-0642-445C-95EA-9BF60C5DC72B}" type="slidenum">
              <a:rPr lang="en-US" smtClean="0"/>
              <a:t>17</a:t>
            </a:fld>
            <a:endParaRPr lang="en-US"/>
          </a:p>
        </p:txBody>
      </p:sp>
    </p:spTree>
    <p:extLst>
      <p:ext uri="{BB962C8B-B14F-4D97-AF65-F5344CB8AC3E}">
        <p14:creationId xmlns:p14="http://schemas.microsoft.com/office/powerpoint/2010/main" val="399272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994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 </a:t>
            </a:r>
          </a:p>
        </p:txBody>
      </p:sp>
      <p:sp>
        <p:nvSpPr>
          <p:cNvPr id="4" name="Slide Number Placeholder 3"/>
          <p:cNvSpPr>
            <a:spLocks noGrp="1"/>
          </p:cNvSpPr>
          <p:nvPr>
            <p:ph type="sldNum" sz="quarter" idx="5"/>
          </p:nvPr>
        </p:nvSpPr>
        <p:spPr/>
        <p:txBody>
          <a:bodyPr/>
          <a:lstStyle/>
          <a:p>
            <a:fld id="{5EDD572C-0642-445C-95EA-9BF60C5DC72B}" type="slidenum">
              <a:rPr lang="en-US" smtClean="0"/>
              <a:t>19</a:t>
            </a:fld>
            <a:endParaRPr lang="en-US"/>
          </a:p>
        </p:txBody>
      </p:sp>
    </p:spTree>
    <p:extLst>
      <p:ext uri="{BB962C8B-B14F-4D97-AF65-F5344CB8AC3E}">
        <p14:creationId xmlns:p14="http://schemas.microsoft.com/office/powerpoint/2010/main" val="1376225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a:t>
            </a:r>
          </a:p>
        </p:txBody>
      </p:sp>
      <p:sp>
        <p:nvSpPr>
          <p:cNvPr id="4" name="Slide Number Placeholder 3"/>
          <p:cNvSpPr>
            <a:spLocks noGrp="1"/>
          </p:cNvSpPr>
          <p:nvPr>
            <p:ph type="sldNum" sz="quarter" idx="5"/>
          </p:nvPr>
        </p:nvSpPr>
        <p:spPr/>
        <p:txBody>
          <a:bodyPr/>
          <a:lstStyle/>
          <a:p>
            <a:fld id="{5EDD572C-0642-445C-95EA-9BF60C5DC72B}" type="slidenum">
              <a:rPr lang="en-US" smtClean="0"/>
              <a:t>20</a:t>
            </a:fld>
            <a:endParaRPr lang="en-US"/>
          </a:p>
        </p:txBody>
      </p:sp>
    </p:spTree>
    <p:extLst>
      <p:ext uri="{BB962C8B-B14F-4D97-AF65-F5344CB8AC3E}">
        <p14:creationId xmlns:p14="http://schemas.microsoft.com/office/powerpoint/2010/main" val="202559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470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749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Tags: agenda, list, time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7912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divider, left aligned header, divider with image</a:t>
            </a:r>
          </a:p>
        </p:txBody>
      </p:sp>
      <p:sp>
        <p:nvSpPr>
          <p:cNvPr id="4" name="Slide Number Placeholder 3"/>
          <p:cNvSpPr>
            <a:spLocks noGrp="1"/>
          </p:cNvSpPr>
          <p:nvPr>
            <p:ph type="sldNum" sz="quarter" idx="10"/>
          </p:nvPr>
        </p:nvSpPr>
        <p:spPr/>
        <p:txBody>
          <a:bodyPr/>
          <a:lstStyle/>
          <a:p>
            <a:fld id="{D759AF6D-BA0E-4594-94DB-478664329D2A}" type="slidenum">
              <a:rPr lang="en-US" smtClean="0"/>
              <a:t>23</a:t>
            </a:fld>
            <a:endParaRPr lang="en-US"/>
          </a:p>
        </p:txBody>
      </p:sp>
    </p:spTree>
    <p:extLst>
      <p:ext uri="{BB962C8B-B14F-4D97-AF65-F5344CB8AC3E}">
        <p14:creationId xmlns:p14="http://schemas.microsoft.com/office/powerpoint/2010/main" val="986356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3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42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93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Akshay-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905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630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Akshay-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358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a:p>
            <a:r>
              <a:rPr lang="en-US" dirty="0"/>
              <a:t>Akshay to show NTO Data Layer Object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57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 </a:t>
            </a:r>
            <a:endParaRPr lang="en-US" dirty="0"/>
          </a:p>
        </p:txBody>
      </p:sp>
      <p:sp>
        <p:nvSpPr>
          <p:cNvPr id="4" name="Slide Number Placeholder 3"/>
          <p:cNvSpPr>
            <a:spLocks noGrp="1"/>
          </p:cNvSpPr>
          <p:nvPr>
            <p:ph type="sldNum" sz="quarter" idx="10"/>
          </p:nvPr>
        </p:nvSpPr>
        <p:spPr/>
        <p:txBody>
          <a:bodyPr/>
          <a:lstStyle/>
          <a:p>
            <a:fld id="{5EDD572C-0642-445C-95EA-9BF60C5DC72B}" type="slidenum">
              <a:rPr lang="en-US" smtClean="0"/>
              <a:t>3</a:t>
            </a:fld>
            <a:endParaRPr lang="en-US"/>
          </a:p>
        </p:txBody>
      </p:sp>
    </p:spTree>
    <p:extLst>
      <p:ext uri="{BB962C8B-B14F-4D97-AF65-F5344CB8AC3E}">
        <p14:creationId xmlns:p14="http://schemas.microsoft.com/office/powerpoint/2010/main" val="2335911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797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441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Akshay-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97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84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Akshay -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505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Akshay- Demo</a:t>
            </a:r>
            <a:r>
              <a:rPr lang="en-US" dirty="0"/>
              <a:t> (NWL account)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207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Akshay-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12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259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Akshay- Demo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2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37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59AF6D-BA0E-4594-94DB-478664329D2A}" type="slidenum">
              <a:rPr lang="en-US" smtClean="0"/>
              <a:t>4</a:t>
            </a:fld>
            <a:endParaRPr lang="en-US"/>
          </a:p>
        </p:txBody>
      </p:sp>
    </p:spTree>
    <p:extLst>
      <p:ext uri="{BB962C8B-B14F-4D97-AF65-F5344CB8AC3E}">
        <p14:creationId xmlns:p14="http://schemas.microsoft.com/office/powerpoint/2010/main" val="1373309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650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Kalpana </a:t>
            </a:r>
            <a:r>
              <a:rPr lang="en-US" dirty="0"/>
              <a:t>(if time, demo dashboards) – diff industries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385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Meredith &amp; Kalpana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153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26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divider, left aligned header, divider with image</a:t>
            </a:r>
          </a:p>
        </p:txBody>
      </p:sp>
      <p:sp>
        <p:nvSpPr>
          <p:cNvPr id="4" name="Slide Number Placeholder 3"/>
          <p:cNvSpPr>
            <a:spLocks noGrp="1"/>
          </p:cNvSpPr>
          <p:nvPr>
            <p:ph type="sldNum" sz="quarter" idx="10"/>
          </p:nvPr>
        </p:nvSpPr>
        <p:spPr/>
        <p:txBody>
          <a:bodyPr/>
          <a:lstStyle/>
          <a:p>
            <a:fld id="{D759AF6D-BA0E-4594-94DB-478664329D2A}" type="slidenum">
              <a:rPr lang="en-US" smtClean="0"/>
              <a:t>46</a:t>
            </a:fld>
            <a:endParaRPr lang="en-US"/>
          </a:p>
        </p:txBody>
      </p:sp>
    </p:spTree>
    <p:extLst>
      <p:ext uri="{BB962C8B-B14F-4D97-AF65-F5344CB8AC3E}">
        <p14:creationId xmlns:p14="http://schemas.microsoft.com/office/powerpoint/2010/main" val="1163150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447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116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382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52</a:t>
            </a:fld>
            <a:endParaRPr lang="en-US"/>
          </a:p>
        </p:txBody>
      </p:sp>
    </p:spTree>
    <p:extLst>
      <p:ext uri="{BB962C8B-B14F-4D97-AF65-F5344CB8AC3E}">
        <p14:creationId xmlns:p14="http://schemas.microsoft.com/office/powerpoint/2010/main" val="2394700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21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a:t>
            </a:r>
            <a:endParaRPr lang="en-US"/>
          </a:p>
        </p:txBody>
      </p:sp>
      <p:sp>
        <p:nvSpPr>
          <p:cNvPr id="4" name="Slide Number Placeholder 3"/>
          <p:cNvSpPr>
            <a:spLocks noGrp="1"/>
          </p:cNvSpPr>
          <p:nvPr>
            <p:ph type="sldNum" sz="quarter" idx="5"/>
          </p:nvPr>
        </p:nvSpPr>
        <p:spPr/>
        <p:txBody>
          <a:bodyPr/>
          <a:lstStyle/>
          <a:p>
            <a:fld id="{5EDD572C-0642-445C-95EA-9BF60C5DC72B}" type="slidenum">
              <a:rPr lang="en-US" smtClean="0"/>
              <a:t>6</a:t>
            </a:fld>
            <a:endParaRPr lang="en-US"/>
          </a:p>
        </p:txBody>
      </p:sp>
    </p:spTree>
    <p:extLst>
      <p:ext uri="{BB962C8B-B14F-4D97-AF65-F5344CB8AC3E}">
        <p14:creationId xmlns:p14="http://schemas.microsoft.com/office/powerpoint/2010/main" val="298081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64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Meredith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35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Kalpana </a:t>
            </a:r>
          </a:p>
        </p:txBody>
      </p:sp>
      <p:sp>
        <p:nvSpPr>
          <p:cNvPr id="4" name="Slide Number Placeholder 3"/>
          <p:cNvSpPr>
            <a:spLocks noGrp="1"/>
          </p:cNvSpPr>
          <p:nvPr>
            <p:ph type="sldNum" sz="quarter" idx="5"/>
          </p:nvPr>
        </p:nvSpPr>
        <p:spPr/>
        <p:txBody>
          <a:bodyPr/>
          <a:lstStyle/>
          <a:p>
            <a:fld id="{5EDD572C-0642-445C-95EA-9BF60C5DC72B}" type="slidenum">
              <a:rPr lang="en-US" smtClean="0"/>
              <a:t>9</a:t>
            </a:fld>
            <a:endParaRPr lang="en-US"/>
          </a:p>
        </p:txBody>
      </p:sp>
    </p:spTree>
    <p:extLst>
      <p:ext uri="{BB962C8B-B14F-4D97-AF65-F5344CB8AC3E}">
        <p14:creationId xmlns:p14="http://schemas.microsoft.com/office/powerpoint/2010/main" val="164403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Tree>
    <p:extLst>
      <p:ext uri="{BB962C8B-B14F-4D97-AF65-F5344CB8AC3E}">
        <p14:creationId xmlns:p14="http://schemas.microsoft.com/office/powerpoint/2010/main" val="3900694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2"/>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466582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2019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5" name="Picture 4">
            <a:extLst>
              <a:ext uri="{FF2B5EF4-FFF2-40B4-BE49-F238E27FC236}">
                <a16:creationId xmlns:a16="http://schemas.microsoft.com/office/drawing/2014/main" id="{AF6272ED-D46B-4410-850F-BE680FD2A4F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8013456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854473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231958183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spTree>
    <p:extLst>
      <p:ext uri="{BB962C8B-B14F-4D97-AF65-F5344CB8AC3E}">
        <p14:creationId xmlns:p14="http://schemas.microsoft.com/office/powerpoint/2010/main" val="23055371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977562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73875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620477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54489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2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934049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a:t>Thank You </a:t>
            </a:r>
            <a:br>
              <a:rPr lang="en-US"/>
            </a:br>
            <a:r>
              <a:rPr lang="en-US"/>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 2017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Touche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72720472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t>Do not use this</a:t>
            </a:r>
            <a:r>
              <a:rPr lang="en-US" sz="11500" b="1" baseline="0"/>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2760284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799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565566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104270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423373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79154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dirty="0"/>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dirty="0"/>
              <a:t>Click to edit Master text styles</a:t>
            </a:r>
            <a:endParaRPr lang="en-US" dirty="0"/>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285785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2"/>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dirty="0">
                <a:latin typeface="+mj-lt"/>
              </a:rPr>
              <a:t>Section Header</a:t>
            </a:r>
            <a:endParaRPr lang="en-US" dirty="0"/>
          </a:p>
        </p:txBody>
      </p:sp>
    </p:spTree>
    <p:extLst>
      <p:ext uri="{BB962C8B-B14F-4D97-AF65-F5344CB8AC3E}">
        <p14:creationId xmlns:p14="http://schemas.microsoft.com/office/powerpoint/2010/main" val="3306877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78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p:nvSpPr>
        <p:spPr bwMode="auto">
          <a:xfrm>
            <a:off x="914719" y="6444147"/>
            <a:ext cx="334707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2021 Deloitte Development LLC. All rights reserved.</a:t>
            </a:r>
          </a:p>
        </p:txBody>
      </p:sp>
    </p:spTree>
    <p:extLst>
      <p:ext uri="{BB962C8B-B14F-4D97-AF65-F5344CB8AC3E}">
        <p14:creationId xmlns:p14="http://schemas.microsoft.com/office/powerpoint/2010/main" val="1063230275"/>
      </p:ext>
    </p:extLst>
  </p:cSld>
  <p:clrMap bg1="lt1" tx1="dk1" bg2="lt2" tx2="dk2" accent1="accent1" accent2="accent2" accent3="accent3" accent4="accent4" accent5="accent5" accent6="accent6" hlink="hlink" folHlink="folHlink"/>
  <p:sldLayoutIdLst>
    <p:sldLayoutId id="2147483670" r:id="rId1"/>
    <p:sldLayoutId id="2147483663" r:id="rId2"/>
    <p:sldLayoutId id="2147483671" r:id="rId3"/>
    <p:sldLayoutId id="2147483664" r:id="rId4"/>
    <p:sldLayoutId id="2147483665" r:id="rId5"/>
    <p:sldLayoutId id="2147483666" r:id="rId6"/>
    <p:sldLayoutId id="2147483675" r:id="rId7"/>
    <p:sldLayoutId id="2147483672" r:id="rId8"/>
    <p:sldLayoutId id="2147483667" r:id="rId9"/>
    <p:sldLayoutId id="2147483674" r:id="rId10"/>
    <p:sldLayoutId id="2147483668" r:id="rId11"/>
    <p:sldLayoutId id="2147483669" r:id="rId12"/>
    <p:sldLayoutId id="2147483676" r:id="rId13"/>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a:t>Click To Edit Master Title</a:t>
            </a:r>
          </a:p>
        </p:txBody>
      </p:sp>
      <p:sp>
        <p:nvSpPr>
          <p:cNvPr id="4" name="Rectangle 2"/>
          <p:cNvSpPr>
            <a:spLocks/>
          </p:cNvSpPr>
          <p:nvPr userDrawn="1"/>
        </p:nvSpPr>
        <p:spPr bwMode="auto">
          <a:xfrm>
            <a:off x="914719" y="6444147"/>
            <a:ext cx="334707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a:solidFill>
                  <a:schemeClr val="accent5">
                    <a:lumMod val="60000"/>
                    <a:lumOff val="40000"/>
                  </a:schemeClr>
                </a:solidFill>
                <a:latin typeface="Open Sans" charset="0"/>
                <a:ea typeface="Open Sans" charset="0"/>
                <a:cs typeface="Open Sans" charset="0"/>
                <a:sym typeface="Frutiger Next Pro Light" charset="0"/>
              </a:rPr>
              <a:t>  |  Copyright © 2020 Deloitte Development LLC. All rights reserved.</a:t>
            </a:r>
          </a:p>
        </p:txBody>
      </p:sp>
    </p:spTree>
    <p:extLst>
      <p:ext uri="{BB962C8B-B14F-4D97-AF65-F5344CB8AC3E}">
        <p14:creationId xmlns:p14="http://schemas.microsoft.com/office/powerpoint/2010/main" val="31580244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hyperlink" Target="https://quip.com/CFPaARScXNaR/Implementation-Discovery-Guide" TargetMode="External"/><Relationship Id="rId4" Type="http://schemas.openxmlformats.org/officeDocument/2006/relationships/hyperlink" Target="https://share.vidyard.com/watch/bxSAj6ekGQaVsNAvMRWUJ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package" Target="../embeddings/Microsoft_PowerPoint_Presentation.pptx"/></Relationships>
</file>

<file path=ppt/slides/_rels/slide1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21" Type="http://schemas.openxmlformats.org/officeDocument/2006/relationships/slideLayout" Target="../slideLayouts/slideLayout4.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xml"/><Relationship Id="rId1" Type="http://schemas.openxmlformats.org/officeDocument/2006/relationships/vmlDrawing" Target="../drawings/vmlDrawing8.v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30.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hyperlink" Target="https://doc.evergage.com/display/EKB/Web+Content+Zone+Recommendation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doc.evergage.com/display/EKB/Retail+-+Web+Use+Cas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hare.vidyard.com/watch/rX1zKHzyWDwrX35PMGHVrH" TargetMode="External"/><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hyperlink" Target="https://doc.evergage.com/display/EKB/Add%2C+Edit%2C+and+Delete+Users+and+Roles" TargetMode="External"/><Relationship Id="rId4" Type="http://schemas.openxmlformats.org/officeDocument/2006/relationships/hyperlink" Target="https://doc.evergage.com/display/EKB/Manage+User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hare.vidyard.com/watch/tCuW4tRaTvjM4xkuXiRVdr" TargetMode="External"/><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s://share.vidyard.com/watch/WCBzAiHPfTaAPmG6MRrsp5" TargetMode="External"/><Relationship Id="rId4" Type="http://schemas.openxmlformats.org/officeDocument/2006/relationships/hyperlink" Target="https://quip.com/jPHPAuwmnKGa/Interaction-Studio-Web-SDK-Beacon-Deployment-Option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share.vidyard.com/watch/3FLuYbbWLmMnYAC86Vufbv" TargetMode="External"/><Relationship Id="rId7" Type="http://schemas.openxmlformats.org/officeDocument/2006/relationships/hyperlink" Target="https://developer.evergage.com/web-integration/sitemap/example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quip.com/4DJwAxzuDKbR/Sitemap-QA-Checklist-and-Best-Practices" TargetMode="External"/><Relationship Id="rId5" Type="http://schemas.openxmlformats.org/officeDocument/2006/relationships/hyperlink" Target="https://quip.com/IblfAoIPCURi/TEMPLATE-Site-Mapping-Blueprint-eCommerce-Example" TargetMode="External"/><Relationship Id="rId10" Type="http://schemas.openxmlformats.org/officeDocument/2006/relationships/image" Target="../media/image34.png"/><Relationship Id="rId4" Type="http://schemas.openxmlformats.org/officeDocument/2006/relationships/hyperlink" Target="https://share.vidyard.com/watch/12hM7chXdumN6BRkkK13bx" TargetMode="External"/><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hare.vidyard.com/watch/3FLuYbbWLmMnYAC86Vufbv" TargetMode="External"/><Relationship Id="rId7" Type="http://schemas.openxmlformats.org/officeDocument/2006/relationships/hyperlink" Target="https://developer.evergage.com/web-integration/sitemap/example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quip.com/4DJwAxzuDKbR/Sitemap-QA-Checklist-and-Best-Practices" TargetMode="External"/><Relationship Id="rId5" Type="http://schemas.openxmlformats.org/officeDocument/2006/relationships/hyperlink" Target="https://quip.com/IblfAoIPCURi/TEMPLATE-Site-Mapping-Blueprint-eCommerce-Example" TargetMode="External"/><Relationship Id="rId4" Type="http://schemas.openxmlformats.org/officeDocument/2006/relationships/hyperlink" Target="https://share.vidyard.com/watch/12hM7chXdumN6BRkkK13bx"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hare.vidyard.com/watch/ZdoxYdbFe7mTy3d4K5qF28"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doc.evergage.com/display/EKB/Identity+Managemen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hare.vidyard.com/watch/YGhsnAekiW2XDtAfFSqMZh"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hyperlink" Target="https://doc.evergage.com/display/EKB/CSV+Feed+Requirements" TargetMode="External"/><Relationship Id="rId4" Type="http://schemas.openxmlformats.org/officeDocument/2006/relationships/hyperlink" Target="https://share.vidyard.com/watch/T3M8oLRXNkuti57JZwu4J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hare.vidyard.com/watch/zg6fbduR1KByFuivQTMoeA" TargetMode="External"/><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share.vidyard.com/watch/Tjj6MzjXMweiFXCvJcyyg3" TargetMode="External"/><Relationship Id="rId5" Type="http://schemas.openxmlformats.org/officeDocument/2006/relationships/hyperlink" Target="https://doc.evergage.com/display/EKB/Understand+Salesforce+and+Interaction+Studio+Integrations" TargetMode="External"/><Relationship Id="rId4" Type="http://schemas.openxmlformats.org/officeDocument/2006/relationships/hyperlink" Target="https://doc.evergage.com/display/EKB/Send+a+User+to+Journey+Builder+Upon+Segment+Joi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share.vidyard.com/watch/t5VivKndxQJsBTzngVaCEZ"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hyperlink" Target="https://doc.evergage.com/display/EKB/Promotion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hare.vidyard.com/watch/1g3uFSeuY8V5F3EwM3n2q1" TargetMode="External"/><Relationship Id="rId13" Type="http://schemas.openxmlformats.org/officeDocument/2006/relationships/image" Target="../media/image39.png"/><Relationship Id="rId3" Type="http://schemas.openxmlformats.org/officeDocument/2006/relationships/notesSlide" Target="../notesSlides/notesSlide35.xml"/><Relationship Id="rId7" Type="http://schemas.openxmlformats.org/officeDocument/2006/relationships/hyperlink" Target="https://share.vidyard.com/watch/T5X626STyuaeVbUiRzAXnF" TargetMode="External"/><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slideLayout" Target="../slideLayouts/slideLayout4.xml"/><Relationship Id="rId16" Type="http://schemas.openxmlformats.org/officeDocument/2006/relationships/image" Target="../media/image42.png"/><Relationship Id="rId1" Type="http://schemas.openxmlformats.org/officeDocument/2006/relationships/vmlDrawing" Target="../drawings/vmlDrawing10.vml"/><Relationship Id="rId6" Type="http://schemas.openxmlformats.org/officeDocument/2006/relationships/hyperlink" Target="https://share.vidyard.com/watch/XDv2sDR4ANP6JaD1gSifRx" TargetMode="External"/><Relationship Id="rId11" Type="http://schemas.openxmlformats.org/officeDocument/2006/relationships/image" Target="../media/image37.wmf"/><Relationship Id="rId5" Type="http://schemas.openxmlformats.org/officeDocument/2006/relationships/hyperlink" Target="https://share.vidyard.com/watch/peptFD4jZaP4F4MujKyS4P" TargetMode="External"/><Relationship Id="rId15" Type="http://schemas.openxmlformats.org/officeDocument/2006/relationships/image" Target="../media/image41.png"/><Relationship Id="rId10" Type="http://schemas.openxmlformats.org/officeDocument/2006/relationships/oleObject" Target="../embeddings/oleObject9.bin"/><Relationship Id="rId4" Type="http://schemas.openxmlformats.org/officeDocument/2006/relationships/hyperlink" Target="https://doc.evergage.com/display/EKB/Machine+Learning" TargetMode="External"/><Relationship Id="rId9" Type="http://schemas.openxmlformats.org/officeDocument/2006/relationships/hyperlink" Target="https://doc.evergage.com/display/EKB/Einstein+Recipes" TargetMode="External"/><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hyperlink" Target="https://share.vidyard.com/watch/iYHK2SCNR9ZKhbfZkkjDgM"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hyperlink" Target="https://doc.evergage.com/display/EKB/Audience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hare.vidyard.com/watch/KhVXhbKNeD22cYUd3AM7xK"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hyperlink" Target="https://share.vidyard.com/watch/9FmynA42bUgnZ5iUoC2k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quip.com/AVYVA9wCxblH"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developer.evergage.com/campaign-development/web-template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share.vidyard.com/watch/wpaXtSPx9ZSxNNpvta8xHh" TargetMode="External"/><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doc.evergage.com/display/EKB/Server-Side+Campaigns" TargetMode="External"/><Relationship Id="rId4" Type="http://schemas.openxmlformats.org/officeDocument/2006/relationships/hyperlink" Target="https://share.vidyard.com/watch/bymr8EUdEmjMrA5RJveqZJ"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hyperlink" Target="https://share.vidyard.com/watch/5qB8tBrcisXJ1ZpuoD5GWZ" TargetMode="Externa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40.xml"/><Relationship Id="rId16"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hyperlink" Target="https://doc.evergage.com/display/EKB/Create+an+Open-Time+Email+Campaign" TargetMode="External"/><Relationship Id="rId9" Type="http://schemas.openxmlformats.org/officeDocument/2006/relationships/image" Target="../media/image51.png"/><Relationship Id="rId1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hyperlink" Target="https://doc.evergage.com/display/EKB/Reports+and+Analytics#ReportsandAnalytics-ResultsReports" TargetMode="External"/><Relationship Id="rId3" Type="http://schemas.openxmlformats.org/officeDocument/2006/relationships/hyperlink" Target="https://share.vidyard.com/watch/zHiWeyjmtDpqkNkhi6GuDH" TargetMode="External"/><Relationship Id="rId7" Type="http://schemas.openxmlformats.org/officeDocument/2006/relationships/hyperlink" Target="https://doc.evergage.com/display/EKB/Reports+and+Analytics#ReportsandAnalytics-ActivityReport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doc.evergage.com/display/EKB/Reports+and+Analytics#ReportsandAnalytics-ReportsDashboard" TargetMode="External"/><Relationship Id="rId11" Type="http://schemas.openxmlformats.org/officeDocument/2006/relationships/image" Target="../media/image59.png"/><Relationship Id="rId5" Type="http://schemas.openxmlformats.org/officeDocument/2006/relationships/hyperlink" Target="https://share.vidyard.com/watch/rSVqp4wWC6PCXT1SFboksb" TargetMode="External"/><Relationship Id="rId10" Type="http://schemas.openxmlformats.org/officeDocument/2006/relationships/image" Target="../media/image58.png"/><Relationship Id="rId4" Type="http://schemas.openxmlformats.org/officeDocument/2006/relationships/hyperlink" Target="https://share.vidyard.com/watch/KPvgjAbLAcktbdsKKPZrjJ" TargetMode="External"/><Relationship Id="rId9" Type="http://schemas.openxmlformats.org/officeDocument/2006/relationships/hyperlink" Target="https://doc.evergage.com/display/EKB/Reports+and+Analytics#ReportsandAnalytics-VisitsReport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teams.microsoft.com/l/channel/19%3a38839a39a7f941c183464066a506f20e%40thread.skype/RT%2520Orchestration%2520Platforms?groupId=d418ab20-21bd-4a58-8f4d-854076f520d8&amp;tenantId=36da45f1-dd2c-4d1f-af13-5abe46b99921"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s://teams.microsoft.com/l/file/1C1575FC-420B-4EF9-AFBB-E85A94505FAF?tenantId=36da45f1-dd2c-4d1f-af13-5abe46b99921&amp;fileType=pdf&amp;objectUrl=https%3A%2F%2Fresources.deloitte.com%2Fsites%2FSalesforceMarketingCloudSFMC%2FShared%20Documents%2FInteraction%20Studio%2FEvergage%2FImplementation%20Guide%2F020321_Interaction%20Studio_%20Implementation%20Training%20Guide%20-%20Partners.pdf&amp;baseUrl=https%3A%2F%2Fresources.deloitte.com%2Fsites%2FSalesforceMarketingCloudSFMC&amp;serviceName=teams&amp;threadId=19:38839a39a7f941c183464066a506f20e@thread.skype&amp;groupId=d418ab20-21bd-4a58-8f4d-854076f520d8"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31.xml"/><Relationship Id="rId1" Type="http://schemas.openxmlformats.org/officeDocument/2006/relationships/vmlDrawing" Target="../drawings/vmlDrawing11.vml"/><Relationship Id="rId6" Type="http://schemas.openxmlformats.org/officeDocument/2006/relationships/image" Target="../media/image10.emf"/><Relationship Id="rId5" Type="http://schemas.openxmlformats.org/officeDocument/2006/relationships/oleObject" Target="../embeddings/oleObject10.bin"/><Relationship Id="rId4"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hyperlink" Target="https://rise.articulate.com/share/91pz5M6b-wR3i8vPQGSlrLORaZwWzqJB#/"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doc.evergage.com/display/EKB/Glossar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rise.articulate.com/share/91pz5M6b-wR3i8vPQGSlrLORaZwWzqJB#/"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doc.evergage.com/display/EKB/Glossary"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rise.articulate.com/share/91pz5M6b-wR3i8vPQGSlrLORaZwWzqJB#/"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doc.evergage.com/display/EKB/Glossar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tiff"/><Relationship Id="rId7"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64.png"/><Relationship Id="rId5" Type="http://schemas.microsoft.com/office/2007/relationships/hdphoto" Target="../media/hdphoto5.wdp"/><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doc.evergage.com/display/EKB/Web+Use+Case+Library"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a:extLst>
              <a:ext uri="{FF2B5EF4-FFF2-40B4-BE49-F238E27FC236}">
                <a16:creationId xmlns:a16="http://schemas.microsoft.com/office/drawing/2014/main" id="{D97BEA72-B423-483C-B8EF-78317B730937}"/>
              </a:ext>
            </a:extLst>
          </p:cNvPr>
          <p:cNvSpPr txBox="1">
            <a:spLocks/>
          </p:cNvSpPr>
          <p:nvPr/>
        </p:nvSpPr>
        <p:spPr>
          <a:xfrm>
            <a:off x="914402" y="3255313"/>
            <a:ext cx="5597910" cy="1847081"/>
          </a:xfrm>
          <a:prstGeom prst="rect">
            <a:avLst/>
          </a:prstGeom>
        </p:spPr>
        <p:txBody>
          <a:bodyPr vert="horz" lIns="0" tIns="45720" rIns="91440" bIns="0" rtlCol="0" anchor="t" anchorCtr="0">
            <a:noAutofit/>
          </a:bodyPr>
          <a:lstStyle>
            <a:lvl1pPr algn="l" defTabSz="914400" rtl="0" eaLnBrk="1" latinLnBrk="0" hangingPunct="1">
              <a:lnSpc>
                <a:spcPct val="85000"/>
              </a:lnSpc>
              <a:spcBef>
                <a:spcPct val="0"/>
              </a:spcBef>
              <a:buNone/>
              <a:defRPr sz="2800" b="1" i="0" kern="1200" cap="none" spc="-100" baseline="0">
                <a:solidFill>
                  <a:schemeClr val="tx1"/>
                </a:solidFill>
                <a:latin typeface="+mn-lt"/>
                <a:ea typeface="Bebas Neue" charset="0"/>
                <a:cs typeface="Chronicle Display Black"/>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6000" b="0" i="0" u="none" strike="noStrike" kern="1200" cap="none" spc="-100" normalizeH="0" baseline="0" noProof="0" dirty="0">
                <a:ln>
                  <a:noFill/>
                </a:ln>
                <a:solidFill>
                  <a:srgbClr val="000000"/>
                </a:solidFill>
                <a:effectLst/>
                <a:uLnTx/>
                <a:uFillTx/>
                <a:latin typeface="Chronicle Display Black"/>
              </a:rPr>
              <a:t>MT&amp;I Training: Interaction Studio</a:t>
            </a:r>
            <a:endParaRPr kumimoji="0" lang="en-US" sz="1100" b="0" i="0" u="none" strike="noStrike" kern="1200" cap="none" spc="300" normalizeH="0" baseline="0" noProof="0" dirty="0">
              <a:ln>
                <a:noFill/>
              </a:ln>
              <a:solidFill>
                <a:srgbClr val="000000"/>
              </a:solidFill>
              <a:effectLst/>
              <a:uLnTx/>
              <a:uFillTx/>
              <a:latin typeface="Open Sans"/>
            </a:endParaRPr>
          </a:p>
        </p:txBody>
      </p:sp>
      <p:grpSp>
        <p:nvGrpSpPr>
          <p:cNvPr id="29" name="Group 28">
            <a:extLst>
              <a:ext uri="{FF2B5EF4-FFF2-40B4-BE49-F238E27FC236}">
                <a16:creationId xmlns:a16="http://schemas.microsoft.com/office/drawing/2014/main" id="{2A4F773D-A48D-4A97-A1BA-583A616C916F}"/>
              </a:ext>
            </a:extLst>
          </p:cNvPr>
          <p:cNvGrpSpPr/>
          <p:nvPr/>
        </p:nvGrpSpPr>
        <p:grpSpPr>
          <a:xfrm>
            <a:off x="914402" y="5216196"/>
            <a:ext cx="3826746" cy="0"/>
            <a:chOff x="965917" y="3411033"/>
            <a:chExt cx="2781835" cy="0"/>
          </a:xfrm>
        </p:grpSpPr>
        <p:cxnSp>
          <p:nvCxnSpPr>
            <p:cNvPr id="23" name="Straight Connector 22">
              <a:extLst>
                <a:ext uri="{FF2B5EF4-FFF2-40B4-BE49-F238E27FC236}">
                  <a16:creationId xmlns:a16="http://schemas.microsoft.com/office/drawing/2014/main" id="{AE9F2864-35C1-4B0F-9188-92D5056A7C4F}"/>
                </a:ext>
              </a:extLst>
            </p:cNvPr>
            <p:cNvCxnSpPr>
              <a:cxnSpLocks/>
            </p:cNvCxnSpPr>
            <p:nvPr/>
          </p:nvCxnSpPr>
          <p:spPr>
            <a:xfrm>
              <a:off x="965917" y="3411033"/>
              <a:ext cx="618184"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E7DA91-3E6A-4A5E-9E7C-F599E5AAFC32}"/>
                </a:ext>
              </a:extLst>
            </p:cNvPr>
            <p:cNvCxnSpPr>
              <a:cxnSpLocks/>
            </p:cNvCxnSpPr>
            <p:nvPr/>
          </p:nvCxnSpPr>
          <p:spPr>
            <a:xfrm>
              <a:off x="1687134" y="3411033"/>
              <a:ext cx="61818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EF09EC-0899-4746-A844-7B9AA939116F}"/>
                </a:ext>
              </a:extLst>
            </p:cNvPr>
            <p:cNvCxnSpPr>
              <a:cxnSpLocks/>
            </p:cNvCxnSpPr>
            <p:nvPr/>
          </p:nvCxnSpPr>
          <p:spPr>
            <a:xfrm>
              <a:off x="2408351" y="3411033"/>
              <a:ext cx="618184"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4740D8-A368-4986-9A3B-6771759140A6}"/>
                </a:ext>
              </a:extLst>
            </p:cNvPr>
            <p:cNvCxnSpPr>
              <a:cxnSpLocks/>
            </p:cNvCxnSpPr>
            <p:nvPr/>
          </p:nvCxnSpPr>
          <p:spPr>
            <a:xfrm>
              <a:off x="3129568" y="3411033"/>
              <a:ext cx="618184"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0" name="Text Placeholder 2">
            <a:extLst>
              <a:ext uri="{FF2B5EF4-FFF2-40B4-BE49-F238E27FC236}">
                <a16:creationId xmlns:a16="http://schemas.microsoft.com/office/drawing/2014/main" id="{7308B388-D0FD-47E5-97E0-75D61CD8C538}"/>
              </a:ext>
            </a:extLst>
          </p:cNvPr>
          <p:cNvSpPr txBox="1">
            <a:spLocks/>
          </p:cNvSpPr>
          <p:nvPr/>
        </p:nvSpPr>
        <p:spPr>
          <a:xfrm>
            <a:off x="914402" y="2472291"/>
            <a:ext cx="4407673" cy="3482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900" b="1" kern="0" cap="all" spc="250" baseline="0" dirty="0">
                <a:solidFill>
                  <a:schemeClr val="accent5">
                    <a:lumMod val="60000"/>
                    <a:lumOff val="40000"/>
                  </a:schemeClr>
                </a:solidFill>
                <a:latin typeface="+mn-lt"/>
                <a:ea typeface="Nexa Black" charset="0"/>
                <a:cs typeface="Nexa Black"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900" b="1" i="0" u="none" strike="noStrike" kern="0" cap="all" spc="250" normalizeH="0" baseline="0" noProof="0" dirty="0">
                <a:ln>
                  <a:noFill/>
                </a:ln>
                <a:solidFill>
                  <a:srgbClr val="787878">
                    <a:lumMod val="60000"/>
                    <a:lumOff val="40000"/>
                  </a:srgbClr>
                </a:solidFill>
                <a:effectLst/>
                <a:uLnTx/>
                <a:uFillTx/>
                <a:latin typeface="Open Sans"/>
              </a:rPr>
              <a:t>March 2021</a:t>
            </a:r>
          </a:p>
        </p:txBody>
      </p:sp>
    </p:spTree>
    <p:extLst>
      <p:ext uri="{BB962C8B-B14F-4D97-AF65-F5344CB8AC3E}">
        <p14:creationId xmlns:p14="http://schemas.microsoft.com/office/powerpoint/2010/main" val="1224029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Decisioning</a:t>
              </a:r>
              <a:endParaRPr sz="1100" b="1" kern="0" dirty="0">
                <a:solidFill>
                  <a:schemeClr val="bg1">
                    <a:lumMod val="75000"/>
                  </a:schemeClr>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grpSp>
        <p:nvGrpSpPr>
          <p:cNvPr id="98" name="Group 97">
            <a:extLst>
              <a:ext uri="{FF2B5EF4-FFF2-40B4-BE49-F238E27FC236}">
                <a16:creationId xmlns:a16="http://schemas.microsoft.com/office/drawing/2014/main" id="{22305C26-1ADA-4CA4-8CA3-E8E53F568C71}"/>
              </a:ext>
            </a:extLst>
          </p:cNvPr>
          <p:cNvGrpSpPr/>
          <p:nvPr/>
        </p:nvGrpSpPr>
        <p:grpSpPr>
          <a:xfrm>
            <a:off x="10778517" y="3681812"/>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Activity Interaction</a:t>
              </a:r>
              <a:endParaRPr sz="1100" b="1" kern="0" dirty="0">
                <a:solidFill>
                  <a:schemeClr val="bg1">
                    <a:lumMod val="75000"/>
                  </a:schemeClr>
                </a:solidFill>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bg1">
                    <a:lumMod val="85000"/>
                  </a:schemeClr>
                </a:solidFill>
                <a:prstDash val="solid"/>
                <a:miter lim="800000"/>
              </a:ln>
              <a:effectLst/>
            </p:spPr>
          </p:cxnSp>
        </p:grpSp>
      </p:grpSp>
      <p:sp>
        <p:nvSpPr>
          <p:cNvPr id="7" name="Rectangle: Rounded Corners 56">
            <a:extLst>
              <a:ext uri="{FF2B5EF4-FFF2-40B4-BE49-F238E27FC236}">
                <a16:creationId xmlns:a16="http://schemas.microsoft.com/office/drawing/2014/main" id="{28F1BB36-836C-4E54-984F-611A66DE4489}"/>
              </a:ext>
            </a:extLst>
          </p:cNvPr>
          <p:cNvSpPr/>
          <p:nvPr/>
        </p:nvSpPr>
        <p:spPr>
          <a:xfrm>
            <a:off x="208261" y="1776073"/>
            <a:ext cx="3111903" cy="1967606"/>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a:xfrm>
            <a:off x="914399" y="694944"/>
            <a:ext cx="10994251" cy="594360"/>
          </a:xfrm>
        </p:spPr>
        <p:txBody>
          <a:bodyPr/>
          <a:lstStyle/>
          <a:p>
            <a:r>
              <a:rPr lang="en-US" dirty="0"/>
              <a:t>Anonymous Personalization via Identity Management</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5" name="Rectangle 4">
            <a:extLst>
              <a:ext uri="{FF2B5EF4-FFF2-40B4-BE49-F238E27FC236}">
                <a16:creationId xmlns:a16="http://schemas.microsoft.com/office/drawing/2014/main" id="{311A4377-800E-4461-8548-1D1A35807C70}"/>
              </a:ext>
            </a:extLst>
          </p:cNvPr>
          <p:cNvSpPr/>
          <p:nvPr/>
        </p:nvSpPr>
        <p:spPr>
          <a:xfrm>
            <a:off x="748937" y="5939174"/>
            <a:ext cx="5486400" cy="71170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200"/>
          </a:p>
        </p:txBody>
      </p:sp>
      <p:sp>
        <p:nvSpPr>
          <p:cNvPr id="6" name="Rectangle: Rounded Corners 56">
            <a:extLst>
              <a:ext uri="{FF2B5EF4-FFF2-40B4-BE49-F238E27FC236}">
                <a16:creationId xmlns:a16="http://schemas.microsoft.com/office/drawing/2014/main" id="{11742293-1E99-47F1-910E-551EB042EC36}"/>
              </a:ext>
            </a:extLst>
          </p:cNvPr>
          <p:cNvSpPr/>
          <p:nvPr/>
        </p:nvSpPr>
        <p:spPr>
          <a:xfrm>
            <a:off x="9823793" y="1776051"/>
            <a:ext cx="2084857" cy="1954738"/>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Interaction Capture</a:t>
              </a:r>
              <a:endParaRPr sz="1100" b="1" kern="0">
                <a:solidFill>
                  <a:srgbClr val="000000"/>
                </a:solidFill>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rgbClr val="000000"/>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rgbClr val="000000"/>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accent2"/>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Interactions</a:t>
              </a:r>
              <a:endParaRPr sz="1100" b="1" kern="0" dirty="0">
                <a:solidFill>
                  <a:schemeClr val="bg1">
                    <a:lumMod val="75000"/>
                  </a:schemeClr>
                </a:solidFill>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bg1">
                    <a:lumMod val="85000"/>
                  </a:schemeClr>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675010"/>
            <a:ext cx="2926337" cy="1313943"/>
            <a:chOff x="396658" y="1876908"/>
            <a:chExt cx="2926337" cy="1313943"/>
          </a:xfrm>
        </p:grpSpPr>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Identity Matching</a:t>
              </a:r>
              <a:endParaRPr sz="1100" b="1" kern="0" dirty="0">
                <a:solidFill>
                  <a:srgbClr val="000000"/>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2696508"/>
              <a:ext cx="2913056" cy="494343"/>
              <a:chOff x="9740685" y="3973469"/>
              <a:chExt cx="2014878" cy="359988"/>
            </a:xfrm>
          </p:grpSpPr>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accent3"/>
                </a:solidFill>
                <a:prstDash val="solid"/>
                <a:miter lim="800000"/>
              </a:ln>
              <a:effectLst/>
            </p:spPr>
          </p:cxnSp>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34793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rgbClr val="000000"/>
                    </a:solidFill>
                    <a:latin typeface="Open Sans"/>
                  </a:rPr>
                  <a:t>Map anonymous interactions to gain insight about customer behaviors</a:t>
                </a:r>
              </a:p>
            </p:txBody>
          </p:sp>
        </p:grpSp>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642411"/>
            <a:ext cx="2917260" cy="977342"/>
            <a:chOff x="396656" y="2422906"/>
            <a:chExt cx="2917260" cy="977342"/>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Real-Time Segmentation</a:t>
              </a:r>
              <a:endParaRPr sz="1100" b="1" kern="0" dirty="0">
                <a:solidFill>
                  <a:schemeClr val="bg1">
                    <a:lumMod val="75000"/>
                  </a:schemeClr>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chemeClr val="bg1">
                        <a:lumMod val="75000"/>
                      </a:schemeClr>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chemeClr val="bg1">
                      <a:lumMod val="75000"/>
                    </a:schemeClr>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bg1">
                    <a:lumMod val="85000"/>
                  </a:schemeClr>
                </a:solidFill>
                <a:prstDash val="solid"/>
                <a:miter lim="800000"/>
              </a:ln>
              <a:effectLst/>
            </p:spPr>
          </p:cxnSp>
        </p:grpSp>
      </p:gr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Injection</a:t>
              </a:r>
              <a:endParaRPr sz="1100" b="1" kern="0" dirty="0">
                <a:solidFill>
                  <a:schemeClr val="bg1">
                    <a:lumMod val="75000"/>
                  </a:schemeClr>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Insights</a:t>
              </a:r>
              <a:endParaRPr sz="1100" b="1" kern="0" dirty="0">
                <a:solidFill>
                  <a:schemeClr val="bg1">
                    <a:lumMod val="75000"/>
                  </a:schemeClr>
                </a:solidFill>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21731"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chemeClr val="bg1">
                        <a:lumMod val="75000"/>
                      </a:schemeClr>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bg1">
                    <a:lumMod val="85000"/>
                  </a:schemeClr>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a:solidFill>
            <a:schemeClr val="bg1">
              <a:lumMod val="85000"/>
            </a:schemeClr>
          </a:solidFill>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756322" y="1947047"/>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7"/>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tx2"/>
              </a:solid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3"/>
            <a:ext cx="356128" cy="336443"/>
            <a:chOff x="10990263" y="6654800"/>
            <a:chExt cx="654050" cy="663576"/>
          </a:xfrm>
          <a:solidFill>
            <a:schemeClr val="tx2"/>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3"/>
            <a:ext cx="3078162" cy="3355410"/>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18" name="Group 117">
            <a:extLst>
              <a:ext uri="{FF2B5EF4-FFF2-40B4-BE49-F238E27FC236}">
                <a16:creationId xmlns:a16="http://schemas.microsoft.com/office/drawing/2014/main" id="{68A35B7A-C4C9-48C0-B271-8C71C9B793F7}"/>
              </a:ext>
            </a:extLst>
          </p:cNvPr>
          <p:cNvGrpSpPr/>
          <p:nvPr/>
        </p:nvGrpSpPr>
        <p:grpSpPr>
          <a:xfrm>
            <a:off x="9429791" y="2457671"/>
            <a:ext cx="2917258" cy="989216"/>
            <a:chOff x="256531" y="2409382"/>
            <a:chExt cx="2917258"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Web Personalization</a:t>
              </a:r>
              <a:endParaRPr sz="1100" b="1" kern="0">
                <a:solidFill>
                  <a:srgbClr val="000000"/>
                </a:solidFill>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889617" y="4217557"/>
            <a:ext cx="1910922" cy="989216"/>
            <a:chOff x="716358" y="2409382"/>
            <a:chExt cx="1910922"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738874" y="2409382"/>
              <a:ext cx="1888404"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Next Best Action</a:t>
              </a:r>
              <a:endParaRPr sz="1100" b="1" kern="0" dirty="0">
                <a:solidFill>
                  <a:schemeClr val="bg1">
                    <a:lumMod val="75000"/>
                  </a:schemeClr>
                </a:solidFill>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rPr>
                  <a:t>Personalized recommendations across different sites</a:t>
                </a: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129" name="Plus Sign 128">
            <a:extLst>
              <a:ext uri="{FF2B5EF4-FFF2-40B4-BE49-F238E27FC236}">
                <a16:creationId xmlns:a16="http://schemas.microsoft.com/office/drawing/2014/main" id="{7949A2F0-DA9C-4BA2-8E90-A553B8B55DB5}"/>
              </a:ext>
            </a:extLst>
          </p:cNvPr>
          <p:cNvSpPr/>
          <p:nvPr/>
        </p:nvSpPr>
        <p:spPr>
          <a:xfrm>
            <a:off x="3414039" y="3803384"/>
            <a:ext cx="517089" cy="5154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quals 129">
            <a:extLst>
              <a:ext uri="{FF2B5EF4-FFF2-40B4-BE49-F238E27FC236}">
                <a16:creationId xmlns:a16="http://schemas.microsoft.com/office/drawing/2014/main" id="{AFC09637-A4B0-4B8B-878D-9429C1C9700B}"/>
              </a:ext>
            </a:extLst>
          </p:cNvPr>
          <p:cNvSpPr/>
          <p:nvPr/>
        </p:nvSpPr>
        <p:spPr>
          <a:xfrm>
            <a:off x="7167562" y="3887574"/>
            <a:ext cx="552511" cy="44052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a:extLst>
              <a:ext uri="{FF2B5EF4-FFF2-40B4-BE49-F238E27FC236}">
                <a16:creationId xmlns:a16="http://schemas.microsoft.com/office/drawing/2014/main" id="{05BDC622-AF22-4433-B6C4-C40CB4230FB3}"/>
              </a:ext>
            </a:extLst>
          </p:cNvPr>
          <p:cNvSpPr/>
          <p:nvPr/>
        </p:nvSpPr>
        <p:spPr>
          <a:xfrm>
            <a:off x="9306465" y="-2866"/>
            <a:ext cx="1409350" cy="25658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sp>
        <p:nvSpPr>
          <p:cNvPr id="131" name="Rectangle 130">
            <a:extLst>
              <a:ext uri="{FF2B5EF4-FFF2-40B4-BE49-F238E27FC236}">
                <a16:creationId xmlns:a16="http://schemas.microsoft.com/office/drawing/2014/main" id="{5BC6C379-E0E9-4B4C-9B33-B569733C053B}"/>
              </a:ext>
            </a:extLst>
          </p:cNvPr>
          <p:cNvSpPr/>
          <p:nvPr/>
        </p:nvSpPr>
        <p:spPr>
          <a:xfrm>
            <a:off x="10774671" y="-2866"/>
            <a:ext cx="1409350" cy="256586"/>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grpSp>
        <p:nvGrpSpPr>
          <p:cNvPr id="132" name="Group 131">
            <a:extLst>
              <a:ext uri="{FF2B5EF4-FFF2-40B4-BE49-F238E27FC236}">
                <a16:creationId xmlns:a16="http://schemas.microsoft.com/office/drawing/2014/main" id="{621445B3-8F8F-4C7A-9B77-1709B9204EB2}"/>
              </a:ext>
            </a:extLst>
          </p:cNvPr>
          <p:cNvGrpSpPr/>
          <p:nvPr/>
        </p:nvGrpSpPr>
        <p:grpSpPr>
          <a:xfrm>
            <a:off x="1571635" y="2025030"/>
            <a:ext cx="345211" cy="310156"/>
            <a:chOff x="8074025" y="2925763"/>
            <a:chExt cx="468313" cy="346075"/>
          </a:xfrm>
        </p:grpSpPr>
        <p:sp>
          <p:nvSpPr>
            <p:cNvPr id="133" name="Freeform 243">
              <a:extLst>
                <a:ext uri="{FF2B5EF4-FFF2-40B4-BE49-F238E27FC236}">
                  <a16:creationId xmlns:a16="http://schemas.microsoft.com/office/drawing/2014/main" id="{691216E0-C1DD-4B1D-9918-588E4A00E45D}"/>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4" name="Freeform 244">
              <a:extLst>
                <a:ext uri="{FF2B5EF4-FFF2-40B4-BE49-F238E27FC236}">
                  <a16:creationId xmlns:a16="http://schemas.microsoft.com/office/drawing/2014/main" id="{3443CEA6-C9CF-48A6-8DCF-0661FDA01737}"/>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5" name="Freeform 245">
              <a:extLst>
                <a:ext uri="{FF2B5EF4-FFF2-40B4-BE49-F238E27FC236}">
                  <a16:creationId xmlns:a16="http://schemas.microsoft.com/office/drawing/2014/main" id="{B3B23E29-6E34-47DF-A862-E7690B0021BB}"/>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36" name="Group 135">
            <a:extLst>
              <a:ext uri="{FF2B5EF4-FFF2-40B4-BE49-F238E27FC236}">
                <a16:creationId xmlns:a16="http://schemas.microsoft.com/office/drawing/2014/main" id="{B16DE2FD-6720-463D-B7B9-7881F4E10374}"/>
              </a:ext>
            </a:extLst>
          </p:cNvPr>
          <p:cNvGrpSpPr/>
          <p:nvPr/>
        </p:nvGrpSpPr>
        <p:grpSpPr>
          <a:xfrm>
            <a:off x="1560570" y="5196393"/>
            <a:ext cx="377296" cy="269169"/>
            <a:chOff x="2786063" y="7188200"/>
            <a:chExt cx="520700" cy="371475"/>
          </a:xfrm>
          <a:solidFill>
            <a:schemeClr val="bg1">
              <a:lumMod val="75000"/>
            </a:schemeClr>
          </a:solidFill>
        </p:grpSpPr>
        <p:sp>
          <p:nvSpPr>
            <p:cNvPr id="137" name="Freeform 155">
              <a:extLst>
                <a:ext uri="{FF2B5EF4-FFF2-40B4-BE49-F238E27FC236}">
                  <a16:creationId xmlns:a16="http://schemas.microsoft.com/office/drawing/2014/main" id="{38BAD01E-E747-42D0-AEC4-8625C463355F}"/>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8" name="Freeform 156">
              <a:extLst>
                <a:ext uri="{FF2B5EF4-FFF2-40B4-BE49-F238E27FC236}">
                  <a16:creationId xmlns:a16="http://schemas.microsoft.com/office/drawing/2014/main" id="{C0452ADC-26D9-410B-B85F-F0D13F456773}"/>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9" name="Freeform 157">
              <a:extLst>
                <a:ext uri="{FF2B5EF4-FFF2-40B4-BE49-F238E27FC236}">
                  <a16:creationId xmlns:a16="http://schemas.microsoft.com/office/drawing/2014/main" id="{D6F4A4C6-CD27-4278-81DA-0E4B7EF2389A}"/>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2" name="Freeform 158">
              <a:extLst>
                <a:ext uri="{FF2B5EF4-FFF2-40B4-BE49-F238E27FC236}">
                  <a16:creationId xmlns:a16="http://schemas.microsoft.com/office/drawing/2014/main" id="{FD6EE157-96F9-4014-AFDD-7745391AD8A8}"/>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3" name="Freeform 159">
              <a:extLst>
                <a:ext uri="{FF2B5EF4-FFF2-40B4-BE49-F238E27FC236}">
                  <a16:creationId xmlns:a16="http://schemas.microsoft.com/office/drawing/2014/main" id="{E7D26340-4FD9-4B08-8395-9BB7EEAF7CCC}"/>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4" name="Freeform 160">
              <a:extLst>
                <a:ext uri="{FF2B5EF4-FFF2-40B4-BE49-F238E27FC236}">
                  <a16:creationId xmlns:a16="http://schemas.microsoft.com/office/drawing/2014/main" id="{29BAA10C-B09F-4423-A70E-9286BFBEA920}"/>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5" name="Group 144">
            <a:extLst>
              <a:ext uri="{FF2B5EF4-FFF2-40B4-BE49-F238E27FC236}">
                <a16:creationId xmlns:a16="http://schemas.microsoft.com/office/drawing/2014/main" id="{D88CB3F9-73D3-4606-B880-5A8054B8DA8B}"/>
              </a:ext>
            </a:extLst>
          </p:cNvPr>
          <p:cNvGrpSpPr/>
          <p:nvPr/>
        </p:nvGrpSpPr>
        <p:grpSpPr>
          <a:xfrm>
            <a:off x="5408397" y="5181546"/>
            <a:ext cx="316779" cy="330298"/>
            <a:chOff x="3244850" y="6362700"/>
            <a:chExt cx="520700" cy="542925"/>
          </a:xfrm>
          <a:solidFill>
            <a:schemeClr val="bg1">
              <a:lumMod val="85000"/>
            </a:schemeClr>
          </a:solidFill>
        </p:grpSpPr>
        <p:sp>
          <p:nvSpPr>
            <p:cNvPr id="146" name="Freeform 150">
              <a:extLst>
                <a:ext uri="{FF2B5EF4-FFF2-40B4-BE49-F238E27FC236}">
                  <a16:creationId xmlns:a16="http://schemas.microsoft.com/office/drawing/2014/main" id="{EE671270-B595-4948-B4C4-6B53B8EE97F6}"/>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7" name="Freeform 151">
              <a:extLst>
                <a:ext uri="{FF2B5EF4-FFF2-40B4-BE49-F238E27FC236}">
                  <a16:creationId xmlns:a16="http://schemas.microsoft.com/office/drawing/2014/main" id="{0AE3BB7C-7CF4-4520-B5CF-A48D11FDF7AC}"/>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8" name="Freeform 152">
              <a:extLst>
                <a:ext uri="{FF2B5EF4-FFF2-40B4-BE49-F238E27FC236}">
                  <a16:creationId xmlns:a16="http://schemas.microsoft.com/office/drawing/2014/main" id="{6D4F323D-AAFC-4088-86E4-66BBEB27E52F}"/>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9" name="Oval 153">
              <a:extLst>
                <a:ext uri="{FF2B5EF4-FFF2-40B4-BE49-F238E27FC236}">
                  <a16:creationId xmlns:a16="http://schemas.microsoft.com/office/drawing/2014/main" id="{B47AE5DA-EC3D-48B8-9DE8-4C77E6D7838F}"/>
                </a:ext>
              </a:extLst>
            </p:cNvPr>
            <p:cNvSpPr>
              <a:spLocks noChangeArrowheads="1"/>
            </p:cNvSpPr>
            <p:nvPr/>
          </p:nvSpPr>
          <p:spPr bwMode="auto">
            <a:xfrm>
              <a:off x="3289300" y="6410325"/>
              <a:ext cx="53975" cy="53975"/>
            </a:xfrm>
            <a:prstGeom prst="ellipse">
              <a:avLst/>
            </a:pr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0" name="Freeform 154">
              <a:extLst>
                <a:ext uri="{FF2B5EF4-FFF2-40B4-BE49-F238E27FC236}">
                  <a16:creationId xmlns:a16="http://schemas.microsoft.com/office/drawing/2014/main" id="{5C6EC34F-DA1D-45EB-8FFA-56A3EF51EB44}"/>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1" name="Freeform 155">
              <a:extLst>
                <a:ext uri="{FF2B5EF4-FFF2-40B4-BE49-F238E27FC236}">
                  <a16:creationId xmlns:a16="http://schemas.microsoft.com/office/drawing/2014/main" id="{A8FFE01F-0EDA-4CEC-91E7-70633E3D9AA4}"/>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6">
              <a:extLst>
                <a:ext uri="{FF2B5EF4-FFF2-40B4-BE49-F238E27FC236}">
                  <a16:creationId xmlns:a16="http://schemas.microsoft.com/office/drawing/2014/main" id="{EB7A781A-CA5B-48FB-8CCD-43D0A2F4AE2E}"/>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Tree>
    <p:extLst>
      <p:ext uri="{BB962C8B-B14F-4D97-AF65-F5344CB8AC3E}">
        <p14:creationId xmlns:p14="http://schemas.microsoft.com/office/powerpoint/2010/main" val="113952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Decisioning</a:t>
              </a:r>
              <a:endParaRPr sz="1100" b="1" kern="0" dirty="0">
                <a:solidFill>
                  <a:schemeClr val="bg1">
                    <a:lumMod val="75000"/>
                  </a:schemeClr>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grpSp>
        <p:nvGrpSpPr>
          <p:cNvPr id="98" name="Group 97">
            <a:extLst>
              <a:ext uri="{FF2B5EF4-FFF2-40B4-BE49-F238E27FC236}">
                <a16:creationId xmlns:a16="http://schemas.microsoft.com/office/drawing/2014/main" id="{22305C26-1ADA-4CA4-8CA3-E8E53F568C71}"/>
              </a:ext>
            </a:extLst>
          </p:cNvPr>
          <p:cNvGrpSpPr/>
          <p:nvPr/>
        </p:nvGrpSpPr>
        <p:grpSpPr>
          <a:xfrm>
            <a:off x="10778517" y="3681812"/>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Activity Interaction</a:t>
              </a:r>
              <a:endParaRPr sz="1100" b="1" kern="0" dirty="0">
                <a:solidFill>
                  <a:schemeClr val="bg1">
                    <a:lumMod val="75000"/>
                  </a:schemeClr>
                </a:solidFill>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bg1">
                    <a:lumMod val="85000"/>
                  </a:schemeClr>
                </a:solidFill>
                <a:prstDash val="solid"/>
                <a:miter lim="800000"/>
              </a:ln>
              <a:effectLst/>
            </p:spPr>
          </p:cxnSp>
        </p:grpSp>
      </p:grpSp>
      <p:sp>
        <p:nvSpPr>
          <p:cNvPr id="7" name="Rectangle: Rounded Corners 56">
            <a:extLst>
              <a:ext uri="{FF2B5EF4-FFF2-40B4-BE49-F238E27FC236}">
                <a16:creationId xmlns:a16="http://schemas.microsoft.com/office/drawing/2014/main" id="{28F1BB36-836C-4E54-984F-611A66DE4489}"/>
              </a:ext>
            </a:extLst>
          </p:cNvPr>
          <p:cNvSpPr/>
          <p:nvPr/>
        </p:nvSpPr>
        <p:spPr>
          <a:xfrm>
            <a:off x="208261" y="1776073"/>
            <a:ext cx="3111903" cy="1967606"/>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p:txBody>
          <a:bodyPr/>
          <a:lstStyle/>
          <a:p>
            <a:r>
              <a:rPr lang="en-US" dirty="0"/>
              <a:t>Journey Injection from Interaction</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5" name="Rectangle 4">
            <a:extLst>
              <a:ext uri="{FF2B5EF4-FFF2-40B4-BE49-F238E27FC236}">
                <a16:creationId xmlns:a16="http://schemas.microsoft.com/office/drawing/2014/main" id="{311A4377-800E-4461-8548-1D1A35807C70}"/>
              </a:ext>
            </a:extLst>
          </p:cNvPr>
          <p:cNvSpPr/>
          <p:nvPr/>
        </p:nvSpPr>
        <p:spPr>
          <a:xfrm>
            <a:off x="748937" y="5939174"/>
            <a:ext cx="5486400" cy="71170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200"/>
          </a:p>
        </p:txBody>
      </p:sp>
      <p:sp>
        <p:nvSpPr>
          <p:cNvPr id="6" name="Rectangle: Rounded Corners 56">
            <a:extLst>
              <a:ext uri="{FF2B5EF4-FFF2-40B4-BE49-F238E27FC236}">
                <a16:creationId xmlns:a16="http://schemas.microsoft.com/office/drawing/2014/main" id="{11742293-1E99-47F1-910E-551EB042EC36}"/>
              </a:ext>
            </a:extLst>
          </p:cNvPr>
          <p:cNvSpPr/>
          <p:nvPr/>
        </p:nvSpPr>
        <p:spPr>
          <a:xfrm>
            <a:off x="7750217" y="1776051"/>
            <a:ext cx="2120625" cy="1954738"/>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Interaction Capture</a:t>
              </a:r>
              <a:endParaRPr sz="1100" b="1" kern="0">
                <a:solidFill>
                  <a:srgbClr val="000000"/>
                </a:solidFill>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rgbClr val="000000"/>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rgbClr val="000000"/>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accent2"/>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Interactions</a:t>
              </a:r>
              <a:endParaRPr sz="1100" b="1" kern="0" dirty="0">
                <a:solidFill>
                  <a:schemeClr val="bg1">
                    <a:lumMod val="75000"/>
                  </a:schemeClr>
                </a:solidFill>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bg1">
                    <a:lumMod val="85000"/>
                  </a:schemeClr>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011629"/>
            <a:ext cx="2926337" cy="1411870"/>
            <a:chOff x="396658" y="1213527"/>
            <a:chExt cx="2926337" cy="1411870"/>
          </a:xfrm>
        </p:grpSpPr>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Identity Matching</a:t>
              </a:r>
              <a:endParaRPr sz="1100" b="1" kern="0" dirty="0">
                <a:solidFill>
                  <a:schemeClr val="bg1">
                    <a:lumMod val="75000"/>
                  </a:schemeClr>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1213527"/>
              <a:ext cx="2913056" cy="359988"/>
              <a:chOff x="9740685" y="3973469"/>
              <a:chExt cx="2014878" cy="359988"/>
            </a:xfrm>
          </p:grpSpPr>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bg1">
                    <a:lumMod val="85000"/>
                  </a:schemeClr>
                </a:solidFill>
                <a:prstDash val="solid"/>
                <a:miter lim="800000"/>
              </a:ln>
              <a:effectLst/>
            </p:spPr>
          </p:cxnSp>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34793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grpSp>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096413"/>
            <a:ext cx="2917260" cy="1523340"/>
            <a:chOff x="396656" y="1876908"/>
            <a:chExt cx="2917260" cy="1523340"/>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Real-Time Segmentation</a:t>
              </a:r>
              <a:endParaRPr sz="1100" b="1" kern="0" dirty="0">
                <a:solidFill>
                  <a:srgbClr val="000000"/>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rgbClr val="000000"/>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accent3"/>
                </a:solidFill>
                <a:prstDash val="solid"/>
                <a:miter lim="800000"/>
              </a:ln>
              <a:effectLst/>
            </p:spPr>
          </p:cxnSp>
        </p:grpSp>
        <p:sp>
          <p:nvSpPr>
            <p:cNvPr id="37" name="object 77">
              <a:extLst>
                <a:ext uri="{FF2B5EF4-FFF2-40B4-BE49-F238E27FC236}">
                  <a16:creationId xmlns:a16="http://schemas.microsoft.com/office/drawing/2014/main" id="{E466B17E-0F8F-4F26-866B-8C68EF8A2EE6}"/>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rgbClr val="00B0F0"/>
              </a:solidFill>
            </a:ln>
          </p:spPr>
          <p:txBody>
            <a:bodyPr wrap="square" lIns="0" tIns="0" rIns="0" bIns="0" rtlCol="0"/>
            <a:lstStyle/>
            <a:p>
              <a:endParaRPr sz="1600"/>
            </a:p>
          </p:txBody>
        </p:sp>
      </p:grpSp>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Journey Injection</a:t>
              </a:r>
              <a:endParaRPr sz="1100" b="1" kern="0">
                <a:solidFill>
                  <a:srgbClr val="000000"/>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rgbClr val="000000"/>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Insights</a:t>
              </a:r>
              <a:endParaRPr sz="1100" b="1" kern="0" dirty="0">
                <a:solidFill>
                  <a:schemeClr val="bg1">
                    <a:lumMod val="75000"/>
                  </a:schemeClr>
                </a:solidFill>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21731"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chemeClr val="bg1">
                        <a:lumMod val="75000"/>
                      </a:schemeClr>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bg1">
                    <a:lumMod val="85000"/>
                  </a:schemeClr>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a:solidFill>
            <a:schemeClr val="bg1">
              <a:lumMod val="85000"/>
            </a:schemeClr>
          </a:solidFill>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756322" y="1947047"/>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7"/>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tx2"/>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tx2"/>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a:solidFill>
            <a:schemeClr val="bg1">
              <a:lumMod val="85000"/>
            </a:schemeClr>
          </a:solidFill>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3"/>
            <a:ext cx="356128" cy="336443"/>
            <a:chOff x="10990263" y="6654800"/>
            <a:chExt cx="654050" cy="663576"/>
          </a:xfrm>
          <a:solidFill>
            <a:schemeClr val="bg1">
              <a:lumMod val="85000"/>
            </a:schemeClr>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75000"/>
                  </a:schemeClr>
                </a:solidFill>
              </a:endParaRPr>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3"/>
            <a:ext cx="3078162" cy="1804250"/>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18" name="Group 117">
            <a:extLst>
              <a:ext uri="{FF2B5EF4-FFF2-40B4-BE49-F238E27FC236}">
                <a16:creationId xmlns:a16="http://schemas.microsoft.com/office/drawing/2014/main" id="{68A35B7A-C4C9-48C0-B271-8C71C9B793F7}"/>
              </a:ext>
            </a:extLst>
          </p:cNvPr>
          <p:cNvGrpSpPr/>
          <p:nvPr/>
        </p:nvGrpSpPr>
        <p:grpSpPr>
          <a:xfrm>
            <a:off x="9889613" y="2457671"/>
            <a:ext cx="1933442" cy="989216"/>
            <a:chOff x="716353" y="2409382"/>
            <a:chExt cx="1933442"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738873" y="2409382"/>
              <a:ext cx="1910922"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Web Personalization</a:t>
              </a:r>
              <a:endParaRPr sz="1100" b="1" kern="0" dirty="0">
                <a:solidFill>
                  <a:schemeClr val="bg1">
                    <a:lumMod val="75000"/>
                  </a:schemeClr>
                </a:solidFill>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889617" y="4217557"/>
            <a:ext cx="1910922" cy="989216"/>
            <a:chOff x="716358" y="2409382"/>
            <a:chExt cx="1910922"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738874" y="2409382"/>
              <a:ext cx="1888404"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Next Best Action</a:t>
              </a:r>
              <a:endParaRPr sz="1100" b="1" kern="0" dirty="0">
                <a:solidFill>
                  <a:schemeClr val="bg1">
                    <a:lumMod val="75000"/>
                  </a:schemeClr>
                </a:solidFill>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rPr>
                  <a:t>Personalized recommendations across different sites</a:t>
                </a:r>
              </a:p>
              <a:p>
                <a:pPr marL="60325" lvl="0" defTabSz="622300">
                  <a:lnSpc>
                    <a:spcPct val="90000"/>
                  </a:lnSpc>
                  <a:spcBef>
                    <a:spcPct val="0"/>
                  </a:spcBef>
                  <a:spcAft>
                    <a:spcPct val="35000"/>
                  </a:spcAft>
                  <a:defRPr/>
                </a:pPr>
                <a:endParaRPr lang="en-US" sz="1050" kern="0" dirty="0">
                  <a:solidFill>
                    <a:schemeClr val="bg1">
                      <a:lumMod val="75000"/>
                    </a:schemeClr>
                  </a:solidFill>
                  <a:latin typeface="Open Sans"/>
                </a:endParaRP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142" name="Rectangle: Rounded Corners 56">
            <a:extLst>
              <a:ext uri="{FF2B5EF4-FFF2-40B4-BE49-F238E27FC236}">
                <a16:creationId xmlns:a16="http://schemas.microsoft.com/office/drawing/2014/main" id="{E83E2535-CDA4-498F-BCAC-B0ED462C6A5B}"/>
              </a:ext>
            </a:extLst>
          </p:cNvPr>
          <p:cNvSpPr/>
          <p:nvPr/>
        </p:nvSpPr>
        <p:spPr>
          <a:xfrm>
            <a:off x="4023726" y="5044464"/>
            <a:ext cx="3078162" cy="1762981"/>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129" name="Plus Sign 128">
            <a:extLst>
              <a:ext uri="{FF2B5EF4-FFF2-40B4-BE49-F238E27FC236}">
                <a16:creationId xmlns:a16="http://schemas.microsoft.com/office/drawing/2014/main" id="{FD20F552-BA0D-4C0F-B99C-E848D57AFAC1}"/>
              </a:ext>
            </a:extLst>
          </p:cNvPr>
          <p:cNvSpPr/>
          <p:nvPr/>
        </p:nvSpPr>
        <p:spPr>
          <a:xfrm>
            <a:off x="3414039" y="3803384"/>
            <a:ext cx="517089" cy="5154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quals 129">
            <a:extLst>
              <a:ext uri="{FF2B5EF4-FFF2-40B4-BE49-F238E27FC236}">
                <a16:creationId xmlns:a16="http://schemas.microsoft.com/office/drawing/2014/main" id="{B06C97C2-3B0E-4593-974A-F89A087CCE05}"/>
              </a:ext>
            </a:extLst>
          </p:cNvPr>
          <p:cNvSpPr/>
          <p:nvPr/>
        </p:nvSpPr>
        <p:spPr>
          <a:xfrm>
            <a:off x="7167562" y="3887574"/>
            <a:ext cx="552511" cy="44052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a:extLst>
              <a:ext uri="{FF2B5EF4-FFF2-40B4-BE49-F238E27FC236}">
                <a16:creationId xmlns:a16="http://schemas.microsoft.com/office/drawing/2014/main" id="{4E9667C8-B5E1-46AF-BB32-18A5A1084A89}"/>
              </a:ext>
            </a:extLst>
          </p:cNvPr>
          <p:cNvSpPr/>
          <p:nvPr/>
        </p:nvSpPr>
        <p:spPr>
          <a:xfrm>
            <a:off x="9306465" y="-2867"/>
            <a:ext cx="1409350" cy="55706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sp>
        <p:nvSpPr>
          <p:cNvPr id="134" name="Rectangle 133">
            <a:extLst>
              <a:ext uri="{FF2B5EF4-FFF2-40B4-BE49-F238E27FC236}">
                <a16:creationId xmlns:a16="http://schemas.microsoft.com/office/drawing/2014/main" id="{FCFE893C-03D4-44A5-ADC4-4FF2D84DB304}"/>
              </a:ext>
            </a:extLst>
          </p:cNvPr>
          <p:cNvSpPr/>
          <p:nvPr/>
        </p:nvSpPr>
        <p:spPr>
          <a:xfrm>
            <a:off x="10774671" y="-2867"/>
            <a:ext cx="1409350" cy="55837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Retarget Customers to Encourage a Purchase</a:t>
            </a:r>
          </a:p>
        </p:txBody>
      </p:sp>
      <p:grpSp>
        <p:nvGrpSpPr>
          <p:cNvPr id="135" name="Group 134">
            <a:extLst>
              <a:ext uri="{FF2B5EF4-FFF2-40B4-BE49-F238E27FC236}">
                <a16:creationId xmlns:a16="http://schemas.microsoft.com/office/drawing/2014/main" id="{35CBB2F2-783F-445B-8330-26B04CA997B2}"/>
              </a:ext>
            </a:extLst>
          </p:cNvPr>
          <p:cNvGrpSpPr/>
          <p:nvPr/>
        </p:nvGrpSpPr>
        <p:grpSpPr>
          <a:xfrm>
            <a:off x="1560570" y="5196393"/>
            <a:ext cx="377296" cy="269169"/>
            <a:chOff x="2786063" y="7188200"/>
            <a:chExt cx="520700" cy="371475"/>
          </a:xfrm>
          <a:solidFill>
            <a:schemeClr val="bg1">
              <a:lumMod val="75000"/>
            </a:schemeClr>
          </a:solidFill>
        </p:grpSpPr>
        <p:sp>
          <p:nvSpPr>
            <p:cNvPr id="136" name="Freeform 155">
              <a:extLst>
                <a:ext uri="{FF2B5EF4-FFF2-40B4-BE49-F238E27FC236}">
                  <a16:creationId xmlns:a16="http://schemas.microsoft.com/office/drawing/2014/main" id="{3D5511B5-AEE2-477F-A327-2EB1BC7BEA57}"/>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7" name="Freeform 156">
              <a:extLst>
                <a:ext uri="{FF2B5EF4-FFF2-40B4-BE49-F238E27FC236}">
                  <a16:creationId xmlns:a16="http://schemas.microsoft.com/office/drawing/2014/main" id="{ACC7A5C5-DD46-4228-9BC0-7E81ED2DF22F}"/>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8" name="Freeform 157">
              <a:extLst>
                <a:ext uri="{FF2B5EF4-FFF2-40B4-BE49-F238E27FC236}">
                  <a16:creationId xmlns:a16="http://schemas.microsoft.com/office/drawing/2014/main" id="{511FE9EF-7688-439B-81B3-B82CF00795C0}"/>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9" name="Freeform 158">
              <a:extLst>
                <a:ext uri="{FF2B5EF4-FFF2-40B4-BE49-F238E27FC236}">
                  <a16:creationId xmlns:a16="http://schemas.microsoft.com/office/drawing/2014/main" id="{2F521459-DACA-4E53-BE4F-F41C25C09944}"/>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3" name="Freeform 159">
              <a:extLst>
                <a:ext uri="{FF2B5EF4-FFF2-40B4-BE49-F238E27FC236}">
                  <a16:creationId xmlns:a16="http://schemas.microsoft.com/office/drawing/2014/main" id="{F18686D2-E0AE-47E1-8F09-4CB94E793550}"/>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4" name="Freeform 160">
              <a:extLst>
                <a:ext uri="{FF2B5EF4-FFF2-40B4-BE49-F238E27FC236}">
                  <a16:creationId xmlns:a16="http://schemas.microsoft.com/office/drawing/2014/main" id="{A7FA9C9E-6FEB-4609-976F-BB702BA81752}"/>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5" name="Group 144">
            <a:extLst>
              <a:ext uri="{FF2B5EF4-FFF2-40B4-BE49-F238E27FC236}">
                <a16:creationId xmlns:a16="http://schemas.microsoft.com/office/drawing/2014/main" id="{12858AE3-553C-41B4-AFF7-24AF6BFA273E}"/>
              </a:ext>
            </a:extLst>
          </p:cNvPr>
          <p:cNvGrpSpPr/>
          <p:nvPr/>
        </p:nvGrpSpPr>
        <p:grpSpPr>
          <a:xfrm>
            <a:off x="1560570" y="2056191"/>
            <a:ext cx="358017" cy="264566"/>
            <a:chOff x="8074025" y="2925763"/>
            <a:chExt cx="468313" cy="346075"/>
          </a:xfrm>
        </p:grpSpPr>
        <p:sp>
          <p:nvSpPr>
            <p:cNvPr id="146" name="Freeform 243">
              <a:extLst>
                <a:ext uri="{FF2B5EF4-FFF2-40B4-BE49-F238E27FC236}">
                  <a16:creationId xmlns:a16="http://schemas.microsoft.com/office/drawing/2014/main" id="{47AE1752-C8D7-4162-8505-648F8E33D0F6}"/>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7" name="Freeform 244">
              <a:extLst>
                <a:ext uri="{FF2B5EF4-FFF2-40B4-BE49-F238E27FC236}">
                  <a16:creationId xmlns:a16="http://schemas.microsoft.com/office/drawing/2014/main" id="{F98C2B76-540D-4C04-A92B-57CC8E831C26}"/>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8" name="Freeform 245">
              <a:extLst>
                <a:ext uri="{FF2B5EF4-FFF2-40B4-BE49-F238E27FC236}">
                  <a16:creationId xmlns:a16="http://schemas.microsoft.com/office/drawing/2014/main" id="{70B8ABEE-9EEF-4A58-81BC-4C34D9726E75}"/>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9" name="Group 148">
            <a:extLst>
              <a:ext uri="{FF2B5EF4-FFF2-40B4-BE49-F238E27FC236}">
                <a16:creationId xmlns:a16="http://schemas.microsoft.com/office/drawing/2014/main" id="{06A7A1BC-30AD-430C-9A40-6C3C29DE8F3E}"/>
              </a:ext>
            </a:extLst>
          </p:cNvPr>
          <p:cNvGrpSpPr/>
          <p:nvPr/>
        </p:nvGrpSpPr>
        <p:grpSpPr>
          <a:xfrm>
            <a:off x="5408397" y="5181546"/>
            <a:ext cx="316779" cy="330298"/>
            <a:chOff x="3244850" y="6362700"/>
            <a:chExt cx="520700" cy="542925"/>
          </a:xfrm>
        </p:grpSpPr>
        <p:sp>
          <p:nvSpPr>
            <p:cNvPr id="150" name="Freeform 150">
              <a:extLst>
                <a:ext uri="{FF2B5EF4-FFF2-40B4-BE49-F238E27FC236}">
                  <a16:creationId xmlns:a16="http://schemas.microsoft.com/office/drawing/2014/main" id="{10248CCC-7F28-4C2A-8828-9672189B7B87}"/>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1" name="Freeform 151">
              <a:extLst>
                <a:ext uri="{FF2B5EF4-FFF2-40B4-BE49-F238E27FC236}">
                  <a16:creationId xmlns:a16="http://schemas.microsoft.com/office/drawing/2014/main" id="{F1B043AC-441F-4A48-9FB6-7B98409C8853}"/>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2">
              <a:extLst>
                <a:ext uri="{FF2B5EF4-FFF2-40B4-BE49-F238E27FC236}">
                  <a16:creationId xmlns:a16="http://schemas.microsoft.com/office/drawing/2014/main" id="{337A90DF-D0A5-413E-9E76-FE35FD955691}"/>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3" name="Oval 153">
              <a:extLst>
                <a:ext uri="{FF2B5EF4-FFF2-40B4-BE49-F238E27FC236}">
                  <a16:creationId xmlns:a16="http://schemas.microsoft.com/office/drawing/2014/main" id="{7A089C65-7FE7-4705-8266-93AFF527D8CD}"/>
                </a:ext>
              </a:extLst>
            </p:cNvPr>
            <p:cNvSpPr>
              <a:spLocks noChangeArrowheads="1"/>
            </p:cNvSpPr>
            <p:nvPr/>
          </p:nvSpPr>
          <p:spPr bwMode="auto">
            <a:xfrm>
              <a:off x="3289300" y="6410325"/>
              <a:ext cx="53975" cy="53975"/>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4" name="Freeform 154">
              <a:extLst>
                <a:ext uri="{FF2B5EF4-FFF2-40B4-BE49-F238E27FC236}">
                  <a16:creationId xmlns:a16="http://schemas.microsoft.com/office/drawing/2014/main" id="{A4678245-E89D-4C04-82D7-E3114B10433F}"/>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5" name="Freeform 155">
              <a:extLst>
                <a:ext uri="{FF2B5EF4-FFF2-40B4-BE49-F238E27FC236}">
                  <a16:creationId xmlns:a16="http://schemas.microsoft.com/office/drawing/2014/main" id="{3F57EA0E-DEFA-4E7A-B34D-066E5C37DC45}"/>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6" name="Freeform 156">
              <a:extLst>
                <a:ext uri="{FF2B5EF4-FFF2-40B4-BE49-F238E27FC236}">
                  <a16:creationId xmlns:a16="http://schemas.microsoft.com/office/drawing/2014/main" id="{E08FBC8A-FA8D-4BF4-AC94-8946898CAFEB}"/>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
        <p:nvSpPr>
          <p:cNvPr id="157" name="Rectangle 156">
            <a:extLst>
              <a:ext uri="{FF2B5EF4-FFF2-40B4-BE49-F238E27FC236}">
                <a16:creationId xmlns:a16="http://schemas.microsoft.com/office/drawing/2014/main" id="{4997307D-65A0-484A-9080-273C269455C9}"/>
              </a:ext>
            </a:extLst>
          </p:cNvPr>
          <p:cNvSpPr/>
          <p:nvPr/>
        </p:nvSpPr>
        <p:spPr>
          <a:xfrm>
            <a:off x="4104179" y="4511156"/>
            <a:ext cx="2903977" cy="477797"/>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cxnSp>
        <p:nvCxnSpPr>
          <p:cNvPr id="158" name="Straight Connector 157">
            <a:extLst>
              <a:ext uri="{FF2B5EF4-FFF2-40B4-BE49-F238E27FC236}">
                <a16:creationId xmlns:a16="http://schemas.microsoft.com/office/drawing/2014/main" id="{869FAB8A-3116-4FE5-8746-CAA5B97F6AB6}"/>
              </a:ext>
            </a:extLst>
          </p:cNvPr>
          <p:cNvCxnSpPr>
            <a:cxnSpLocks/>
          </p:cNvCxnSpPr>
          <p:nvPr/>
        </p:nvCxnSpPr>
        <p:spPr>
          <a:xfrm>
            <a:off x="4112361" y="4494610"/>
            <a:ext cx="2904874" cy="0"/>
          </a:xfrm>
          <a:prstGeom prst="line">
            <a:avLst/>
          </a:prstGeom>
          <a:noFill/>
          <a:ln w="50800" cap="flat" cmpd="sng" algn="ctr">
            <a:solidFill>
              <a:schemeClr val="bg1">
                <a:lumMod val="85000"/>
              </a:schemeClr>
            </a:solidFill>
            <a:prstDash val="solid"/>
            <a:miter lim="800000"/>
          </a:ln>
          <a:effectLst/>
        </p:spPr>
      </p:cxnSp>
    </p:spTree>
    <p:extLst>
      <p:ext uri="{BB962C8B-B14F-4D97-AF65-F5344CB8AC3E}">
        <p14:creationId xmlns:p14="http://schemas.microsoft.com/office/powerpoint/2010/main" val="3500990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85000"/>
                    </a:schemeClr>
                  </a:solidFill>
                  <a:latin typeface="Open Sans"/>
                </a:rPr>
                <a:t>Interaction Capture</a:t>
              </a:r>
              <a:endParaRPr sz="1100" b="1" kern="0" dirty="0">
                <a:solidFill>
                  <a:schemeClr val="bg1">
                    <a:lumMod val="85000"/>
                  </a:schemeClr>
                </a:solidFill>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chemeClr val="bg1">
                        <a:lumMod val="75000"/>
                      </a:schemeClr>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chemeClr val="bg1">
                        <a:lumMod val="75000"/>
                      </a:schemeClr>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chemeClr val="bg1">
                      <a:lumMod val="75000"/>
                    </a:schemeClr>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bg1">
                    <a:lumMod val="85000"/>
                  </a:schemeClr>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sp>
        <p:nvSpPr>
          <p:cNvPr id="7" name="Rectangle: Rounded Corners 56">
            <a:extLst>
              <a:ext uri="{FF2B5EF4-FFF2-40B4-BE49-F238E27FC236}">
                <a16:creationId xmlns:a16="http://schemas.microsoft.com/office/drawing/2014/main" id="{28F1BB36-836C-4E54-984F-611A66DE4489}"/>
              </a:ext>
            </a:extLst>
          </p:cNvPr>
          <p:cNvSpPr/>
          <p:nvPr/>
        </p:nvSpPr>
        <p:spPr>
          <a:xfrm>
            <a:off x="112945" y="3634211"/>
            <a:ext cx="3111903" cy="1510962"/>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Decisioning</a:t>
              </a:r>
              <a:endParaRPr sz="1100" b="1" kern="0" dirty="0">
                <a:solidFill>
                  <a:schemeClr val="bg1">
                    <a:lumMod val="75000"/>
                  </a:schemeClr>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grpSp>
        <p:nvGrpSpPr>
          <p:cNvPr id="98" name="Group 97">
            <a:extLst>
              <a:ext uri="{FF2B5EF4-FFF2-40B4-BE49-F238E27FC236}">
                <a16:creationId xmlns:a16="http://schemas.microsoft.com/office/drawing/2014/main" id="{22305C26-1ADA-4CA4-8CA3-E8E53F568C71}"/>
              </a:ext>
            </a:extLst>
          </p:cNvPr>
          <p:cNvGrpSpPr/>
          <p:nvPr/>
        </p:nvGrpSpPr>
        <p:grpSpPr>
          <a:xfrm>
            <a:off x="10778517" y="3681812"/>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Journey Activity Interaction</a:t>
              </a:r>
              <a:endParaRPr sz="1100" b="1" kern="0" dirty="0">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accent2"/>
                </a:solidFill>
                <a:prstDash val="solid"/>
                <a:miter lim="800000"/>
              </a:ln>
              <a:effectLst/>
            </p:spPr>
          </p:cxnSp>
        </p:grpSp>
      </p:grpSp>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p:txBody>
          <a:bodyPr anchor="t"/>
          <a:lstStyle/>
          <a:p>
            <a:r>
              <a:rPr lang="en-US" dirty="0"/>
              <a:t>Journey Interaction Driving Customized Web Personalization</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5" name="Rectangle 4">
            <a:extLst>
              <a:ext uri="{FF2B5EF4-FFF2-40B4-BE49-F238E27FC236}">
                <a16:creationId xmlns:a16="http://schemas.microsoft.com/office/drawing/2014/main" id="{311A4377-800E-4461-8548-1D1A35807C70}"/>
              </a:ext>
            </a:extLst>
          </p:cNvPr>
          <p:cNvSpPr/>
          <p:nvPr/>
        </p:nvSpPr>
        <p:spPr>
          <a:xfrm>
            <a:off x="748937" y="5939174"/>
            <a:ext cx="5486400" cy="71170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200"/>
          </a:p>
        </p:txBody>
      </p:sp>
      <p:sp>
        <p:nvSpPr>
          <p:cNvPr id="6" name="Rectangle: Rounded Corners 56">
            <a:extLst>
              <a:ext uri="{FF2B5EF4-FFF2-40B4-BE49-F238E27FC236}">
                <a16:creationId xmlns:a16="http://schemas.microsoft.com/office/drawing/2014/main" id="{11742293-1E99-47F1-910E-551EB042EC36}"/>
              </a:ext>
            </a:extLst>
          </p:cNvPr>
          <p:cNvSpPr/>
          <p:nvPr/>
        </p:nvSpPr>
        <p:spPr>
          <a:xfrm>
            <a:off x="9822867" y="1776051"/>
            <a:ext cx="2120625" cy="1954738"/>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Interactions</a:t>
              </a:r>
              <a:endParaRPr sz="1100" b="1" kern="0" dirty="0">
                <a:solidFill>
                  <a:schemeClr val="bg1">
                    <a:lumMod val="75000"/>
                  </a:schemeClr>
                </a:solidFill>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bg1">
                    <a:lumMod val="85000"/>
                  </a:schemeClr>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011629"/>
            <a:ext cx="2926337" cy="1411870"/>
            <a:chOff x="396658" y="1213527"/>
            <a:chExt cx="2926337" cy="1411870"/>
          </a:xfrm>
        </p:grpSpPr>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Identity Matching</a:t>
              </a:r>
              <a:endParaRPr sz="1100" b="1" kern="0" dirty="0">
                <a:solidFill>
                  <a:schemeClr val="bg1">
                    <a:lumMod val="75000"/>
                  </a:schemeClr>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1213527"/>
              <a:ext cx="2913056" cy="359988"/>
              <a:chOff x="9740685" y="3973469"/>
              <a:chExt cx="2014878" cy="359988"/>
            </a:xfrm>
          </p:grpSpPr>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bg1">
                    <a:lumMod val="85000"/>
                  </a:schemeClr>
                </a:solidFill>
                <a:prstDash val="solid"/>
                <a:miter lim="800000"/>
              </a:ln>
              <a:effectLst/>
            </p:spPr>
          </p:cxnSp>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34793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grpSp>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096413"/>
            <a:ext cx="2917260" cy="1523340"/>
            <a:chOff x="396656" y="1876908"/>
            <a:chExt cx="2917260" cy="1523340"/>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Real-Time Segmentation</a:t>
              </a:r>
              <a:endParaRPr sz="1100" b="1" kern="0" dirty="0">
                <a:solidFill>
                  <a:srgbClr val="000000"/>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rgbClr val="000000"/>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accent3"/>
                </a:solidFill>
                <a:prstDash val="solid"/>
                <a:miter lim="800000"/>
              </a:ln>
              <a:effectLst/>
            </p:spPr>
          </p:cxnSp>
        </p:grpSp>
        <p:sp>
          <p:nvSpPr>
            <p:cNvPr id="37" name="object 77">
              <a:extLst>
                <a:ext uri="{FF2B5EF4-FFF2-40B4-BE49-F238E27FC236}">
                  <a16:creationId xmlns:a16="http://schemas.microsoft.com/office/drawing/2014/main" id="{E466B17E-0F8F-4F26-866B-8C68EF8A2EE6}"/>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rgbClr val="00B0F0"/>
              </a:solidFill>
            </a:ln>
          </p:spPr>
          <p:txBody>
            <a:bodyPr wrap="square" lIns="0" tIns="0" rIns="0" bIns="0" rtlCol="0"/>
            <a:lstStyle/>
            <a:p>
              <a:endParaRPr sz="1600"/>
            </a:p>
          </p:txBody>
        </p:sp>
      </p:grpSp>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Injection</a:t>
              </a:r>
              <a:endParaRPr sz="1100" b="1" kern="0" dirty="0">
                <a:solidFill>
                  <a:schemeClr val="bg1">
                    <a:lumMod val="75000"/>
                  </a:schemeClr>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Insights</a:t>
              </a:r>
              <a:endParaRPr sz="1100" b="1" kern="0" dirty="0">
                <a:solidFill>
                  <a:schemeClr val="bg1">
                    <a:lumMod val="75000"/>
                  </a:schemeClr>
                </a:solidFill>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21731"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chemeClr val="bg1">
                        <a:lumMod val="75000"/>
                      </a:schemeClr>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bg1">
                    <a:lumMod val="85000"/>
                  </a:schemeClr>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a:solidFill>
            <a:schemeClr val="bg1">
              <a:lumMod val="85000"/>
            </a:schemeClr>
          </a:solidFill>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756322" y="1947047"/>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7"/>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tx2"/>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tx2"/>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a:solidFill>
            <a:schemeClr val="tx1"/>
          </a:solidFill>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3"/>
            <a:ext cx="356128" cy="336443"/>
            <a:chOff x="10990263" y="6654800"/>
            <a:chExt cx="654050" cy="663576"/>
          </a:xfrm>
          <a:solidFill>
            <a:schemeClr val="bg1">
              <a:lumMod val="85000"/>
            </a:schemeClr>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75000"/>
                  </a:schemeClr>
                </a:solidFill>
              </a:endParaRPr>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3"/>
            <a:ext cx="3078162" cy="1804250"/>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18" name="Group 117">
            <a:extLst>
              <a:ext uri="{FF2B5EF4-FFF2-40B4-BE49-F238E27FC236}">
                <a16:creationId xmlns:a16="http://schemas.microsoft.com/office/drawing/2014/main" id="{68A35B7A-C4C9-48C0-B271-8C71C9B793F7}"/>
              </a:ext>
            </a:extLst>
          </p:cNvPr>
          <p:cNvGrpSpPr/>
          <p:nvPr/>
        </p:nvGrpSpPr>
        <p:grpSpPr>
          <a:xfrm>
            <a:off x="9889613" y="2457671"/>
            <a:ext cx="1933442" cy="989216"/>
            <a:chOff x="716353" y="2409382"/>
            <a:chExt cx="1933442"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738873" y="2409382"/>
              <a:ext cx="1910922"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ysClr val="windowText" lastClr="000000"/>
                  </a:solidFill>
                  <a:latin typeface="Open Sans"/>
                </a:rPr>
                <a:t>Web Personalization</a:t>
              </a:r>
              <a:endParaRPr sz="1100" b="1" kern="0" dirty="0">
                <a:solidFill>
                  <a:sysClr val="windowText" lastClr="000000"/>
                </a:solidFill>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889617" y="4217557"/>
            <a:ext cx="1910922" cy="989216"/>
            <a:chOff x="716358" y="2409382"/>
            <a:chExt cx="1910922"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738874" y="2409382"/>
              <a:ext cx="1888404"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Next Best Action</a:t>
              </a:r>
              <a:endParaRPr sz="1100" b="1" kern="0" dirty="0">
                <a:solidFill>
                  <a:schemeClr val="bg1">
                    <a:lumMod val="75000"/>
                  </a:schemeClr>
                </a:solidFill>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rPr>
                  <a:t>Personalized recommendations across different sites</a:t>
                </a: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142" name="Rectangle: Rounded Corners 56">
            <a:extLst>
              <a:ext uri="{FF2B5EF4-FFF2-40B4-BE49-F238E27FC236}">
                <a16:creationId xmlns:a16="http://schemas.microsoft.com/office/drawing/2014/main" id="{E83E2535-CDA4-498F-BCAC-B0ED462C6A5B}"/>
              </a:ext>
            </a:extLst>
          </p:cNvPr>
          <p:cNvSpPr/>
          <p:nvPr/>
        </p:nvSpPr>
        <p:spPr>
          <a:xfrm>
            <a:off x="4023726" y="5044464"/>
            <a:ext cx="3078162" cy="1762981"/>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129" name="Plus Sign 128">
            <a:extLst>
              <a:ext uri="{FF2B5EF4-FFF2-40B4-BE49-F238E27FC236}">
                <a16:creationId xmlns:a16="http://schemas.microsoft.com/office/drawing/2014/main" id="{84816757-1D0F-465B-907D-D5640F3FF863}"/>
              </a:ext>
            </a:extLst>
          </p:cNvPr>
          <p:cNvSpPr/>
          <p:nvPr/>
        </p:nvSpPr>
        <p:spPr>
          <a:xfrm>
            <a:off x="3414039" y="3803384"/>
            <a:ext cx="517089" cy="5154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quals 129">
            <a:extLst>
              <a:ext uri="{FF2B5EF4-FFF2-40B4-BE49-F238E27FC236}">
                <a16:creationId xmlns:a16="http://schemas.microsoft.com/office/drawing/2014/main" id="{135A7373-821E-4227-AE89-4B02CCEEA70C}"/>
              </a:ext>
            </a:extLst>
          </p:cNvPr>
          <p:cNvSpPr/>
          <p:nvPr/>
        </p:nvSpPr>
        <p:spPr>
          <a:xfrm>
            <a:off x="7167562" y="3887574"/>
            <a:ext cx="552511" cy="44052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a:extLst>
              <a:ext uri="{FF2B5EF4-FFF2-40B4-BE49-F238E27FC236}">
                <a16:creationId xmlns:a16="http://schemas.microsoft.com/office/drawing/2014/main" id="{BEF8680F-CFBD-4C26-A5B2-12A1EF30C66E}"/>
              </a:ext>
            </a:extLst>
          </p:cNvPr>
          <p:cNvSpPr/>
          <p:nvPr/>
        </p:nvSpPr>
        <p:spPr>
          <a:xfrm>
            <a:off x="9306465" y="-2867"/>
            <a:ext cx="1409350" cy="55723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sp>
        <p:nvSpPr>
          <p:cNvPr id="134" name="Rectangle 133">
            <a:extLst>
              <a:ext uri="{FF2B5EF4-FFF2-40B4-BE49-F238E27FC236}">
                <a16:creationId xmlns:a16="http://schemas.microsoft.com/office/drawing/2014/main" id="{CA17085D-F5FC-4B33-9234-01F093217802}"/>
              </a:ext>
            </a:extLst>
          </p:cNvPr>
          <p:cNvSpPr/>
          <p:nvPr/>
        </p:nvSpPr>
        <p:spPr>
          <a:xfrm>
            <a:off x="10774671" y="-2867"/>
            <a:ext cx="1409350" cy="55853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Deliver a Consistent Message Across Channels</a:t>
            </a:r>
          </a:p>
        </p:txBody>
      </p:sp>
      <p:grpSp>
        <p:nvGrpSpPr>
          <p:cNvPr id="135" name="Group 134">
            <a:extLst>
              <a:ext uri="{FF2B5EF4-FFF2-40B4-BE49-F238E27FC236}">
                <a16:creationId xmlns:a16="http://schemas.microsoft.com/office/drawing/2014/main" id="{9FCF0EFF-88EA-4AEA-BEA7-B688743F1215}"/>
              </a:ext>
            </a:extLst>
          </p:cNvPr>
          <p:cNvGrpSpPr/>
          <p:nvPr/>
        </p:nvGrpSpPr>
        <p:grpSpPr>
          <a:xfrm>
            <a:off x="1571635" y="2025030"/>
            <a:ext cx="345211" cy="310156"/>
            <a:chOff x="8074025" y="2925763"/>
            <a:chExt cx="468313" cy="346075"/>
          </a:xfrm>
          <a:solidFill>
            <a:schemeClr val="bg1">
              <a:lumMod val="75000"/>
            </a:schemeClr>
          </a:solidFill>
        </p:grpSpPr>
        <p:sp>
          <p:nvSpPr>
            <p:cNvPr id="136" name="Freeform 243">
              <a:extLst>
                <a:ext uri="{FF2B5EF4-FFF2-40B4-BE49-F238E27FC236}">
                  <a16:creationId xmlns:a16="http://schemas.microsoft.com/office/drawing/2014/main" id="{332D2048-A501-4E72-B09E-8B414E3DCD89}"/>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7" name="Freeform 244">
              <a:extLst>
                <a:ext uri="{FF2B5EF4-FFF2-40B4-BE49-F238E27FC236}">
                  <a16:creationId xmlns:a16="http://schemas.microsoft.com/office/drawing/2014/main" id="{F7174E14-FAAA-4D46-AE15-5F4C09B9C751}"/>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8" name="Freeform 245">
              <a:extLst>
                <a:ext uri="{FF2B5EF4-FFF2-40B4-BE49-F238E27FC236}">
                  <a16:creationId xmlns:a16="http://schemas.microsoft.com/office/drawing/2014/main" id="{18DB2DA3-3FF1-427F-8A28-D7D10856273A}"/>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39" name="Group 138">
            <a:extLst>
              <a:ext uri="{FF2B5EF4-FFF2-40B4-BE49-F238E27FC236}">
                <a16:creationId xmlns:a16="http://schemas.microsoft.com/office/drawing/2014/main" id="{86F85EAC-DF53-439B-8441-35475570E12A}"/>
              </a:ext>
            </a:extLst>
          </p:cNvPr>
          <p:cNvGrpSpPr/>
          <p:nvPr/>
        </p:nvGrpSpPr>
        <p:grpSpPr>
          <a:xfrm>
            <a:off x="1560570" y="5196393"/>
            <a:ext cx="377296" cy="269169"/>
            <a:chOff x="2786063" y="7188200"/>
            <a:chExt cx="520700" cy="371475"/>
          </a:xfrm>
          <a:solidFill>
            <a:schemeClr val="bg1">
              <a:lumMod val="75000"/>
            </a:schemeClr>
          </a:solidFill>
        </p:grpSpPr>
        <p:sp>
          <p:nvSpPr>
            <p:cNvPr id="143" name="Freeform 155">
              <a:extLst>
                <a:ext uri="{FF2B5EF4-FFF2-40B4-BE49-F238E27FC236}">
                  <a16:creationId xmlns:a16="http://schemas.microsoft.com/office/drawing/2014/main" id="{58644DD7-4B9F-4BE5-BC8A-EF4D42AF74F9}"/>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4" name="Freeform 156">
              <a:extLst>
                <a:ext uri="{FF2B5EF4-FFF2-40B4-BE49-F238E27FC236}">
                  <a16:creationId xmlns:a16="http://schemas.microsoft.com/office/drawing/2014/main" id="{32F9375A-DEB9-4ECF-82CF-E92EAE27DF5C}"/>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5" name="Freeform 157">
              <a:extLst>
                <a:ext uri="{FF2B5EF4-FFF2-40B4-BE49-F238E27FC236}">
                  <a16:creationId xmlns:a16="http://schemas.microsoft.com/office/drawing/2014/main" id="{1B06C0F7-0B0E-4E5B-B343-4E1F84FD45FA}"/>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6" name="Freeform 158">
              <a:extLst>
                <a:ext uri="{FF2B5EF4-FFF2-40B4-BE49-F238E27FC236}">
                  <a16:creationId xmlns:a16="http://schemas.microsoft.com/office/drawing/2014/main" id="{71294F1D-F4BA-4D54-A4EC-DEF892522C44}"/>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7" name="Freeform 159">
              <a:extLst>
                <a:ext uri="{FF2B5EF4-FFF2-40B4-BE49-F238E27FC236}">
                  <a16:creationId xmlns:a16="http://schemas.microsoft.com/office/drawing/2014/main" id="{CDFB020B-2BA9-49B2-9039-ABAB07213D9F}"/>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8" name="Freeform 160">
              <a:extLst>
                <a:ext uri="{FF2B5EF4-FFF2-40B4-BE49-F238E27FC236}">
                  <a16:creationId xmlns:a16="http://schemas.microsoft.com/office/drawing/2014/main" id="{74FF8D7B-7CF8-4CC2-8E17-54AFF0CB1070}"/>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9" name="Group 148">
            <a:extLst>
              <a:ext uri="{FF2B5EF4-FFF2-40B4-BE49-F238E27FC236}">
                <a16:creationId xmlns:a16="http://schemas.microsoft.com/office/drawing/2014/main" id="{E2D3632C-07C5-4620-B738-6A1FBB8F7F92}"/>
              </a:ext>
            </a:extLst>
          </p:cNvPr>
          <p:cNvGrpSpPr/>
          <p:nvPr/>
        </p:nvGrpSpPr>
        <p:grpSpPr>
          <a:xfrm>
            <a:off x="5408397" y="5181546"/>
            <a:ext cx="316779" cy="330298"/>
            <a:chOff x="3244850" y="6362700"/>
            <a:chExt cx="520700" cy="542925"/>
          </a:xfrm>
        </p:grpSpPr>
        <p:sp>
          <p:nvSpPr>
            <p:cNvPr id="150" name="Freeform 150">
              <a:extLst>
                <a:ext uri="{FF2B5EF4-FFF2-40B4-BE49-F238E27FC236}">
                  <a16:creationId xmlns:a16="http://schemas.microsoft.com/office/drawing/2014/main" id="{4A9BD9E4-F2A2-452F-B197-A6BD8BA6B370}"/>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1" name="Freeform 151">
              <a:extLst>
                <a:ext uri="{FF2B5EF4-FFF2-40B4-BE49-F238E27FC236}">
                  <a16:creationId xmlns:a16="http://schemas.microsoft.com/office/drawing/2014/main" id="{36D195B8-8530-49EF-8E0F-DE325FFD7BFD}"/>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2">
              <a:extLst>
                <a:ext uri="{FF2B5EF4-FFF2-40B4-BE49-F238E27FC236}">
                  <a16:creationId xmlns:a16="http://schemas.microsoft.com/office/drawing/2014/main" id="{8D843A7B-83EE-4336-BA2F-9A6147075482}"/>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3" name="Oval 153">
              <a:extLst>
                <a:ext uri="{FF2B5EF4-FFF2-40B4-BE49-F238E27FC236}">
                  <a16:creationId xmlns:a16="http://schemas.microsoft.com/office/drawing/2014/main" id="{A31D973F-2929-422D-ACCE-BC7AF7E5FAA5}"/>
                </a:ext>
              </a:extLst>
            </p:cNvPr>
            <p:cNvSpPr>
              <a:spLocks noChangeArrowheads="1"/>
            </p:cNvSpPr>
            <p:nvPr/>
          </p:nvSpPr>
          <p:spPr bwMode="auto">
            <a:xfrm>
              <a:off x="3289300" y="6410325"/>
              <a:ext cx="53975" cy="53975"/>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4" name="Freeform 154">
              <a:extLst>
                <a:ext uri="{FF2B5EF4-FFF2-40B4-BE49-F238E27FC236}">
                  <a16:creationId xmlns:a16="http://schemas.microsoft.com/office/drawing/2014/main" id="{BFB2C2D0-73EC-4EDE-AEA9-3768B0167B23}"/>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5" name="Freeform 155">
              <a:extLst>
                <a:ext uri="{FF2B5EF4-FFF2-40B4-BE49-F238E27FC236}">
                  <a16:creationId xmlns:a16="http://schemas.microsoft.com/office/drawing/2014/main" id="{B5A508AE-5ADE-47A3-86A3-D0822DC26291}"/>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6" name="Freeform 156">
              <a:extLst>
                <a:ext uri="{FF2B5EF4-FFF2-40B4-BE49-F238E27FC236}">
                  <a16:creationId xmlns:a16="http://schemas.microsoft.com/office/drawing/2014/main" id="{27640B68-C576-402F-9073-FE9F942CDE95}"/>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
        <p:nvSpPr>
          <p:cNvPr id="157" name="Rectangle 156">
            <a:extLst>
              <a:ext uri="{FF2B5EF4-FFF2-40B4-BE49-F238E27FC236}">
                <a16:creationId xmlns:a16="http://schemas.microsoft.com/office/drawing/2014/main" id="{270B66B3-323A-40E5-BAFD-8E1E3F4C1AB6}"/>
              </a:ext>
            </a:extLst>
          </p:cNvPr>
          <p:cNvSpPr/>
          <p:nvPr/>
        </p:nvSpPr>
        <p:spPr>
          <a:xfrm>
            <a:off x="4104179" y="4511156"/>
            <a:ext cx="2903977" cy="477797"/>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cxnSp>
        <p:nvCxnSpPr>
          <p:cNvPr id="158" name="Straight Connector 157">
            <a:extLst>
              <a:ext uri="{FF2B5EF4-FFF2-40B4-BE49-F238E27FC236}">
                <a16:creationId xmlns:a16="http://schemas.microsoft.com/office/drawing/2014/main" id="{FF16477B-35EF-43BE-886F-0A072D40A3EC}"/>
              </a:ext>
            </a:extLst>
          </p:cNvPr>
          <p:cNvCxnSpPr>
            <a:cxnSpLocks/>
          </p:cNvCxnSpPr>
          <p:nvPr/>
        </p:nvCxnSpPr>
        <p:spPr>
          <a:xfrm>
            <a:off x="4112361" y="4494610"/>
            <a:ext cx="2904874" cy="0"/>
          </a:xfrm>
          <a:prstGeom prst="line">
            <a:avLst/>
          </a:prstGeom>
          <a:noFill/>
          <a:ln w="50800" cap="flat" cmpd="sng" algn="ctr">
            <a:solidFill>
              <a:schemeClr val="bg1">
                <a:lumMod val="85000"/>
              </a:schemeClr>
            </a:solidFill>
            <a:prstDash val="solid"/>
            <a:miter lim="800000"/>
          </a:ln>
          <a:effectLst/>
        </p:spPr>
      </p:cxnSp>
    </p:spTree>
    <p:extLst>
      <p:ext uri="{BB962C8B-B14F-4D97-AF65-F5344CB8AC3E}">
        <p14:creationId xmlns:p14="http://schemas.microsoft.com/office/powerpoint/2010/main" val="2549924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Decisioning</a:t>
              </a:r>
              <a:endParaRPr sz="1100" b="1" kern="0" dirty="0">
                <a:solidFill>
                  <a:schemeClr val="bg1">
                    <a:lumMod val="75000"/>
                  </a:schemeClr>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143" name="Rectangle: Rounded Corners 56">
            <a:extLst>
              <a:ext uri="{FF2B5EF4-FFF2-40B4-BE49-F238E27FC236}">
                <a16:creationId xmlns:a16="http://schemas.microsoft.com/office/drawing/2014/main" id="{CD299CFD-C27D-487F-8AF3-120D03EC14CA}"/>
              </a:ext>
            </a:extLst>
          </p:cNvPr>
          <p:cNvSpPr/>
          <p:nvPr/>
        </p:nvSpPr>
        <p:spPr>
          <a:xfrm>
            <a:off x="7833604" y="5051264"/>
            <a:ext cx="2006106" cy="1756181"/>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6" name="Rectangle: Rounded Corners 56">
            <a:extLst>
              <a:ext uri="{FF2B5EF4-FFF2-40B4-BE49-F238E27FC236}">
                <a16:creationId xmlns:a16="http://schemas.microsoft.com/office/drawing/2014/main" id="{11742293-1E99-47F1-910E-551EB042EC36}"/>
              </a:ext>
            </a:extLst>
          </p:cNvPr>
          <p:cNvSpPr/>
          <p:nvPr/>
        </p:nvSpPr>
        <p:spPr>
          <a:xfrm>
            <a:off x="9860117" y="3493142"/>
            <a:ext cx="2006106" cy="1954738"/>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98" name="Group 97">
            <a:extLst>
              <a:ext uri="{FF2B5EF4-FFF2-40B4-BE49-F238E27FC236}">
                <a16:creationId xmlns:a16="http://schemas.microsoft.com/office/drawing/2014/main" id="{22305C26-1ADA-4CA4-8CA3-E8E53F568C71}"/>
              </a:ext>
            </a:extLst>
          </p:cNvPr>
          <p:cNvGrpSpPr/>
          <p:nvPr/>
        </p:nvGrpSpPr>
        <p:grpSpPr>
          <a:xfrm>
            <a:off x="10613932" y="3683637"/>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rgbClr val="231F20"/>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75000"/>
                </a:schemeClr>
              </a:solidFill>
            </a:ln>
          </p:spPr>
          <p:txBody>
            <a:bodyPr wrap="square" lIns="0" tIns="0" rIns="0" bIns="0" rtlCol="0"/>
            <a:lstStyle/>
            <a:p>
              <a:endParaRPr sz="1600"/>
            </a:p>
          </p:txBody>
        </p:sp>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85000"/>
                    </a:schemeClr>
                  </a:solidFill>
                  <a:latin typeface="Open Sans"/>
                </a:rPr>
                <a:t>Journey Activity Interaction</a:t>
              </a:r>
              <a:endParaRPr sz="1100" b="1" kern="0" dirty="0">
                <a:solidFill>
                  <a:schemeClr val="bg1">
                    <a:lumMod val="85000"/>
                  </a:schemeClr>
                </a:solidFill>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bg1">
                    <a:lumMod val="85000"/>
                  </a:schemeClr>
                </a:solidFill>
                <a:prstDash val="solid"/>
                <a:miter lim="800000"/>
              </a:ln>
              <a:effectLst/>
            </p:spPr>
          </p:cxnSp>
        </p:grpSp>
      </p:grpSp>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p:txBody>
          <a:bodyPr anchor="t"/>
          <a:lstStyle/>
          <a:p>
            <a:r>
              <a:rPr lang="en-US" dirty="0"/>
              <a:t>Next Best Action from Customer Support  </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5" name="Rectangle 4">
            <a:extLst>
              <a:ext uri="{FF2B5EF4-FFF2-40B4-BE49-F238E27FC236}">
                <a16:creationId xmlns:a16="http://schemas.microsoft.com/office/drawing/2014/main" id="{311A4377-800E-4461-8548-1D1A35807C70}"/>
              </a:ext>
            </a:extLst>
          </p:cNvPr>
          <p:cNvSpPr/>
          <p:nvPr/>
        </p:nvSpPr>
        <p:spPr>
          <a:xfrm>
            <a:off x="748937" y="5939174"/>
            <a:ext cx="5486400" cy="71170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200"/>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Action Center Interactions</a:t>
              </a:r>
              <a:endParaRPr sz="1100" b="1" kern="0" dirty="0">
                <a:solidFill>
                  <a:schemeClr val="bg1">
                    <a:lumMod val="75000"/>
                  </a:schemeClr>
                </a:solidFill>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bg1">
                    <a:lumMod val="85000"/>
                  </a:schemeClr>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011629"/>
            <a:ext cx="2926337" cy="1411870"/>
            <a:chOff x="396658" y="1213527"/>
            <a:chExt cx="2926337" cy="1411870"/>
          </a:xfrm>
        </p:grpSpPr>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Identity Matching</a:t>
              </a:r>
              <a:endParaRPr sz="1100" b="1" kern="0" dirty="0">
                <a:solidFill>
                  <a:schemeClr val="bg1">
                    <a:lumMod val="75000"/>
                  </a:schemeClr>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1213527"/>
              <a:ext cx="2913056" cy="359988"/>
              <a:chOff x="9740685" y="3973469"/>
              <a:chExt cx="2014878" cy="359988"/>
            </a:xfrm>
          </p:grpSpPr>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bg1">
                    <a:lumMod val="85000"/>
                  </a:schemeClr>
                </a:solidFill>
                <a:prstDash val="solid"/>
                <a:miter lim="800000"/>
              </a:ln>
              <a:effectLst/>
            </p:spPr>
          </p:cxnSp>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34793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gr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096413"/>
            <a:ext cx="2917260" cy="1523340"/>
            <a:chOff x="396656" y="1876908"/>
            <a:chExt cx="2917260" cy="1523340"/>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Real-Time Segmentation</a:t>
              </a:r>
              <a:endParaRPr sz="1100" b="1" kern="0" dirty="0">
                <a:solidFill>
                  <a:srgbClr val="000000"/>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rgbClr val="000000"/>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accent3"/>
                </a:solidFill>
                <a:prstDash val="solid"/>
                <a:miter lim="800000"/>
              </a:ln>
              <a:effectLst/>
            </p:spPr>
          </p:cxnSp>
        </p:grpSp>
        <p:sp>
          <p:nvSpPr>
            <p:cNvPr id="37" name="object 77">
              <a:extLst>
                <a:ext uri="{FF2B5EF4-FFF2-40B4-BE49-F238E27FC236}">
                  <a16:creationId xmlns:a16="http://schemas.microsoft.com/office/drawing/2014/main" id="{E466B17E-0F8F-4F26-866B-8C68EF8A2EE6}"/>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rgbClr val="00B0F0"/>
              </a:solidFill>
            </a:ln>
          </p:spPr>
          <p:txBody>
            <a:bodyPr wrap="square" lIns="0" tIns="0" rIns="0" bIns="0" rtlCol="0"/>
            <a:lstStyle/>
            <a:p>
              <a:endParaRPr sz="1600"/>
            </a:p>
          </p:txBody>
        </p:sp>
      </p:grpSp>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Injection</a:t>
              </a:r>
              <a:endParaRPr sz="1100" b="1" kern="0" dirty="0">
                <a:solidFill>
                  <a:schemeClr val="bg1">
                    <a:lumMod val="75000"/>
                  </a:schemeClr>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Action Center Insights</a:t>
              </a:r>
              <a:endParaRPr sz="1100" b="1" kern="0" dirty="0">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04417"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rgbClr val="000000"/>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accent1"/>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a:solidFill>
            <a:schemeClr val="tx1"/>
          </a:solidFill>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618356" y="1958331"/>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7"/>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a:solidFill>
            <a:schemeClr val="tx1"/>
          </a:solidFill>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3"/>
            <a:ext cx="356128" cy="336443"/>
            <a:chOff x="10990263" y="6654800"/>
            <a:chExt cx="654050" cy="663576"/>
          </a:xfrm>
          <a:solidFill>
            <a:schemeClr val="bg1">
              <a:lumMod val="85000"/>
            </a:schemeClr>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75000"/>
                  </a:schemeClr>
                </a:solidFill>
              </a:endParaRPr>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grpSp>
      <p:grpSp>
        <p:nvGrpSpPr>
          <p:cNvPr id="118" name="Group 117">
            <a:extLst>
              <a:ext uri="{FF2B5EF4-FFF2-40B4-BE49-F238E27FC236}">
                <a16:creationId xmlns:a16="http://schemas.microsoft.com/office/drawing/2014/main" id="{68A35B7A-C4C9-48C0-B271-8C71C9B793F7}"/>
              </a:ext>
            </a:extLst>
          </p:cNvPr>
          <p:cNvGrpSpPr/>
          <p:nvPr/>
        </p:nvGrpSpPr>
        <p:grpSpPr>
          <a:xfrm>
            <a:off x="9889613" y="2457671"/>
            <a:ext cx="1933442" cy="989216"/>
            <a:chOff x="716353" y="2409382"/>
            <a:chExt cx="1933442"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738873" y="2409382"/>
              <a:ext cx="1910922"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Web Personalization</a:t>
              </a:r>
              <a:endParaRPr sz="1100" b="1" kern="0" dirty="0">
                <a:solidFill>
                  <a:schemeClr val="bg1">
                    <a:lumMod val="75000"/>
                  </a:schemeClr>
                </a:solidFill>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889617" y="4217557"/>
            <a:ext cx="1910922" cy="989216"/>
            <a:chOff x="716358" y="2409382"/>
            <a:chExt cx="1910922"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738874" y="2409382"/>
              <a:ext cx="1888404"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Next Best Action</a:t>
              </a:r>
              <a:endParaRPr sz="1100" b="1" kern="0" dirty="0">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t>Personalized recommendations across different sites</a:t>
                </a: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sp>
        <p:nvSpPr>
          <p:cNvPr id="142" name="Rectangle: Rounded Corners 56">
            <a:extLst>
              <a:ext uri="{FF2B5EF4-FFF2-40B4-BE49-F238E27FC236}">
                <a16:creationId xmlns:a16="http://schemas.microsoft.com/office/drawing/2014/main" id="{E83E2535-CDA4-498F-BCAC-B0ED462C6A5B}"/>
              </a:ext>
            </a:extLst>
          </p:cNvPr>
          <p:cNvSpPr/>
          <p:nvPr/>
        </p:nvSpPr>
        <p:spPr>
          <a:xfrm>
            <a:off x="4023726" y="5044464"/>
            <a:ext cx="3078162" cy="1762981"/>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7" name="Rectangle: Rounded Corners 56">
            <a:extLst>
              <a:ext uri="{FF2B5EF4-FFF2-40B4-BE49-F238E27FC236}">
                <a16:creationId xmlns:a16="http://schemas.microsoft.com/office/drawing/2014/main" id="{28F1BB36-836C-4E54-984F-611A66DE4489}"/>
              </a:ext>
            </a:extLst>
          </p:cNvPr>
          <p:cNvSpPr/>
          <p:nvPr/>
        </p:nvSpPr>
        <p:spPr>
          <a:xfrm>
            <a:off x="152532" y="1776072"/>
            <a:ext cx="3111903" cy="2018703"/>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Interaction Capture</a:t>
              </a:r>
              <a:endParaRPr sz="1100" b="1" kern="0" dirty="0">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rgbClr val="000000"/>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rgbClr val="000000"/>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accent2"/>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sp>
        <p:nvSpPr>
          <p:cNvPr id="147" name="Plus Sign 146">
            <a:extLst>
              <a:ext uri="{FF2B5EF4-FFF2-40B4-BE49-F238E27FC236}">
                <a16:creationId xmlns:a16="http://schemas.microsoft.com/office/drawing/2014/main" id="{50A4E180-F157-4579-B85A-7D0131991733}"/>
              </a:ext>
            </a:extLst>
          </p:cNvPr>
          <p:cNvSpPr/>
          <p:nvPr/>
        </p:nvSpPr>
        <p:spPr>
          <a:xfrm>
            <a:off x="3414039" y="3803384"/>
            <a:ext cx="517089" cy="5154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Equals 147">
            <a:extLst>
              <a:ext uri="{FF2B5EF4-FFF2-40B4-BE49-F238E27FC236}">
                <a16:creationId xmlns:a16="http://schemas.microsoft.com/office/drawing/2014/main" id="{F184550F-8607-4C24-BC7D-3693DC29421E}"/>
              </a:ext>
            </a:extLst>
          </p:cNvPr>
          <p:cNvSpPr/>
          <p:nvPr/>
        </p:nvSpPr>
        <p:spPr>
          <a:xfrm>
            <a:off x="7167562" y="3887574"/>
            <a:ext cx="552511" cy="44052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Rectangle 130">
            <a:extLst>
              <a:ext uri="{FF2B5EF4-FFF2-40B4-BE49-F238E27FC236}">
                <a16:creationId xmlns:a16="http://schemas.microsoft.com/office/drawing/2014/main" id="{C365D133-8EE3-491E-9EBC-EEC55F3A3802}"/>
              </a:ext>
            </a:extLst>
          </p:cNvPr>
          <p:cNvSpPr/>
          <p:nvPr/>
        </p:nvSpPr>
        <p:spPr>
          <a:xfrm>
            <a:off x="9306465" y="-2866"/>
            <a:ext cx="1409350" cy="53636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sp>
        <p:nvSpPr>
          <p:cNvPr id="132" name="Rectangle 131">
            <a:extLst>
              <a:ext uri="{FF2B5EF4-FFF2-40B4-BE49-F238E27FC236}">
                <a16:creationId xmlns:a16="http://schemas.microsoft.com/office/drawing/2014/main" id="{B9E47AE5-0BFB-4C34-A7C8-D2D28E11FF8D}"/>
              </a:ext>
            </a:extLst>
          </p:cNvPr>
          <p:cNvSpPr/>
          <p:nvPr/>
        </p:nvSpPr>
        <p:spPr>
          <a:xfrm>
            <a:off x="10774671" y="-2867"/>
            <a:ext cx="1409350" cy="537622"/>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Optimize the Digital to In-Person Conversation</a:t>
            </a:r>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2"/>
            <a:ext cx="3078162" cy="2031336"/>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33" name="Group 132">
            <a:extLst>
              <a:ext uri="{FF2B5EF4-FFF2-40B4-BE49-F238E27FC236}">
                <a16:creationId xmlns:a16="http://schemas.microsoft.com/office/drawing/2014/main" id="{715F2440-EAE1-4705-9B3D-15D2E37D0930}"/>
              </a:ext>
            </a:extLst>
          </p:cNvPr>
          <p:cNvGrpSpPr/>
          <p:nvPr/>
        </p:nvGrpSpPr>
        <p:grpSpPr>
          <a:xfrm>
            <a:off x="1560570" y="5196393"/>
            <a:ext cx="377296" cy="269169"/>
            <a:chOff x="2786063" y="7188200"/>
            <a:chExt cx="520700" cy="371475"/>
          </a:xfrm>
          <a:solidFill>
            <a:schemeClr val="bg1">
              <a:lumMod val="75000"/>
            </a:schemeClr>
          </a:solidFill>
        </p:grpSpPr>
        <p:sp>
          <p:nvSpPr>
            <p:cNvPr id="134" name="Freeform 155">
              <a:extLst>
                <a:ext uri="{FF2B5EF4-FFF2-40B4-BE49-F238E27FC236}">
                  <a16:creationId xmlns:a16="http://schemas.microsoft.com/office/drawing/2014/main" id="{638AC6A6-7EC2-492B-90F8-24B123496682}"/>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5" name="Freeform 156">
              <a:extLst>
                <a:ext uri="{FF2B5EF4-FFF2-40B4-BE49-F238E27FC236}">
                  <a16:creationId xmlns:a16="http://schemas.microsoft.com/office/drawing/2014/main" id="{7C314682-81A6-4E91-A4D5-239079227BBF}"/>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6" name="Freeform 157">
              <a:extLst>
                <a:ext uri="{FF2B5EF4-FFF2-40B4-BE49-F238E27FC236}">
                  <a16:creationId xmlns:a16="http://schemas.microsoft.com/office/drawing/2014/main" id="{36879159-5E62-4BD5-85F4-1D37AA8EFD0B}"/>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7" name="Freeform 158">
              <a:extLst>
                <a:ext uri="{FF2B5EF4-FFF2-40B4-BE49-F238E27FC236}">
                  <a16:creationId xmlns:a16="http://schemas.microsoft.com/office/drawing/2014/main" id="{C077F9C4-D8B4-4B01-B141-C0DDAD317256}"/>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8" name="Freeform 159">
              <a:extLst>
                <a:ext uri="{FF2B5EF4-FFF2-40B4-BE49-F238E27FC236}">
                  <a16:creationId xmlns:a16="http://schemas.microsoft.com/office/drawing/2014/main" id="{60E2ECA6-3F80-487A-880A-7C23AAC0E281}"/>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9" name="Freeform 160">
              <a:extLst>
                <a:ext uri="{FF2B5EF4-FFF2-40B4-BE49-F238E27FC236}">
                  <a16:creationId xmlns:a16="http://schemas.microsoft.com/office/drawing/2014/main" id="{C52D945A-5F4F-4C19-AC95-9621CA0FF4F7}"/>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4" name="Group 143">
            <a:extLst>
              <a:ext uri="{FF2B5EF4-FFF2-40B4-BE49-F238E27FC236}">
                <a16:creationId xmlns:a16="http://schemas.microsoft.com/office/drawing/2014/main" id="{E606CEDF-FE98-482B-B0B4-44C4449BECB2}"/>
              </a:ext>
            </a:extLst>
          </p:cNvPr>
          <p:cNvGrpSpPr/>
          <p:nvPr/>
        </p:nvGrpSpPr>
        <p:grpSpPr>
          <a:xfrm>
            <a:off x="1560570" y="2056191"/>
            <a:ext cx="358017" cy="264566"/>
            <a:chOff x="8074025" y="2925763"/>
            <a:chExt cx="468313" cy="346075"/>
          </a:xfrm>
        </p:grpSpPr>
        <p:sp>
          <p:nvSpPr>
            <p:cNvPr id="145" name="Freeform 243">
              <a:extLst>
                <a:ext uri="{FF2B5EF4-FFF2-40B4-BE49-F238E27FC236}">
                  <a16:creationId xmlns:a16="http://schemas.microsoft.com/office/drawing/2014/main" id="{E95A6E53-510C-4200-B84B-B0E2BA98A954}"/>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6" name="Freeform 244">
              <a:extLst>
                <a:ext uri="{FF2B5EF4-FFF2-40B4-BE49-F238E27FC236}">
                  <a16:creationId xmlns:a16="http://schemas.microsoft.com/office/drawing/2014/main" id="{3B7B4B8A-1A00-400B-B8DA-BDA7C95BCCBE}"/>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9" name="Freeform 245">
              <a:extLst>
                <a:ext uri="{FF2B5EF4-FFF2-40B4-BE49-F238E27FC236}">
                  <a16:creationId xmlns:a16="http://schemas.microsoft.com/office/drawing/2014/main" id="{31226D8D-2924-4E0A-94B3-D906944A18EA}"/>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50" name="Group 149">
            <a:extLst>
              <a:ext uri="{FF2B5EF4-FFF2-40B4-BE49-F238E27FC236}">
                <a16:creationId xmlns:a16="http://schemas.microsoft.com/office/drawing/2014/main" id="{341F2E5A-8764-499A-93E2-9EC4B1F29558}"/>
              </a:ext>
            </a:extLst>
          </p:cNvPr>
          <p:cNvGrpSpPr/>
          <p:nvPr/>
        </p:nvGrpSpPr>
        <p:grpSpPr>
          <a:xfrm>
            <a:off x="5408397" y="5181546"/>
            <a:ext cx="316779" cy="330298"/>
            <a:chOff x="3244850" y="6362700"/>
            <a:chExt cx="520700" cy="542925"/>
          </a:xfrm>
        </p:grpSpPr>
        <p:sp>
          <p:nvSpPr>
            <p:cNvPr id="151" name="Freeform 150">
              <a:extLst>
                <a:ext uri="{FF2B5EF4-FFF2-40B4-BE49-F238E27FC236}">
                  <a16:creationId xmlns:a16="http://schemas.microsoft.com/office/drawing/2014/main" id="{E6BD0E38-54E4-4301-8D4C-3C6D427ACB13}"/>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1">
              <a:extLst>
                <a:ext uri="{FF2B5EF4-FFF2-40B4-BE49-F238E27FC236}">
                  <a16:creationId xmlns:a16="http://schemas.microsoft.com/office/drawing/2014/main" id="{EF126070-4541-41B9-BF65-42039DF16460}"/>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3" name="Freeform 152">
              <a:extLst>
                <a:ext uri="{FF2B5EF4-FFF2-40B4-BE49-F238E27FC236}">
                  <a16:creationId xmlns:a16="http://schemas.microsoft.com/office/drawing/2014/main" id="{E1B56872-FADE-43DE-A77F-7737EA767171}"/>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4" name="Oval 153">
              <a:extLst>
                <a:ext uri="{FF2B5EF4-FFF2-40B4-BE49-F238E27FC236}">
                  <a16:creationId xmlns:a16="http://schemas.microsoft.com/office/drawing/2014/main" id="{E0CCD555-BC40-4871-B7B0-72D5C9995040}"/>
                </a:ext>
              </a:extLst>
            </p:cNvPr>
            <p:cNvSpPr>
              <a:spLocks noChangeArrowheads="1"/>
            </p:cNvSpPr>
            <p:nvPr/>
          </p:nvSpPr>
          <p:spPr bwMode="auto">
            <a:xfrm>
              <a:off x="3289300" y="6410325"/>
              <a:ext cx="53975" cy="53975"/>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5" name="Freeform 154">
              <a:extLst>
                <a:ext uri="{FF2B5EF4-FFF2-40B4-BE49-F238E27FC236}">
                  <a16:creationId xmlns:a16="http://schemas.microsoft.com/office/drawing/2014/main" id="{4B4BB9D8-9F34-4F05-B989-9E66B18017BC}"/>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6" name="Freeform 155">
              <a:extLst>
                <a:ext uri="{FF2B5EF4-FFF2-40B4-BE49-F238E27FC236}">
                  <a16:creationId xmlns:a16="http://schemas.microsoft.com/office/drawing/2014/main" id="{0C188206-14B6-4AA8-928E-1842CBDB6458}"/>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7" name="Freeform 156">
              <a:extLst>
                <a:ext uri="{FF2B5EF4-FFF2-40B4-BE49-F238E27FC236}">
                  <a16:creationId xmlns:a16="http://schemas.microsoft.com/office/drawing/2014/main" id="{992CA543-0DD6-4021-8176-FC6C60200656}"/>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
        <p:nvSpPr>
          <p:cNvPr id="158" name="Rectangle 157">
            <a:extLst>
              <a:ext uri="{FF2B5EF4-FFF2-40B4-BE49-F238E27FC236}">
                <a16:creationId xmlns:a16="http://schemas.microsoft.com/office/drawing/2014/main" id="{23A19EBF-1B8B-4C06-B069-F9D7C6638A6F}"/>
              </a:ext>
            </a:extLst>
          </p:cNvPr>
          <p:cNvSpPr/>
          <p:nvPr/>
        </p:nvSpPr>
        <p:spPr>
          <a:xfrm>
            <a:off x="4104179" y="4511156"/>
            <a:ext cx="2903977" cy="477797"/>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cxnSp>
        <p:nvCxnSpPr>
          <p:cNvPr id="159" name="Straight Connector 158">
            <a:extLst>
              <a:ext uri="{FF2B5EF4-FFF2-40B4-BE49-F238E27FC236}">
                <a16:creationId xmlns:a16="http://schemas.microsoft.com/office/drawing/2014/main" id="{AD934928-CE0F-4FE3-B0AB-B500E66FAC28}"/>
              </a:ext>
            </a:extLst>
          </p:cNvPr>
          <p:cNvCxnSpPr>
            <a:cxnSpLocks/>
          </p:cNvCxnSpPr>
          <p:nvPr/>
        </p:nvCxnSpPr>
        <p:spPr>
          <a:xfrm>
            <a:off x="4112361" y="4494610"/>
            <a:ext cx="2904874" cy="0"/>
          </a:xfrm>
          <a:prstGeom prst="line">
            <a:avLst/>
          </a:prstGeom>
          <a:noFill/>
          <a:ln w="50800" cap="flat" cmpd="sng" algn="ctr">
            <a:solidFill>
              <a:schemeClr val="bg1">
                <a:lumMod val="85000"/>
              </a:schemeClr>
            </a:solidFill>
            <a:prstDash val="solid"/>
            <a:miter lim="800000"/>
          </a:ln>
          <a:effectLst/>
        </p:spPr>
      </p:cxnSp>
    </p:spTree>
    <p:extLst>
      <p:ext uri="{BB962C8B-B14F-4D97-AF65-F5344CB8AC3E}">
        <p14:creationId xmlns:p14="http://schemas.microsoft.com/office/powerpoint/2010/main" val="369491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22305C26-1ADA-4CA4-8CA3-E8E53F568C71}"/>
              </a:ext>
            </a:extLst>
          </p:cNvPr>
          <p:cNvGrpSpPr/>
          <p:nvPr/>
        </p:nvGrpSpPr>
        <p:grpSpPr>
          <a:xfrm>
            <a:off x="10613932" y="3683637"/>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chemeClr val="bg1">
                  <a:lumMod val="85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75000"/>
                </a:schemeClr>
              </a:solidFill>
            </a:ln>
          </p:spPr>
          <p:txBody>
            <a:bodyPr wrap="square" lIns="0" tIns="0" rIns="0" bIns="0" rtlCol="0"/>
            <a:lstStyle/>
            <a:p>
              <a:endParaRPr sz="1600"/>
            </a:p>
          </p:txBody>
        </p:sp>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85000"/>
                    </a:schemeClr>
                  </a:solidFill>
                  <a:latin typeface="Open Sans"/>
                </a:rPr>
                <a:t>Journey Activity Interaction</a:t>
              </a:r>
              <a:endParaRPr sz="1100" b="1" kern="0" dirty="0">
                <a:solidFill>
                  <a:schemeClr val="bg1">
                    <a:lumMod val="85000"/>
                  </a:schemeClr>
                </a:solidFill>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bg1">
                    <a:lumMod val="85000"/>
                  </a:schemeClr>
                </a:solidFill>
                <a:prstDash val="solid"/>
                <a:miter lim="800000"/>
              </a:ln>
              <a:effectLst/>
            </p:spPr>
          </p:cxnSp>
        </p:grpSp>
      </p:grpSp>
      <p:sp>
        <p:nvSpPr>
          <p:cNvPr id="7" name="Rectangle: Rounded Corners 56">
            <a:extLst>
              <a:ext uri="{FF2B5EF4-FFF2-40B4-BE49-F238E27FC236}">
                <a16:creationId xmlns:a16="http://schemas.microsoft.com/office/drawing/2014/main" id="{28F1BB36-836C-4E54-984F-611A66DE4489}"/>
              </a:ext>
            </a:extLst>
          </p:cNvPr>
          <p:cNvSpPr/>
          <p:nvPr/>
        </p:nvSpPr>
        <p:spPr>
          <a:xfrm>
            <a:off x="178828" y="4938606"/>
            <a:ext cx="3111903" cy="1853040"/>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Decisioning</a:t>
              </a:r>
              <a:endParaRPr sz="1100" b="1" kern="0" dirty="0">
                <a:solidFill>
                  <a:schemeClr val="bg1">
                    <a:lumMod val="75000"/>
                  </a:schemeClr>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6" name="Rectangle: Rounded Corners 56">
            <a:extLst>
              <a:ext uri="{FF2B5EF4-FFF2-40B4-BE49-F238E27FC236}">
                <a16:creationId xmlns:a16="http://schemas.microsoft.com/office/drawing/2014/main" id="{11742293-1E99-47F1-910E-551EB042EC36}"/>
              </a:ext>
            </a:extLst>
          </p:cNvPr>
          <p:cNvSpPr/>
          <p:nvPr/>
        </p:nvSpPr>
        <p:spPr>
          <a:xfrm>
            <a:off x="9848430" y="1877484"/>
            <a:ext cx="2006106" cy="1954738"/>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a:xfrm>
            <a:off x="914400" y="694944"/>
            <a:ext cx="11277600" cy="594360"/>
          </a:xfrm>
        </p:spPr>
        <p:txBody>
          <a:bodyPr anchor="t"/>
          <a:lstStyle/>
          <a:p>
            <a:r>
              <a:rPr lang="en-US" dirty="0"/>
              <a:t>Agent Driven Segmentation Drives Web Personalization</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Action Center Interactions</a:t>
              </a:r>
              <a:endParaRPr sz="1100" b="1" kern="0" dirty="0">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bg1">
                    <a:lumMod val="85000"/>
                  </a:schemeClr>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675010"/>
            <a:ext cx="2926337" cy="1313943"/>
            <a:chOff x="396658" y="1876908"/>
            <a:chExt cx="2926337" cy="1313943"/>
          </a:xfrm>
        </p:grpSpPr>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Identity Matching</a:t>
              </a:r>
              <a:endParaRPr sz="1100" b="1" kern="0" dirty="0">
                <a:solidFill>
                  <a:schemeClr val="bg1">
                    <a:lumMod val="75000"/>
                  </a:schemeClr>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2696508"/>
              <a:ext cx="2913056" cy="494343"/>
              <a:chOff x="9740685" y="3973469"/>
              <a:chExt cx="2014878" cy="359988"/>
            </a:xfrm>
          </p:grpSpPr>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bg1">
                    <a:lumMod val="85000"/>
                  </a:schemeClr>
                </a:solidFill>
                <a:prstDash val="solid"/>
                <a:miter lim="800000"/>
              </a:ln>
              <a:effectLst/>
            </p:spPr>
          </p:cxnSp>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34793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chemeClr val="bg1">
                        <a:lumMod val="75000"/>
                      </a:schemeClr>
                    </a:solidFill>
                    <a:latin typeface="Open Sans"/>
                  </a:rPr>
                  <a:t>Map anonymous interactions to gain insight about customer behaviors</a:t>
                </a:r>
              </a:p>
            </p:txBody>
          </p:sp>
        </p:grpSp>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dirty="0"/>
            </a:p>
          </p:txBody>
        </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096413"/>
            <a:ext cx="2917260" cy="1523340"/>
            <a:chOff x="396656" y="1876908"/>
            <a:chExt cx="2917260" cy="1523340"/>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Real-Time Segmentation</a:t>
              </a:r>
              <a:endParaRPr sz="1100" b="1" kern="0" dirty="0">
                <a:solidFill>
                  <a:srgbClr val="000000"/>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rgbClr val="000000"/>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accent3"/>
                </a:solidFill>
                <a:prstDash val="solid"/>
                <a:miter lim="800000"/>
              </a:ln>
              <a:effectLst/>
            </p:spPr>
          </p:cxnSp>
        </p:grpSp>
        <p:sp>
          <p:nvSpPr>
            <p:cNvPr id="37" name="object 77">
              <a:extLst>
                <a:ext uri="{FF2B5EF4-FFF2-40B4-BE49-F238E27FC236}">
                  <a16:creationId xmlns:a16="http://schemas.microsoft.com/office/drawing/2014/main" id="{E466B17E-0F8F-4F26-866B-8C68EF8A2EE6}"/>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rgbClr val="00B0F0"/>
              </a:solidFill>
            </a:ln>
          </p:spPr>
          <p:txBody>
            <a:bodyPr wrap="square" lIns="0" tIns="0" rIns="0" bIns="0" rtlCol="0"/>
            <a:lstStyle/>
            <a:p>
              <a:endParaRPr sz="1600"/>
            </a:p>
          </p:txBody>
        </p:sp>
      </p:grpSp>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Journey Injection</a:t>
              </a:r>
              <a:endParaRPr sz="1100" b="1" kern="0" dirty="0">
                <a:solidFill>
                  <a:schemeClr val="bg1">
                    <a:lumMod val="75000"/>
                  </a:schemeClr>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chemeClr val="bg1">
                        <a:lumMod val="75000"/>
                      </a:schemeClr>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85000"/>
                    </a:schemeClr>
                  </a:solidFill>
                  <a:latin typeface="Open Sans"/>
                </a:rPr>
                <a:t>Action Center Insights</a:t>
              </a:r>
              <a:endParaRPr sz="1100" b="1" kern="0" dirty="0">
                <a:solidFill>
                  <a:schemeClr val="bg1">
                    <a:lumMod val="85000"/>
                  </a:schemeClr>
                </a:solidFill>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04417"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chemeClr val="bg1">
                        <a:lumMod val="75000"/>
                      </a:schemeClr>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bg1">
                    <a:lumMod val="85000"/>
                  </a:schemeClr>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a:solidFill>
            <a:schemeClr val="bg1">
              <a:lumMod val="85000"/>
            </a:schemeClr>
          </a:solidFill>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bg1">
              <a:lumMod val="85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618356" y="1958331"/>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7"/>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bg1">
                  <a:lumMod val="85000"/>
                </a:schemeClr>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a:solidFill>
            <a:schemeClr val="tx1"/>
          </a:solidFill>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a:solidFill>
                <a:schemeClr val="bg1">
                  <a:lumMod val="7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3"/>
            <a:ext cx="356128" cy="336443"/>
            <a:chOff x="10990263" y="6654800"/>
            <a:chExt cx="654050" cy="663576"/>
          </a:xfrm>
          <a:solidFill>
            <a:schemeClr val="bg1">
              <a:lumMod val="85000"/>
            </a:schemeClr>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75000"/>
                  </a:schemeClr>
                </a:solidFill>
              </a:endParaRPr>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3"/>
            <a:ext cx="3078162" cy="1804250"/>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18" name="Group 117">
            <a:extLst>
              <a:ext uri="{FF2B5EF4-FFF2-40B4-BE49-F238E27FC236}">
                <a16:creationId xmlns:a16="http://schemas.microsoft.com/office/drawing/2014/main" id="{68A35B7A-C4C9-48C0-B271-8C71C9B793F7}"/>
              </a:ext>
            </a:extLst>
          </p:cNvPr>
          <p:cNvGrpSpPr/>
          <p:nvPr/>
        </p:nvGrpSpPr>
        <p:grpSpPr>
          <a:xfrm>
            <a:off x="9889613" y="2457671"/>
            <a:ext cx="1933442" cy="989216"/>
            <a:chOff x="716353" y="2409382"/>
            <a:chExt cx="1933442"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738873" y="2409382"/>
              <a:ext cx="1910922" cy="202491"/>
            </a:xfrm>
            <a:prstGeom prst="rect">
              <a:avLst/>
            </a:prstGeom>
          </p:spPr>
          <p:txBody>
            <a:bodyPr vert="horz" wrap="square" lIns="0" tIns="12065" rIns="0" bIns="0" rtlCol="0">
              <a:spAutoFit/>
            </a:bodyPr>
            <a:lstStyle/>
            <a:p>
              <a:pPr marL="12700" algn="ctr">
                <a:lnSpc>
                  <a:spcPts val="1600"/>
                </a:lnSpc>
                <a:defRPr/>
              </a:pPr>
              <a:r>
                <a:rPr lang="en-US" sz="1100" b="1" kern="0" dirty="0">
                  <a:latin typeface="Open Sans"/>
                </a:rPr>
                <a:t>Web Personalization</a:t>
              </a:r>
              <a:endParaRPr sz="1100" b="1" kern="0" dirty="0">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889617" y="4217557"/>
            <a:ext cx="1910922" cy="989216"/>
            <a:chOff x="716358" y="2409382"/>
            <a:chExt cx="1910922"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738874" y="2409382"/>
              <a:ext cx="1888404"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Next Best Action</a:t>
              </a:r>
              <a:endParaRPr sz="1100" b="1" kern="0" dirty="0">
                <a:solidFill>
                  <a:schemeClr val="bg1">
                    <a:lumMod val="75000"/>
                  </a:schemeClr>
                </a:solidFill>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chemeClr val="bg1">
                        <a:lumMod val="75000"/>
                      </a:schemeClr>
                    </a:solidFill>
                  </a:rPr>
                  <a:t>Personalized recommendations across different sites</a:t>
                </a: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bg1">
                    <a:lumMod val="85000"/>
                  </a:schemeClr>
                </a:solidFill>
                <a:prstDash val="solid"/>
                <a:miter lim="800000"/>
              </a:ln>
              <a:effectLst/>
            </p:spPr>
          </p:cxnSp>
        </p:grpSp>
      </p:grpSp>
      <p:sp>
        <p:nvSpPr>
          <p:cNvPr id="142" name="Rectangle: Rounded Corners 56">
            <a:extLst>
              <a:ext uri="{FF2B5EF4-FFF2-40B4-BE49-F238E27FC236}">
                <a16:creationId xmlns:a16="http://schemas.microsoft.com/office/drawing/2014/main" id="{E83E2535-CDA4-498F-BCAC-B0ED462C6A5B}"/>
              </a:ext>
            </a:extLst>
          </p:cNvPr>
          <p:cNvSpPr/>
          <p:nvPr/>
        </p:nvSpPr>
        <p:spPr>
          <a:xfrm>
            <a:off x="4023726" y="5044464"/>
            <a:ext cx="3078162" cy="1762981"/>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chemeClr val="bg1">
                      <a:lumMod val="75000"/>
                    </a:schemeClr>
                  </a:solidFill>
                  <a:latin typeface="Open Sans"/>
                </a:rPr>
                <a:t>Interaction Capture</a:t>
              </a:r>
              <a:endParaRPr sz="1100" b="1" kern="0" dirty="0">
                <a:solidFill>
                  <a:schemeClr val="bg1">
                    <a:lumMod val="75000"/>
                  </a:schemeClr>
                </a:solidFill>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chemeClr val="bg1">
                        <a:lumMod val="75000"/>
                      </a:schemeClr>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chemeClr val="bg1">
                        <a:lumMod val="75000"/>
                      </a:schemeClr>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chemeClr val="bg1">
                      <a:lumMod val="75000"/>
                    </a:schemeClr>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bg1">
                    <a:lumMod val="85000"/>
                  </a:schemeClr>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bg1">
                  <a:lumMod val="85000"/>
                </a:schemeClr>
              </a:solidFill>
            </a:ln>
          </p:spPr>
          <p:txBody>
            <a:bodyPr wrap="square" lIns="0" tIns="0" rIns="0" bIns="0" rtlCol="0"/>
            <a:lstStyle/>
            <a:p>
              <a:endParaRPr sz="1600"/>
            </a:p>
          </p:txBody>
        </p:sp>
      </p:grpSp>
      <p:sp>
        <p:nvSpPr>
          <p:cNvPr id="138" name="Plus Sign 137">
            <a:extLst>
              <a:ext uri="{FF2B5EF4-FFF2-40B4-BE49-F238E27FC236}">
                <a16:creationId xmlns:a16="http://schemas.microsoft.com/office/drawing/2014/main" id="{38915E5A-AE2C-404E-A2EE-E7A7F71B5D93}"/>
              </a:ext>
            </a:extLst>
          </p:cNvPr>
          <p:cNvSpPr/>
          <p:nvPr/>
        </p:nvSpPr>
        <p:spPr>
          <a:xfrm>
            <a:off x="3414039" y="3803384"/>
            <a:ext cx="517089" cy="5154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Equals 143">
            <a:extLst>
              <a:ext uri="{FF2B5EF4-FFF2-40B4-BE49-F238E27FC236}">
                <a16:creationId xmlns:a16="http://schemas.microsoft.com/office/drawing/2014/main" id="{B752F5AE-AC07-4A8F-BD44-E813B39D3DCC}"/>
              </a:ext>
            </a:extLst>
          </p:cNvPr>
          <p:cNvSpPr/>
          <p:nvPr/>
        </p:nvSpPr>
        <p:spPr>
          <a:xfrm>
            <a:off x="7167562" y="3887574"/>
            <a:ext cx="552511" cy="440529"/>
          </a:xfrm>
          <a:prstGeom prst="mathEqua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Rectangle 129">
            <a:extLst>
              <a:ext uri="{FF2B5EF4-FFF2-40B4-BE49-F238E27FC236}">
                <a16:creationId xmlns:a16="http://schemas.microsoft.com/office/drawing/2014/main" id="{55ADCD73-4225-49C0-8A89-008CB453AA3C}"/>
              </a:ext>
            </a:extLst>
          </p:cNvPr>
          <p:cNvSpPr/>
          <p:nvPr/>
        </p:nvSpPr>
        <p:spPr>
          <a:xfrm>
            <a:off x="9306465" y="-2866"/>
            <a:ext cx="1409350" cy="53636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All</a:t>
            </a:r>
          </a:p>
        </p:txBody>
      </p:sp>
      <p:sp>
        <p:nvSpPr>
          <p:cNvPr id="131" name="Rectangle 130">
            <a:extLst>
              <a:ext uri="{FF2B5EF4-FFF2-40B4-BE49-F238E27FC236}">
                <a16:creationId xmlns:a16="http://schemas.microsoft.com/office/drawing/2014/main" id="{B181BD32-E28E-4CAA-A28A-1D6106D27360}"/>
              </a:ext>
            </a:extLst>
          </p:cNvPr>
          <p:cNvSpPr/>
          <p:nvPr/>
        </p:nvSpPr>
        <p:spPr>
          <a:xfrm>
            <a:off x="10774671" y="-2867"/>
            <a:ext cx="1409350" cy="537622"/>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Customer Onboarding and Build Relationships</a:t>
            </a:r>
          </a:p>
        </p:txBody>
      </p:sp>
      <p:grpSp>
        <p:nvGrpSpPr>
          <p:cNvPr id="132" name="Group 131">
            <a:extLst>
              <a:ext uri="{FF2B5EF4-FFF2-40B4-BE49-F238E27FC236}">
                <a16:creationId xmlns:a16="http://schemas.microsoft.com/office/drawing/2014/main" id="{3E30EB8D-2CDB-4390-9F7E-4C27523BBBCA}"/>
              </a:ext>
            </a:extLst>
          </p:cNvPr>
          <p:cNvGrpSpPr/>
          <p:nvPr/>
        </p:nvGrpSpPr>
        <p:grpSpPr>
          <a:xfrm>
            <a:off x="1571635" y="2025030"/>
            <a:ext cx="345211" cy="310156"/>
            <a:chOff x="8074025" y="2925763"/>
            <a:chExt cx="468313" cy="346075"/>
          </a:xfrm>
          <a:solidFill>
            <a:schemeClr val="bg1">
              <a:lumMod val="75000"/>
            </a:schemeClr>
          </a:solidFill>
        </p:grpSpPr>
        <p:sp>
          <p:nvSpPr>
            <p:cNvPr id="133" name="Freeform 243">
              <a:extLst>
                <a:ext uri="{FF2B5EF4-FFF2-40B4-BE49-F238E27FC236}">
                  <a16:creationId xmlns:a16="http://schemas.microsoft.com/office/drawing/2014/main" id="{D6BE2143-C7F2-4F0A-BE5D-7534451B9C5E}"/>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4" name="Freeform 244">
              <a:extLst>
                <a:ext uri="{FF2B5EF4-FFF2-40B4-BE49-F238E27FC236}">
                  <a16:creationId xmlns:a16="http://schemas.microsoft.com/office/drawing/2014/main" id="{08053591-DE02-457A-B4BD-B6E8DF3F01A0}"/>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5" name="Freeform 245">
              <a:extLst>
                <a:ext uri="{FF2B5EF4-FFF2-40B4-BE49-F238E27FC236}">
                  <a16:creationId xmlns:a16="http://schemas.microsoft.com/office/drawing/2014/main" id="{8390EC0E-B6DF-4D84-84C6-74BA62535598}"/>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8" name="Group 147">
            <a:extLst>
              <a:ext uri="{FF2B5EF4-FFF2-40B4-BE49-F238E27FC236}">
                <a16:creationId xmlns:a16="http://schemas.microsoft.com/office/drawing/2014/main" id="{9AEB7D6D-D3B5-4582-92B3-DDD288169AD1}"/>
              </a:ext>
            </a:extLst>
          </p:cNvPr>
          <p:cNvGrpSpPr/>
          <p:nvPr/>
        </p:nvGrpSpPr>
        <p:grpSpPr>
          <a:xfrm>
            <a:off x="1560570" y="5196393"/>
            <a:ext cx="377296" cy="269169"/>
            <a:chOff x="2786063" y="7188200"/>
            <a:chExt cx="520700" cy="371475"/>
          </a:xfrm>
          <a:solidFill>
            <a:schemeClr val="tx1"/>
          </a:solidFill>
        </p:grpSpPr>
        <p:sp>
          <p:nvSpPr>
            <p:cNvPr id="149" name="Freeform 155">
              <a:extLst>
                <a:ext uri="{FF2B5EF4-FFF2-40B4-BE49-F238E27FC236}">
                  <a16:creationId xmlns:a16="http://schemas.microsoft.com/office/drawing/2014/main" id="{E88F439A-41F1-4FF8-B255-4FA95B4D78CF}"/>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0" name="Freeform 156">
              <a:extLst>
                <a:ext uri="{FF2B5EF4-FFF2-40B4-BE49-F238E27FC236}">
                  <a16:creationId xmlns:a16="http://schemas.microsoft.com/office/drawing/2014/main" id="{205C7C5B-168B-4AEA-8E13-AE3BA26FE1D2}"/>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1" name="Freeform 157">
              <a:extLst>
                <a:ext uri="{FF2B5EF4-FFF2-40B4-BE49-F238E27FC236}">
                  <a16:creationId xmlns:a16="http://schemas.microsoft.com/office/drawing/2014/main" id="{18C28CB6-DD25-4014-912F-BD002A30DE6B}"/>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8">
              <a:extLst>
                <a:ext uri="{FF2B5EF4-FFF2-40B4-BE49-F238E27FC236}">
                  <a16:creationId xmlns:a16="http://schemas.microsoft.com/office/drawing/2014/main" id="{13088B5B-B09A-463D-AB11-024AECE704A2}"/>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3" name="Freeform 159">
              <a:extLst>
                <a:ext uri="{FF2B5EF4-FFF2-40B4-BE49-F238E27FC236}">
                  <a16:creationId xmlns:a16="http://schemas.microsoft.com/office/drawing/2014/main" id="{3CAB5C11-5C79-4AC2-AD41-D73A098FE716}"/>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4" name="Freeform 160">
              <a:extLst>
                <a:ext uri="{FF2B5EF4-FFF2-40B4-BE49-F238E27FC236}">
                  <a16:creationId xmlns:a16="http://schemas.microsoft.com/office/drawing/2014/main" id="{8361169D-04E7-4E81-903F-99E743554872}"/>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55" name="Group 154">
            <a:extLst>
              <a:ext uri="{FF2B5EF4-FFF2-40B4-BE49-F238E27FC236}">
                <a16:creationId xmlns:a16="http://schemas.microsoft.com/office/drawing/2014/main" id="{4F8DF530-7907-4AD8-83A6-A8040E267766}"/>
              </a:ext>
            </a:extLst>
          </p:cNvPr>
          <p:cNvGrpSpPr/>
          <p:nvPr/>
        </p:nvGrpSpPr>
        <p:grpSpPr>
          <a:xfrm>
            <a:off x="5408397" y="5181546"/>
            <a:ext cx="316779" cy="330298"/>
            <a:chOff x="3244850" y="6362700"/>
            <a:chExt cx="520700" cy="542925"/>
          </a:xfrm>
        </p:grpSpPr>
        <p:sp>
          <p:nvSpPr>
            <p:cNvPr id="156" name="Freeform 150">
              <a:extLst>
                <a:ext uri="{FF2B5EF4-FFF2-40B4-BE49-F238E27FC236}">
                  <a16:creationId xmlns:a16="http://schemas.microsoft.com/office/drawing/2014/main" id="{E5CB206B-043D-422C-AC8E-61E8A35CDB42}"/>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7" name="Freeform 151">
              <a:extLst>
                <a:ext uri="{FF2B5EF4-FFF2-40B4-BE49-F238E27FC236}">
                  <a16:creationId xmlns:a16="http://schemas.microsoft.com/office/drawing/2014/main" id="{CC8AF8D7-9787-4583-8B89-57431789EB84}"/>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8" name="Freeform 152">
              <a:extLst>
                <a:ext uri="{FF2B5EF4-FFF2-40B4-BE49-F238E27FC236}">
                  <a16:creationId xmlns:a16="http://schemas.microsoft.com/office/drawing/2014/main" id="{974AA02F-126F-4AD4-9F81-70EA3B5C4A3E}"/>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9" name="Oval 153">
              <a:extLst>
                <a:ext uri="{FF2B5EF4-FFF2-40B4-BE49-F238E27FC236}">
                  <a16:creationId xmlns:a16="http://schemas.microsoft.com/office/drawing/2014/main" id="{81DAC429-EC92-4ADF-8393-CB7CE641AF40}"/>
                </a:ext>
              </a:extLst>
            </p:cNvPr>
            <p:cNvSpPr>
              <a:spLocks noChangeArrowheads="1"/>
            </p:cNvSpPr>
            <p:nvPr/>
          </p:nvSpPr>
          <p:spPr bwMode="auto">
            <a:xfrm>
              <a:off x="3289300" y="6410325"/>
              <a:ext cx="53975" cy="53975"/>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60" name="Freeform 154">
              <a:extLst>
                <a:ext uri="{FF2B5EF4-FFF2-40B4-BE49-F238E27FC236}">
                  <a16:creationId xmlns:a16="http://schemas.microsoft.com/office/drawing/2014/main" id="{AF2B36C7-12C9-464D-B73C-C4EC4C464D7B}"/>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61" name="Freeform 155">
              <a:extLst>
                <a:ext uri="{FF2B5EF4-FFF2-40B4-BE49-F238E27FC236}">
                  <a16:creationId xmlns:a16="http://schemas.microsoft.com/office/drawing/2014/main" id="{94268F17-4669-409C-BA64-656D8C7E005C}"/>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62" name="Freeform 156">
              <a:extLst>
                <a:ext uri="{FF2B5EF4-FFF2-40B4-BE49-F238E27FC236}">
                  <a16:creationId xmlns:a16="http://schemas.microsoft.com/office/drawing/2014/main" id="{A525ECEB-AD28-4CF7-8A13-9BBDFCA32133}"/>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Tree>
    <p:extLst>
      <p:ext uri="{BB962C8B-B14F-4D97-AF65-F5344CB8AC3E}">
        <p14:creationId xmlns:p14="http://schemas.microsoft.com/office/powerpoint/2010/main" val="363456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Discovery</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discovery phase will vary per client based on the needs and the structure of the engagement, but at the foundation, the following questions should be answered before beginning implementation. You may want to consider building out a roadmap of use cases based on priority and complexity.</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cxnSp>
        <p:nvCxnSpPr>
          <p:cNvPr id="10" name="Straight Connector 9">
            <a:extLst>
              <a:ext uri="{FF2B5EF4-FFF2-40B4-BE49-F238E27FC236}">
                <a16:creationId xmlns:a16="http://schemas.microsoft.com/office/drawing/2014/main" id="{1ABD3DF3-BDD3-4EAB-91F0-3BC186EAC5D5}"/>
              </a:ext>
            </a:extLst>
          </p:cNvPr>
          <p:cNvCxnSpPr>
            <a:cxnSpLocks/>
          </p:cNvCxnSpPr>
          <p:nvPr/>
        </p:nvCxnSpPr>
        <p:spPr>
          <a:xfrm>
            <a:off x="914400" y="2242655"/>
            <a:ext cx="455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981BE930-A09E-4F4D-87F0-2963FC7F71EC}"/>
              </a:ext>
            </a:extLst>
          </p:cNvPr>
          <p:cNvSpPr txBox="1">
            <a:spLocks/>
          </p:cNvSpPr>
          <p:nvPr/>
        </p:nvSpPr>
        <p:spPr>
          <a:xfrm>
            <a:off x="1366494" y="2528429"/>
            <a:ext cx="3859000" cy="4100652"/>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b="1" dirty="0">
                <a:latin typeface="Open Sans" charset="0"/>
                <a:ea typeface="Open Sans" charset="0"/>
                <a:cs typeface="Open Sans" charset="0"/>
              </a:rPr>
              <a:t>What are your activation channel(s)?</a:t>
            </a:r>
          </a:p>
          <a:p>
            <a:pPr>
              <a:spcBef>
                <a:spcPts val="0"/>
              </a:spcBef>
            </a:pPr>
            <a:r>
              <a:rPr lang="en-GB" sz="1200" dirty="0">
                <a:latin typeface="Open Sans" charset="0"/>
                <a:ea typeface="Open Sans" charset="0"/>
                <a:cs typeface="Open Sans" charset="0"/>
              </a:rPr>
              <a:t>Website</a:t>
            </a:r>
          </a:p>
          <a:p>
            <a:pPr>
              <a:spcBef>
                <a:spcPts val="0"/>
              </a:spcBef>
            </a:pPr>
            <a:r>
              <a:rPr lang="en-GB" sz="1200" dirty="0">
                <a:latin typeface="Open Sans" charset="0"/>
                <a:ea typeface="Open Sans" charset="0"/>
                <a:cs typeface="Open Sans" charset="0"/>
              </a:rPr>
              <a:t>Email </a:t>
            </a:r>
          </a:p>
          <a:p>
            <a:pPr>
              <a:spcBef>
                <a:spcPts val="0"/>
              </a:spcBef>
            </a:pPr>
            <a:r>
              <a:rPr lang="en-GB" sz="1200" dirty="0">
                <a:latin typeface="Open Sans" charset="0"/>
                <a:ea typeface="Open Sans" charset="0"/>
                <a:cs typeface="Open Sans" charset="0"/>
              </a:rPr>
              <a:t>Other (SFMC omni-channel journey)</a:t>
            </a:r>
          </a:p>
          <a:p>
            <a:pPr marL="0" indent="0">
              <a:spcBef>
                <a:spcPts val="0"/>
              </a:spcBef>
              <a:buNone/>
            </a:pPr>
            <a:endParaRPr lang="en-GB" sz="2400" b="1" dirty="0">
              <a:latin typeface="Open Sans" charset="0"/>
              <a:ea typeface="Open Sans" charset="0"/>
              <a:cs typeface="Open Sans" charset="0"/>
            </a:endParaRPr>
          </a:p>
          <a:p>
            <a:pPr marL="0" indent="0">
              <a:spcBef>
                <a:spcPts val="0"/>
              </a:spcBef>
              <a:buNone/>
            </a:pPr>
            <a:r>
              <a:rPr lang="en-GB" sz="1400" b="1" dirty="0">
                <a:latin typeface="Open Sans" charset="0"/>
                <a:ea typeface="Open Sans" charset="0"/>
                <a:cs typeface="Open Sans" charset="0"/>
              </a:rPr>
              <a:t>What data do you have on the customer?</a:t>
            </a:r>
          </a:p>
          <a:p>
            <a:pPr>
              <a:spcBef>
                <a:spcPts val="0"/>
              </a:spcBef>
            </a:pPr>
            <a:r>
              <a:rPr lang="en-US" sz="1200" dirty="0">
                <a:latin typeface="Open Sans" charset="0"/>
                <a:ea typeface="Open Sans" charset="0"/>
                <a:cs typeface="Open Sans" charset="0"/>
              </a:rPr>
              <a:t>All the various data points that you have on a customer can be tied together to build a holistic view</a:t>
            </a:r>
          </a:p>
          <a:p>
            <a:pPr>
              <a:spcBef>
                <a:spcPts val="0"/>
              </a:spcBef>
            </a:pPr>
            <a:r>
              <a:rPr lang="en-US" sz="1200" dirty="0">
                <a:latin typeface="Open Sans" charset="0"/>
                <a:ea typeface="Open Sans" charset="0"/>
                <a:cs typeface="Open Sans" charset="0"/>
              </a:rPr>
              <a:t>Using this, you can target a customer based on where they are in the customer journey </a:t>
            </a:r>
            <a:endParaRPr lang="en-GB" sz="1200" dirty="0">
              <a:latin typeface="Open Sans" charset="0"/>
              <a:ea typeface="Open Sans" charset="0"/>
              <a:cs typeface="Open Sans" charset="0"/>
            </a:endParaRPr>
          </a:p>
          <a:p>
            <a:pPr>
              <a:spcBef>
                <a:spcPts val="0"/>
              </a:spcBef>
            </a:pPr>
            <a:endParaRPr lang="en-GB" sz="2400" b="1" dirty="0">
              <a:latin typeface="Open Sans" charset="0"/>
              <a:ea typeface="Open Sans" charset="0"/>
              <a:cs typeface="Open Sans" charset="0"/>
            </a:endParaRPr>
          </a:p>
          <a:p>
            <a:pPr marL="0" indent="0">
              <a:spcBef>
                <a:spcPts val="0"/>
              </a:spcBef>
              <a:buNone/>
            </a:pPr>
            <a:r>
              <a:rPr lang="en-GB" sz="1400" b="1" dirty="0">
                <a:latin typeface="Open Sans" charset="0"/>
                <a:ea typeface="Open Sans" charset="0"/>
                <a:cs typeface="Open Sans" charset="0"/>
              </a:rPr>
              <a:t>What is your end goal?</a:t>
            </a:r>
          </a:p>
          <a:p>
            <a:pPr>
              <a:spcBef>
                <a:spcPts val="0"/>
              </a:spcBef>
            </a:pPr>
            <a:r>
              <a:rPr lang="en-GB" sz="1200" dirty="0">
                <a:latin typeface="Open Sans" charset="0"/>
                <a:ea typeface="Open Sans" charset="0"/>
                <a:cs typeface="Open Sans" charset="0"/>
              </a:rPr>
              <a:t>What are you trying to achieve by personalizing/optimizing the customer experience? </a:t>
            </a:r>
          </a:p>
          <a:p>
            <a:pPr>
              <a:spcBef>
                <a:spcPts val="0"/>
              </a:spcBef>
            </a:pPr>
            <a:r>
              <a:rPr lang="en-GB" sz="1200" dirty="0">
                <a:latin typeface="Open Sans" charset="0"/>
                <a:ea typeface="Open Sans" charset="0"/>
                <a:cs typeface="Open Sans" charset="0"/>
              </a:rPr>
              <a:t>(i.e. increase purchase, increase email sign up or account creation) </a:t>
            </a:r>
          </a:p>
        </p:txBody>
      </p:sp>
      <p:sp>
        <p:nvSpPr>
          <p:cNvPr id="12" name="Rectangle 11">
            <a:extLst>
              <a:ext uri="{FF2B5EF4-FFF2-40B4-BE49-F238E27FC236}">
                <a16:creationId xmlns:a16="http://schemas.microsoft.com/office/drawing/2014/main" id="{3B95E60E-9D01-4711-B82D-6392847AC8DF}"/>
              </a:ext>
            </a:extLst>
          </p:cNvPr>
          <p:cNvSpPr/>
          <p:nvPr/>
        </p:nvSpPr>
        <p:spPr>
          <a:xfrm>
            <a:off x="857248" y="1902502"/>
            <a:ext cx="2877198" cy="307777"/>
          </a:xfrm>
          <a:prstGeom prst="rect">
            <a:avLst/>
          </a:prstGeom>
        </p:spPr>
        <p:txBody>
          <a:bodyPr wrap="none">
            <a:spAutoFit/>
          </a:bodyPr>
          <a:lstStyle/>
          <a:p>
            <a:r>
              <a:rPr lang="en-GB" sz="1400" b="1" spc="300" dirty="0">
                <a:latin typeface="Open Sans" charset="0"/>
                <a:ea typeface="Open Sans" charset="0"/>
                <a:cs typeface="Open Sans" charset="0"/>
              </a:rPr>
              <a:t>USE CASE DISCOVERY</a:t>
            </a:r>
            <a:r>
              <a:rPr lang="en-GB" sz="1400" b="1" spc="300" baseline="30000" dirty="0">
                <a:latin typeface="Open Sans" charset="0"/>
                <a:ea typeface="Open Sans" charset="0"/>
                <a:cs typeface="Open Sans" charset="0"/>
              </a:rPr>
              <a:t>1</a:t>
            </a:r>
          </a:p>
        </p:txBody>
      </p:sp>
      <p:sp>
        <p:nvSpPr>
          <p:cNvPr id="13" name="Rectangle 12">
            <a:extLst>
              <a:ext uri="{FF2B5EF4-FFF2-40B4-BE49-F238E27FC236}">
                <a16:creationId xmlns:a16="http://schemas.microsoft.com/office/drawing/2014/main" id="{B5B22A43-5F9F-453B-8C52-2B7C795EA623}"/>
              </a:ext>
            </a:extLst>
          </p:cNvPr>
          <p:cNvSpPr/>
          <p:nvPr/>
        </p:nvSpPr>
        <p:spPr>
          <a:xfrm>
            <a:off x="6879745" y="1979964"/>
            <a:ext cx="3855543" cy="307777"/>
          </a:xfrm>
          <a:prstGeom prst="rect">
            <a:avLst/>
          </a:prstGeom>
        </p:spPr>
        <p:txBody>
          <a:bodyPr wrap="none">
            <a:spAutoFit/>
          </a:bodyPr>
          <a:lstStyle/>
          <a:p>
            <a:r>
              <a:rPr lang="en-GB" sz="1400" b="1" spc="300" dirty="0">
                <a:latin typeface="Open Sans" charset="0"/>
                <a:ea typeface="Open Sans" charset="0"/>
                <a:cs typeface="Open Sans" charset="0"/>
              </a:rPr>
              <a:t>IMPLEMENTATION DISCOVERY</a:t>
            </a:r>
            <a:r>
              <a:rPr lang="en-GB" sz="1400" b="1" spc="300" baseline="30000" dirty="0">
                <a:latin typeface="Open Sans" charset="0"/>
                <a:ea typeface="Open Sans" charset="0"/>
                <a:cs typeface="Open Sans" charset="0"/>
              </a:rPr>
              <a:t>2</a:t>
            </a:r>
            <a:endParaRPr lang="en-GB" sz="1400" spc="300" dirty="0">
              <a:latin typeface="Open Sans" charset="0"/>
              <a:ea typeface="Open Sans" charset="0"/>
              <a:cs typeface="Open Sans" charset="0"/>
            </a:endParaRPr>
          </a:p>
        </p:txBody>
      </p:sp>
      <p:cxnSp>
        <p:nvCxnSpPr>
          <p:cNvPr id="14" name="Straight Connector 13">
            <a:extLst>
              <a:ext uri="{FF2B5EF4-FFF2-40B4-BE49-F238E27FC236}">
                <a16:creationId xmlns:a16="http://schemas.microsoft.com/office/drawing/2014/main" id="{E29B200B-FD6E-4FB7-9555-9716C5616DF1}"/>
              </a:ext>
            </a:extLst>
          </p:cNvPr>
          <p:cNvCxnSpPr>
            <a:cxnSpLocks/>
          </p:cNvCxnSpPr>
          <p:nvPr/>
        </p:nvCxnSpPr>
        <p:spPr>
          <a:xfrm>
            <a:off x="6180153" y="2302506"/>
            <a:ext cx="55002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938ACF3-837B-41A6-9415-8C63226B5FD9}"/>
              </a:ext>
            </a:extLst>
          </p:cNvPr>
          <p:cNvGrpSpPr/>
          <p:nvPr/>
        </p:nvGrpSpPr>
        <p:grpSpPr>
          <a:xfrm>
            <a:off x="5470000" y="1973020"/>
            <a:ext cx="710153" cy="713232"/>
            <a:chOff x="5038122" y="2814343"/>
            <a:chExt cx="710153" cy="713232"/>
          </a:xfrm>
        </p:grpSpPr>
        <p:grpSp>
          <p:nvGrpSpPr>
            <p:cNvPr id="26" name="Group 25">
              <a:extLst>
                <a:ext uri="{FF2B5EF4-FFF2-40B4-BE49-F238E27FC236}">
                  <a16:creationId xmlns:a16="http://schemas.microsoft.com/office/drawing/2014/main" id="{01B492FF-F8BE-4F29-93CE-C00685B42FBE}"/>
                </a:ext>
              </a:extLst>
            </p:cNvPr>
            <p:cNvGrpSpPr>
              <a:grpSpLocks noChangeAspect="1"/>
            </p:cNvGrpSpPr>
            <p:nvPr/>
          </p:nvGrpSpPr>
          <p:grpSpPr>
            <a:xfrm>
              <a:off x="5274263" y="3040599"/>
              <a:ext cx="255587" cy="260350"/>
              <a:chOff x="692151" y="5145723"/>
              <a:chExt cx="255587" cy="260350"/>
            </a:xfrm>
          </p:grpSpPr>
          <p:sp>
            <p:nvSpPr>
              <p:cNvPr id="30" name="Freeform 199">
                <a:extLst>
                  <a:ext uri="{FF2B5EF4-FFF2-40B4-BE49-F238E27FC236}">
                    <a16:creationId xmlns:a16="http://schemas.microsoft.com/office/drawing/2014/main" id="{7664B252-38F5-48C3-B6CE-D629651B515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00">
                <a:extLst>
                  <a:ext uri="{FF2B5EF4-FFF2-40B4-BE49-F238E27FC236}">
                    <a16:creationId xmlns:a16="http://schemas.microsoft.com/office/drawing/2014/main" id="{1E6BAEE1-8AD2-4020-907C-B44A84DA5C5F}"/>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01">
                <a:extLst>
                  <a:ext uri="{FF2B5EF4-FFF2-40B4-BE49-F238E27FC236}">
                    <a16:creationId xmlns:a16="http://schemas.microsoft.com/office/drawing/2014/main" id="{0A165789-CECB-4501-9406-B6718ED87E45}"/>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02">
                <a:extLst>
                  <a:ext uri="{FF2B5EF4-FFF2-40B4-BE49-F238E27FC236}">
                    <a16:creationId xmlns:a16="http://schemas.microsoft.com/office/drawing/2014/main" id="{468C6A9E-B722-43CA-9B84-3E22DA21F542}"/>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03">
                <a:extLst>
                  <a:ext uri="{FF2B5EF4-FFF2-40B4-BE49-F238E27FC236}">
                    <a16:creationId xmlns:a16="http://schemas.microsoft.com/office/drawing/2014/main" id="{76D02588-206E-44F8-9495-9A48713B9757}"/>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04">
                <a:extLst>
                  <a:ext uri="{FF2B5EF4-FFF2-40B4-BE49-F238E27FC236}">
                    <a16:creationId xmlns:a16="http://schemas.microsoft.com/office/drawing/2014/main" id="{B22DBFF2-601A-4A6A-8449-C66F8C2A5009}"/>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a:extLst>
                <a:ext uri="{FF2B5EF4-FFF2-40B4-BE49-F238E27FC236}">
                  <a16:creationId xmlns:a16="http://schemas.microsoft.com/office/drawing/2014/main" id="{FB19AA70-38E2-4ECE-BB57-B550D88B2099}"/>
                </a:ext>
              </a:extLst>
            </p:cNvPr>
            <p:cNvGrpSpPr>
              <a:grpSpLocks noChangeAspect="1"/>
            </p:cNvGrpSpPr>
            <p:nvPr/>
          </p:nvGrpSpPr>
          <p:grpSpPr>
            <a:xfrm>
              <a:off x="5038122" y="2814343"/>
              <a:ext cx="710153" cy="713232"/>
              <a:chOff x="12216425" y="429331"/>
              <a:chExt cx="1510323" cy="1600239"/>
            </a:xfrm>
          </p:grpSpPr>
          <p:sp>
            <p:nvSpPr>
              <p:cNvPr id="28" name="Arc 27">
                <a:extLst>
                  <a:ext uri="{FF2B5EF4-FFF2-40B4-BE49-F238E27FC236}">
                    <a16:creationId xmlns:a16="http://schemas.microsoft.com/office/drawing/2014/main" id="{E03144E1-077D-42CF-BF00-CF41063D3B1D}"/>
                  </a:ext>
                </a:extLst>
              </p:cNvPr>
              <p:cNvSpPr/>
              <p:nvPr/>
            </p:nvSpPr>
            <p:spPr>
              <a:xfrm>
                <a:off x="12216425" y="429331"/>
                <a:ext cx="1510323" cy="1600239"/>
              </a:xfrm>
              <a:prstGeom prst="arc">
                <a:avLst>
                  <a:gd name="adj1" fmla="val 17163472"/>
                  <a:gd name="adj2" fmla="val 6137139"/>
                </a:avLst>
              </a:prstGeom>
              <a:ln w="25400">
                <a:solidFill>
                  <a:schemeClr val="accent2">
                    <a:lumMod val="75000"/>
                  </a:schemeClr>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5C5C5C"/>
                  </a:solidFill>
                </a:endParaRPr>
              </a:p>
            </p:txBody>
          </p:sp>
          <p:sp>
            <p:nvSpPr>
              <p:cNvPr id="29" name="Arc 28">
                <a:extLst>
                  <a:ext uri="{FF2B5EF4-FFF2-40B4-BE49-F238E27FC236}">
                    <a16:creationId xmlns:a16="http://schemas.microsoft.com/office/drawing/2014/main" id="{9796D445-3613-485B-9DC1-38E1BBCB6B9A}"/>
                  </a:ext>
                </a:extLst>
              </p:cNvPr>
              <p:cNvSpPr/>
              <p:nvPr/>
            </p:nvSpPr>
            <p:spPr>
              <a:xfrm>
                <a:off x="12216425" y="429331"/>
                <a:ext cx="1510323" cy="1600239"/>
              </a:xfrm>
              <a:prstGeom prst="arc">
                <a:avLst>
                  <a:gd name="adj1" fmla="val 6540982"/>
                  <a:gd name="adj2" fmla="val 16779209"/>
                </a:avLst>
              </a:prstGeom>
              <a:ln w="25400">
                <a:solidFill>
                  <a:schemeClr val="accent1"/>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5C5C5C"/>
                  </a:solidFill>
                </a:endParaRPr>
              </a:p>
            </p:txBody>
          </p:sp>
        </p:grpSp>
      </p:grpSp>
      <p:sp>
        <p:nvSpPr>
          <p:cNvPr id="36" name="Content Placeholder 8">
            <a:extLst>
              <a:ext uri="{FF2B5EF4-FFF2-40B4-BE49-F238E27FC236}">
                <a16:creationId xmlns:a16="http://schemas.microsoft.com/office/drawing/2014/main" id="{09C96358-F097-4266-AE8E-476EE6916A53}"/>
              </a:ext>
            </a:extLst>
          </p:cNvPr>
          <p:cNvSpPr txBox="1">
            <a:spLocks/>
          </p:cNvSpPr>
          <p:nvPr/>
        </p:nvSpPr>
        <p:spPr>
          <a:xfrm>
            <a:off x="6721785" y="2485209"/>
            <a:ext cx="4958591" cy="4100652"/>
          </a:xfrm>
          <a:prstGeom prst="rect">
            <a:avLst/>
          </a:prstGeom>
          <a:ln>
            <a:solidFill>
              <a:schemeClr val="bg1"/>
            </a:solidFill>
          </a:ln>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spcAft>
                <a:spcPts val="600"/>
              </a:spcAft>
              <a:buFont typeface="Wingdings" panose="05000000000000000000" pitchFamily="2" charset="2"/>
              <a:buChar char="§"/>
            </a:pPr>
            <a:r>
              <a:rPr lang="en-US" sz="1200" dirty="0"/>
              <a:t>Based on the use case selected, determine which </a:t>
            </a:r>
            <a:r>
              <a:rPr lang="en-US" sz="1200" b="1" dirty="0"/>
              <a:t>channel</a:t>
            </a:r>
            <a:r>
              <a:rPr lang="en-US" sz="1200" dirty="0"/>
              <a:t> you need to focus your current development efforts on</a:t>
            </a:r>
          </a:p>
          <a:p>
            <a:pPr marL="742950" lvl="1" indent="-285750">
              <a:spcBef>
                <a:spcPts val="600"/>
              </a:spcBef>
              <a:spcAft>
                <a:spcPts val="600"/>
              </a:spcAft>
              <a:buFont typeface="Wingdings" panose="05000000000000000000" pitchFamily="2" charset="2"/>
              <a:buChar char="§"/>
            </a:pPr>
            <a:r>
              <a:rPr lang="en-US" sz="1000" b="1" dirty="0"/>
              <a:t>Web</a:t>
            </a:r>
          </a:p>
          <a:p>
            <a:pPr lvl="2">
              <a:lnSpc>
                <a:spcPct val="107000"/>
              </a:lnSpc>
              <a:buFont typeface="Symbol" panose="05050102010706020507" pitchFamily="18" charset="2"/>
              <a:buChar char=""/>
            </a:pPr>
            <a:r>
              <a:rPr lang="en-US" sz="1000" dirty="0">
                <a:latin typeface="Open Sans" charset="0"/>
                <a:ea typeface="Open Sans" charset="0"/>
                <a:cs typeface="Open Sans" charset="0"/>
              </a:rPr>
              <a:t>What type of data do you need to capture from the site? (sitemap)</a:t>
            </a:r>
          </a:p>
          <a:p>
            <a:pPr lvl="2">
              <a:lnSpc>
                <a:spcPct val="107000"/>
              </a:lnSpc>
              <a:buFont typeface="Symbol" panose="05050102010706020507" pitchFamily="18" charset="2"/>
              <a:buChar char=""/>
            </a:pPr>
            <a:r>
              <a:rPr lang="en-US" sz="1000" dirty="0">
                <a:latin typeface="Open Sans" charset="0"/>
                <a:ea typeface="Open Sans" charset="0"/>
                <a:cs typeface="Open Sans" charset="0"/>
              </a:rPr>
              <a:t>What type of data do you want to track for the user? (UCP)</a:t>
            </a:r>
          </a:p>
          <a:p>
            <a:pPr marL="742950" lvl="1" indent="-285750">
              <a:spcBef>
                <a:spcPts val="600"/>
              </a:spcBef>
              <a:spcAft>
                <a:spcPts val="600"/>
              </a:spcAft>
              <a:buFont typeface="Wingdings" panose="05000000000000000000" pitchFamily="2" charset="2"/>
              <a:buChar char="§"/>
            </a:pPr>
            <a:r>
              <a:rPr lang="en-GB" sz="1000" b="1" dirty="0"/>
              <a:t>Email</a:t>
            </a:r>
          </a:p>
          <a:p>
            <a:pPr marL="1200150" lvl="2" indent="-285750">
              <a:spcBef>
                <a:spcPts val="600"/>
              </a:spcBef>
              <a:spcAft>
                <a:spcPts val="600"/>
              </a:spcAft>
              <a:buFont typeface="Wingdings" panose="05000000000000000000" pitchFamily="2" charset="2"/>
              <a:buChar char="§"/>
            </a:pPr>
            <a:r>
              <a:rPr lang="en-GB" sz="1000" dirty="0">
                <a:latin typeface="Open Sans" charset="0"/>
                <a:ea typeface="Open Sans" charset="0"/>
                <a:cs typeface="Open Sans" charset="0"/>
              </a:rPr>
              <a:t>Are you sending specific users to a certain journey? (Journey Builder Integration)</a:t>
            </a:r>
          </a:p>
          <a:p>
            <a:pPr marL="1200150" lvl="2" indent="-285750">
              <a:spcBef>
                <a:spcPts val="600"/>
              </a:spcBef>
              <a:spcAft>
                <a:spcPts val="600"/>
              </a:spcAft>
              <a:buFont typeface="Wingdings" panose="05000000000000000000" pitchFamily="2" charset="2"/>
              <a:buChar char="§"/>
            </a:pPr>
            <a:r>
              <a:rPr lang="en-GB" sz="1000" dirty="0">
                <a:latin typeface="Open Sans" charset="0"/>
                <a:ea typeface="Open Sans" charset="0"/>
                <a:cs typeface="Open Sans" charset="0"/>
              </a:rPr>
              <a:t>Are you personalizing the content within an email? (Open Time Email Recommendations) </a:t>
            </a:r>
          </a:p>
          <a:p>
            <a:pPr marL="285750" indent="-285750">
              <a:spcBef>
                <a:spcPts val="600"/>
              </a:spcBef>
              <a:spcAft>
                <a:spcPts val="600"/>
              </a:spcAft>
              <a:buFont typeface="Wingdings" panose="05000000000000000000" pitchFamily="2" charset="2"/>
              <a:buChar char="§"/>
            </a:pPr>
            <a:r>
              <a:rPr lang="en-GB" sz="1200" dirty="0">
                <a:latin typeface="Open Sans" charset="0"/>
                <a:ea typeface="Open Sans" charset="0"/>
                <a:cs typeface="Open Sans" charset="0"/>
              </a:rPr>
              <a:t>Regardless of channel, you will need to understand</a:t>
            </a:r>
          </a:p>
          <a:p>
            <a:pPr marL="742950" lvl="1" indent="-285750">
              <a:spcBef>
                <a:spcPts val="600"/>
              </a:spcBef>
              <a:spcAft>
                <a:spcPts val="600"/>
              </a:spcAft>
              <a:buFont typeface="Wingdings" panose="05000000000000000000" pitchFamily="2" charset="2"/>
              <a:buChar char="§"/>
            </a:pPr>
            <a:r>
              <a:rPr lang="en-GB" sz="1000" dirty="0"/>
              <a:t>What additional data is required to support the use case? (ETLs, integrations)</a:t>
            </a:r>
          </a:p>
          <a:p>
            <a:pPr marL="742950" lvl="1" indent="-285750">
              <a:spcBef>
                <a:spcPts val="600"/>
              </a:spcBef>
              <a:spcAft>
                <a:spcPts val="600"/>
              </a:spcAft>
              <a:buFont typeface="Wingdings" panose="05000000000000000000" pitchFamily="2" charset="2"/>
              <a:buChar char="§"/>
            </a:pPr>
            <a:r>
              <a:rPr lang="en-GB" sz="1000" dirty="0"/>
              <a:t>What goals are you tracking? What are the reporting requirements? </a:t>
            </a:r>
          </a:p>
        </p:txBody>
      </p:sp>
      <p:sp>
        <p:nvSpPr>
          <p:cNvPr id="8" name="TextBox 7">
            <a:extLst>
              <a:ext uri="{FF2B5EF4-FFF2-40B4-BE49-F238E27FC236}">
                <a16:creationId xmlns:a16="http://schemas.microsoft.com/office/drawing/2014/main" id="{DF6C58B8-5351-4363-B2EF-E2B9E5F972E5}"/>
              </a:ext>
            </a:extLst>
          </p:cNvPr>
          <p:cNvSpPr txBox="1"/>
          <p:nvPr/>
        </p:nvSpPr>
        <p:spPr>
          <a:xfrm>
            <a:off x="7646915" y="6417580"/>
            <a:ext cx="4278385" cy="369332"/>
          </a:xfrm>
          <a:prstGeom prst="rect">
            <a:avLst/>
          </a:prstGeom>
          <a:noFill/>
        </p:spPr>
        <p:txBody>
          <a:bodyPr wrap="square" rtlCol="0">
            <a:spAutoFit/>
          </a:bodyPr>
          <a:lstStyle/>
          <a:p>
            <a:pPr marL="342900" indent="-342900">
              <a:buFont typeface="+mj-lt"/>
              <a:buAutoNum type="arabicPeriod"/>
            </a:pPr>
            <a:r>
              <a:rPr lang="en-US" sz="900" dirty="0">
                <a:ea typeface="Calibri" panose="020F0502020204030204" pitchFamily="34" charset="0"/>
                <a:cs typeface="Times New Roman" panose="02020603050405020304" pitchFamily="18" charset="0"/>
                <a:hlinkClick r:id="rId4"/>
              </a:rPr>
              <a:t>https://share.vidyard.com/watch/bxSAj6ekGQaVsNAvMRWUJS</a:t>
            </a:r>
            <a:r>
              <a:rPr lang="en-US" sz="900" dirty="0">
                <a:ea typeface="Calibri" panose="020F0502020204030204" pitchFamily="34" charset="0"/>
                <a:cs typeface="Times New Roman" panose="02020603050405020304" pitchFamily="18" charset="0"/>
              </a:rPr>
              <a:t>?</a:t>
            </a:r>
          </a:p>
          <a:p>
            <a:pPr marL="342900" indent="-342900">
              <a:buFont typeface="+mj-lt"/>
              <a:buAutoNum type="arabicPeriod"/>
            </a:pPr>
            <a:r>
              <a:rPr lang="en-US" sz="900" dirty="0">
                <a:ea typeface="Calibri" panose="020F0502020204030204" pitchFamily="34" charset="0"/>
                <a:cs typeface="Times New Roman" panose="02020603050405020304" pitchFamily="18" charset="0"/>
                <a:hlinkClick r:id="rId5"/>
              </a:rPr>
              <a:t>https://quip.com/CFPaARScXNaR/Implementation-Discovery-Guide</a:t>
            </a:r>
            <a:endParaRPr lang="en-US" sz="900" dirty="0">
              <a:ea typeface="Calibri" panose="020F0502020204030204" pitchFamily="34" charset="0"/>
              <a:cs typeface="Times New Roman" panose="02020603050405020304" pitchFamily="18" charset="0"/>
            </a:endParaRPr>
          </a:p>
        </p:txBody>
      </p:sp>
      <p:grpSp>
        <p:nvGrpSpPr>
          <p:cNvPr id="51" name="Group 50">
            <a:extLst>
              <a:ext uri="{FF2B5EF4-FFF2-40B4-BE49-F238E27FC236}">
                <a16:creationId xmlns:a16="http://schemas.microsoft.com/office/drawing/2014/main" id="{770FDCBA-B21F-49F0-B403-4066B2A400A0}"/>
              </a:ext>
            </a:extLst>
          </p:cNvPr>
          <p:cNvGrpSpPr/>
          <p:nvPr/>
        </p:nvGrpSpPr>
        <p:grpSpPr>
          <a:xfrm>
            <a:off x="10637243" y="92279"/>
            <a:ext cx="1115736" cy="1137772"/>
            <a:chOff x="8036653" y="92279"/>
            <a:chExt cx="1115736" cy="1137772"/>
          </a:xfrm>
        </p:grpSpPr>
        <p:graphicFrame>
          <p:nvGraphicFramePr>
            <p:cNvPr id="49" name="Object 48">
              <a:extLst>
                <a:ext uri="{FF2B5EF4-FFF2-40B4-BE49-F238E27FC236}">
                  <a16:creationId xmlns:a16="http://schemas.microsoft.com/office/drawing/2014/main" id="{04C59E7F-BF34-465C-B8F0-72E8F19AF71D}"/>
                </a:ext>
              </a:extLst>
            </p:cNvPr>
            <p:cNvGraphicFramePr>
              <a:graphicFrameLocks noChangeAspect="1"/>
            </p:cNvGraphicFramePr>
            <p:nvPr/>
          </p:nvGraphicFramePr>
          <p:xfrm>
            <a:off x="8147108" y="423601"/>
            <a:ext cx="914400" cy="806450"/>
          </p:xfrm>
          <a:graphic>
            <a:graphicData uri="http://schemas.openxmlformats.org/presentationml/2006/ole">
              <mc:AlternateContent xmlns:mc="http://schemas.openxmlformats.org/markup-compatibility/2006">
                <mc:Choice xmlns:v="urn:schemas-microsoft-com:vml" Requires="v">
                  <p:oleObj spid="_x0000_s6146" name="Acrobat Document" showAsIcon="1" r:id="rId6" imgW="914400" imgH="806400" progId="Acrobat.Document.DC">
                    <p:embed/>
                  </p:oleObj>
                </mc:Choice>
                <mc:Fallback>
                  <p:oleObj name="Acrobat Document" showAsIcon="1" r:id="rId6" imgW="914400" imgH="806400" progId="Acrobat.Document.DC">
                    <p:embed/>
                    <p:pic>
                      <p:nvPicPr>
                        <p:cNvPr id="49" name="Object 48">
                          <a:extLst>
                            <a:ext uri="{FF2B5EF4-FFF2-40B4-BE49-F238E27FC236}">
                              <a16:creationId xmlns:a16="http://schemas.microsoft.com/office/drawing/2014/main" id="{04C59E7F-BF34-465C-B8F0-72E8F19AF71D}"/>
                            </a:ext>
                          </a:extLst>
                        </p:cNvPr>
                        <p:cNvPicPr/>
                        <p:nvPr/>
                      </p:nvPicPr>
                      <p:blipFill>
                        <a:blip r:embed="rId7"/>
                        <a:stretch>
                          <a:fillRect/>
                        </a:stretch>
                      </p:blipFill>
                      <p:spPr>
                        <a:xfrm>
                          <a:off x="8147108" y="423601"/>
                          <a:ext cx="914400" cy="806450"/>
                        </a:xfrm>
                        <a:prstGeom prst="rect">
                          <a:avLst/>
                        </a:prstGeom>
                      </p:spPr>
                    </p:pic>
                  </p:oleObj>
                </mc:Fallback>
              </mc:AlternateContent>
            </a:graphicData>
          </a:graphic>
        </p:graphicFrame>
        <p:sp>
          <p:nvSpPr>
            <p:cNvPr id="50" name="TextBox 49">
              <a:extLst>
                <a:ext uri="{FF2B5EF4-FFF2-40B4-BE49-F238E27FC236}">
                  <a16:creationId xmlns:a16="http://schemas.microsoft.com/office/drawing/2014/main" id="{093ECE72-EEF6-4CE2-890B-40B7A6ED4469}"/>
                </a:ext>
              </a:extLst>
            </p:cNvPr>
            <p:cNvSpPr txBox="1"/>
            <p:nvPr/>
          </p:nvSpPr>
          <p:spPr>
            <a:xfrm>
              <a:off x="8036653" y="92279"/>
              <a:ext cx="1115736" cy="307777"/>
            </a:xfrm>
            <a:prstGeom prst="rect">
              <a:avLst/>
            </a:prstGeom>
            <a:noFill/>
          </p:spPr>
          <p:txBody>
            <a:bodyPr wrap="square" rtlCol="0">
              <a:spAutoFit/>
            </a:bodyPr>
            <a:lstStyle/>
            <a:p>
              <a:pPr algn="ctr"/>
              <a:r>
                <a:rPr lang="en-US" sz="700" dirty="0"/>
                <a:t>Discovery and qualification sheet</a:t>
              </a:r>
            </a:p>
          </p:txBody>
        </p:sp>
      </p:grpSp>
      <p:grpSp>
        <p:nvGrpSpPr>
          <p:cNvPr id="52" name="Group 51">
            <a:extLst>
              <a:ext uri="{FF2B5EF4-FFF2-40B4-BE49-F238E27FC236}">
                <a16:creationId xmlns:a16="http://schemas.microsoft.com/office/drawing/2014/main" id="{B2950BE6-C425-468E-A406-CDF293025905}"/>
              </a:ext>
            </a:extLst>
          </p:cNvPr>
          <p:cNvGrpSpPr/>
          <p:nvPr/>
        </p:nvGrpSpPr>
        <p:grpSpPr>
          <a:xfrm>
            <a:off x="1024393" y="3730021"/>
            <a:ext cx="183655" cy="198139"/>
            <a:chOff x="3306763" y="4772025"/>
            <a:chExt cx="512763" cy="582613"/>
          </a:xfrm>
        </p:grpSpPr>
        <p:sp>
          <p:nvSpPr>
            <p:cNvPr id="53" name="Freeform 243">
              <a:extLst>
                <a:ext uri="{FF2B5EF4-FFF2-40B4-BE49-F238E27FC236}">
                  <a16:creationId xmlns:a16="http://schemas.microsoft.com/office/drawing/2014/main" id="{A20F9DD5-2425-409B-B9DA-B1A3395EB65B}"/>
                </a:ext>
              </a:extLst>
            </p:cNvPr>
            <p:cNvSpPr>
              <a:spLocks noEditPoints="1"/>
            </p:cNvSpPr>
            <p:nvPr/>
          </p:nvSpPr>
          <p:spPr bwMode="auto">
            <a:xfrm>
              <a:off x="3452813" y="4918075"/>
              <a:ext cx="282575" cy="282575"/>
            </a:xfrm>
            <a:custGeom>
              <a:avLst/>
              <a:gdLst>
                <a:gd name="T0" fmla="*/ 111 w 116"/>
                <a:gd name="T1" fmla="*/ 86 h 116"/>
                <a:gd name="T2" fmla="*/ 76 w 116"/>
                <a:gd name="T3" fmla="*/ 70 h 116"/>
                <a:gd name="T4" fmla="*/ 76 w 116"/>
                <a:gd name="T5" fmla="*/ 67 h 116"/>
                <a:gd name="T6" fmla="*/ 83 w 116"/>
                <a:gd name="T7" fmla="*/ 53 h 116"/>
                <a:gd name="T8" fmla="*/ 88 w 116"/>
                <a:gd name="T9" fmla="*/ 44 h 116"/>
                <a:gd name="T10" fmla="*/ 86 w 116"/>
                <a:gd name="T11" fmla="*/ 37 h 116"/>
                <a:gd name="T12" fmla="*/ 86 w 116"/>
                <a:gd name="T13" fmla="*/ 26 h 116"/>
                <a:gd name="T14" fmla="*/ 58 w 116"/>
                <a:gd name="T15" fmla="*/ 0 h 116"/>
                <a:gd name="T16" fmla="*/ 31 w 116"/>
                <a:gd name="T17" fmla="*/ 26 h 116"/>
                <a:gd name="T18" fmla="*/ 31 w 116"/>
                <a:gd name="T19" fmla="*/ 37 h 116"/>
                <a:gd name="T20" fmla="*/ 29 w 116"/>
                <a:gd name="T21" fmla="*/ 44 h 116"/>
                <a:gd name="T22" fmla="*/ 33 w 116"/>
                <a:gd name="T23" fmla="*/ 53 h 116"/>
                <a:gd name="T24" fmla="*/ 40 w 116"/>
                <a:gd name="T25" fmla="*/ 67 h 116"/>
                <a:gd name="T26" fmla="*/ 40 w 116"/>
                <a:gd name="T27" fmla="*/ 69 h 116"/>
                <a:gd name="T28" fmla="*/ 6 w 116"/>
                <a:gd name="T29" fmla="*/ 86 h 116"/>
                <a:gd name="T30" fmla="*/ 0 w 116"/>
                <a:gd name="T31" fmla="*/ 94 h 116"/>
                <a:gd name="T32" fmla="*/ 0 w 116"/>
                <a:gd name="T33" fmla="*/ 108 h 116"/>
                <a:gd name="T34" fmla="*/ 9 w 116"/>
                <a:gd name="T35" fmla="*/ 116 h 116"/>
                <a:gd name="T36" fmla="*/ 108 w 116"/>
                <a:gd name="T37" fmla="*/ 116 h 116"/>
                <a:gd name="T38" fmla="*/ 116 w 116"/>
                <a:gd name="T39" fmla="*/ 108 h 116"/>
                <a:gd name="T40" fmla="*/ 116 w 116"/>
                <a:gd name="T41" fmla="*/ 94 h 116"/>
                <a:gd name="T42" fmla="*/ 111 w 116"/>
                <a:gd name="T43" fmla="*/ 86 h 116"/>
                <a:gd name="T44" fmla="*/ 107 w 116"/>
                <a:gd name="T45" fmla="*/ 107 h 116"/>
                <a:gd name="T46" fmla="*/ 10 w 116"/>
                <a:gd name="T47" fmla="*/ 107 h 116"/>
                <a:gd name="T48" fmla="*/ 10 w 116"/>
                <a:gd name="T49" fmla="*/ 95 h 116"/>
                <a:gd name="T50" fmla="*/ 50 w 116"/>
                <a:gd name="T51" fmla="*/ 72 h 116"/>
                <a:gd name="T52" fmla="*/ 50 w 116"/>
                <a:gd name="T53" fmla="*/ 71 h 116"/>
                <a:gd name="T54" fmla="*/ 50 w 116"/>
                <a:gd name="T55" fmla="*/ 65 h 116"/>
                <a:gd name="T56" fmla="*/ 48 w 116"/>
                <a:gd name="T57" fmla="*/ 62 h 116"/>
                <a:gd name="T58" fmla="*/ 42 w 116"/>
                <a:gd name="T59" fmla="*/ 49 h 116"/>
                <a:gd name="T60" fmla="*/ 40 w 116"/>
                <a:gd name="T61" fmla="*/ 47 h 116"/>
                <a:gd name="T62" fmla="*/ 38 w 116"/>
                <a:gd name="T63" fmla="*/ 44 h 116"/>
                <a:gd name="T64" fmla="*/ 39 w 116"/>
                <a:gd name="T65" fmla="*/ 41 h 116"/>
                <a:gd name="T66" fmla="*/ 40 w 116"/>
                <a:gd name="T67" fmla="*/ 38 h 116"/>
                <a:gd name="T68" fmla="*/ 40 w 116"/>
                <a:gd name="T69" fmla="*/ 26 h 116"/>
                <a:gd name="T70" fmla="*/ 58 w 116"/>
                <a:gd name="T71" fmla="*/ 10 h 116"/>
                <a:gd name="T72" fmla="*/ 76 w 116"/>
                <a:gd name="T73" fmla="*/ 26 h 116"/>
                <a:gd name="T74" fmla="*/ 76 w 116"/>
                <a:gd name="T75" fmla="*/ 38 h 116"/>
                <a:gd name="T76" fmla="*/ 77 w 116"/>
                <a:gd name="T77" fmla="*/ 41 h 116"/>
                <a:gd name="T78" fmla="*/ 78 w 116"/>
                <a:gd name="T79" fmla="*/ 44 h 116"/>
                <a:gd name="T80" fmla="*/ 76 w 116"/>
                <a:gd name="T81" fmla="*/ 47 h 116"/>
                <a:gd name="T82" fmla="*/ 75 w 116"/>
                <a:gd name="T83" fmla="*/ 49 h 116"/>
                <a:gd name="T84" fmla="*/ 68 w 116"/>
                <a:gd name="T85" fmla="*/ 62 h 116"/>
                <a:gd name="T86" fmla="*/ 66 w 116"/>
                <a:gd name="T87" fmla="*/ 65 h 116"/>
                <a:gd name="T88" fmla="*/ 66 w 116"/>
                <a:gd name="T89" fmla="*/ 71 h 116"/>
                <a:gd name="T90" fmla="*/ 67 w 116"/>
                <a:gd name="T91" fmla="*/ 72 h 116"/>
                <a:gd name="T92" fmla="*/ 107 w 116"/>
                <a:gd name="T93" fmla="*/ 95 h 116"/>
                <a:gd name="T94" fmla="*/ 107 w 116"/>
                <a:gd name="T95" fmla="*/ 10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16">
                  <a:moveTo>
                    <a:pt x="111" y="86"/>
                  </a:moveTo>
                  <a:cubicBezTo>
                    <a:pt x="83" y="76"/>
                    <a:pt x="77" y="71"/>
                    <a:pt x="76" y="70"/>
                  </a:cubicBezTo>
                  <a:cubicBezTo>
                    <a:pt x="76" y="67"/>
                    <a:pt x="76" y="67"/>
                    <a:pt x="76" y="67"/>
                  </a:cubicBezTo>
                  <a:cubicBezTo>
                    <a:pt x="79" y="63"/>
                    <a:pt x="82" y="59"/>
                    <a:pt x="83" y="53"/>
                  </a:cubicBezTo>
                  <a:cubicBezTo>
                    <a:pt x="86" y="51"/>
                    <a:pt x="88" y="47"/>
                    <a:pt x="88" y="44"/>
                  </a:cubicBezTo>
                  <a:cubicBezTo>
                    <a:pt x="88" y="41"/>
                    <a:pt x="87" y="39"/>
                    <a:pt x="86" y="37"/>
                  </a:cubicBezTo>
                  <a:cubicBezTo>
                    <a:pt x="86" y="26"/>
                    <a:pt x="86" y="26"/>
                    <a:pt x="86" y="26"/>
                  </a:cubicBezTo>
                  <a:cubicBezTo>
                    <a:pt x="86" y="10"/>
                    <a:pt x="75" y="0"/>
                    <a:pt x="58" y="0"/>
                  </a:cubicBezTo>
                  <a:cubicBezTo>
                    <a:pt x="41" y="0"/>
                    <a:pt x="31" y="10"/>
                    <a:pt x="31" y="26"/>
                  </a:cubicBezTo>
                  <a:cubicBezTo>
                    <a:pt x="31" y="37"/>
                    <a:pt x="31" y="37"/>
                    <a:pt x="31" y="37"/>
                  </a:cubicBezTo>
                  <a:cubicBezTo>
                    <a:pt x="29" y="39"/>
                    <a:pt x="29" y="41"/>
                    <a:pt x="29" y="44"/>
                  </a:cubicBezTo>
                  <a:cubicBezTo>
                    <a:pt x="29" y="47"/>
                    <a:pt x="30" y="51"/>
                    <a:pt x="33" y="53"/>
                  </a:cubicBezTo>
                  <a:cubicBezTo>
                    <a:pt x="35" y="59"/>
                    <a:pt x="37" y="63"/>
                    <a:pt x="40" y="67"/>
                  </a:cubicBezTo>
                  <a:cubicBezTo>
                    <a:pt x="40" y="69"/>
                    <a:pt x="40" y="69"/>
                    <a:pt x="40" y="69"/>
                  </a:cubicBezTo>
                  <a:cubicBezTo>
                    <a:pt x="39" y="71"/>
                    <a:pt x="33" y="76"/>
                    <a:pt x="6" y="86"/>
                  </a:cubicBezTo>
                  <a:cubicBezTo>
                    <a:pt x="2" y="88"/>
                    <a:pt x="0" y="91"/>
                    <a:pt x="0" y="94"/>
                  </a:cubicBezTo>
                  <a:cubicBezTo>
                    <a:pt x="0" y="108"/>
                    <a:pt x="0" y="108"/>
                    <a:pt x="0" y="108"/>
                  </a:cubicBezTo>
                  <a:cubicBezTo>
                    <a:pt x="0" y="112"/>
                    <a:pt x="4" y="116"/>
                    <a:pt x="9" y="116"/>
                  </a:cubicBezTo>
                  <a:cubicBezTo>
                    <a:pt x="108" y="116"/>
                    <a:pt x="108" y="116"/>
                    <a:pt x="108" y="116"/>
                  </a:cubicBezTo>
                  <a:cubicBezTo>
                    <a:pt x="112" y="116"/>
                    <a:pt x="116" y="112"/>
                    <a:pt x="116" y="108"/>
                  </a:cubicBezTo>
                  <a:cubicBezTo>
                    <a:pt x="116" y="94"/>
                    <a:pt x="116" y="94"/>
                    <a:pt x="116" y="94"/>
                  </a:cubicBezTo>
                  <a:cubicBezTo>
                    <a:pt x="116" y="91"/>
                    <a:pt x="114" y="88"/>
                    <a:pt x="111" y="86"/>
                  </a:cubicBezTo>
                  <a:close/>
                  <a:moveTo>
                    <a:pt x="107" y="107"/>
                  </a:moveTo>
                  <a:cubicBezTo>
                    <a:pt x="10" y="107"/>
                    <a:pt x="10" y="107"/>
                    <a:pt x="10" y="107"/>
                  </a:cubicBezTo>
                  <a:cubicBezTo>
                    <a:pt x="10" y="95"/>
                    <a:pt x="10" y="95"/>
                    <a:pt x="10" y="95"/>
                  </a:cubicBezTo>
                  <a:cubicBezTo>
                    <a:pt x="44" y="82"/>
                    <a:pt x="48" y="76"/>
                    <a:pt x="50" y="72"/>
                  </a:cubicBezTo>
                  <a:cubicBezTo>
                    <a:pt x="50" y="72"/>
                    <a:pt x="50" y="71"/>
                    <a:pt x="50" y="71"/>
                  </a:cubicBezTo>
                  <a:cubicBezTo>
                    <a:pt x="50" y="65"/>
                    <a:pt x="50" y="65"/>
                    <a:pt x="50" y="65"/>
                  </a:cubicBezTo>
                  <a:cubicBezTo>
                    <a:pt x="50" y="64"/>
                    <a:pt x="49" y="63"/>
                    <a:pt x="48" y="62"/>
                  </a:cubicBezTo>
                  <a:cubicBezTo>
                    <a:pt x="45" y="59"/>
                    <a:pt x="43" y="55"/>
                    <a:pt x="42" y="49"/>
                  </a:cubicBezTo>
                  <a:cubicBezTo>
                    <a:pt x="41" y="48"/>
                    <a:pt x="41" y="47"/>
                    <a:pt x="40" y="47"/>
                  </a:cubicBezTo>
                  <a:cubicBezTo>
                    <a:pt x="39" y="46"/>
                    <a:pt x="38" y="45"/>
                    <a:pt x="38" y="44"/>
                  </a:cubicBezTo>
                  <a:cubicBezTo>
                    <a:pt x="38" y="42"/>
                    <a:pt x="39" y="42"/>
                    <a:pt x="39" y="41"/>
                  </a:cubicBezTo>
                  <a:cubicBezTo>
                    <a:pt x="40" y="40"/>
                    <a:pt x="40" y="39"/>
                    <a:pt x="40" y="38"/>
                  </a:cubicBezTo>
                  <a:cubicBezTo>
                    <a:pt x="40" y="26"/>
                    <a:pt x="40" y="26"/>
                    <a:pt x="40" y="26"/>
                  </a:cubicBezTo>
                  <a:cubicBezTo>
                    <a:pt x="40" y="15"/>
                    <a:pt x="46" y="10"/>
                    <a:pt x="58" y="10"/>
                  </a:cubicBezTo>
                  <a:cubicBezTo>
                    <a:pt x="70" y="10"/>
                    <a:pt x="76" y="15"/>
                    <a:pt x="76" y="26"/>
                  </a:cubicBezTo>
                  <a:cubicBezTo>
                    <a:pt x="76" y="38"/>
                    <a:pt x="76" y="38"/>
                    <a:pt x="76" y="38"/>
                  </a:cubicBezTo>
                  <a:cubicBezTo>
                    <a:pt x="76" y="39"/>
                    <a:pt x="76" y="40"/>
                    <a:pt x="77" y="41"/>
                  </a:cubicBezTo>
                  <a:cubicBezTo>
                    <a:pt x="78" y="42"/>
                    <a:pt x="78" y="42"/>
                    <a:pt x="78" y="44"/>
                  </a:cubicBezTo>
                  <a:cubicBezTo>
                    <a:pt x="78" y="45"/>
                    <a:pt x="77" y="46"/>
                    <a:pt x="76" y="47"/>
                  </a:cubicBezTo>
                  <a:cubicBezTo>
                    <a:pt x="76" y="47"/>
                    <a:pt x="75" y="48"/>
                    <a:pt x="75" y="49"/>
                  </a:cubicBezTo>
                  <a:cubicBezTo>
                    <a:pt x="73" y="55"/>
                    <a:pt x="71" y="59"/>
                    <a:pt x="68" y="62"/>
                  </a:cubicBezTo>
                  <a:cubicBezTo>
                    <a:pt x="67" y="63"/>
                    <a:pt x="66" y="64"/>
                    <a:pt x="66" y="65"/>
                  </a:cubicBezTo>
                  <a:cubicBezTo>
                    <a:pt x="66" y="71"/>
                    <a:pt x="66" y="71"/>
                    <a:pt x="66" y="71"/>
                  </a:cubicBezTo>
                  <a:cubicBezTo>
                    <a:pt x="66" y="71"/>
                    <a:pt x="66" y="72"/>
                    <a:pt x="67" y="72"/>
                  </a:cubicBezTo>
                  <a:cubicBezTo>
                    <a:pt x="68" y="76"/>
                    <a:pt x="72" y="82"/>
                    <a:pt x="107" y="95"/>
                  </a:cubicBezTo>
                  <a:lnTo>
                    <a:pt x="107" y="107"/>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54" name="Freeform 244">
              <a:extLst>
                <a:ext uri="{FF2B5EF4-FFF2-40B4-BE49-F238E27FC236}">
                  <a16:creationId xmlns:a16="http://schemas.microsoft.com/office/drawing/2014/main" id="{51F2EE15-2259-41DB-8327-2C705051F7D8}"/>
                </a:ext>
              </a:extLst>
            </p:cNvPr>
            <p:cNvSpPr>
              <a:spLocks noEditPoints="1"/>
            </p:cNvSpPr>
            <p:nvPr/>
          </p:nvSpPr>
          <p:spPr bwMode="auto">
            <a:xfrm>
              <a:off x="3306763" y="4772025"/>
              <a:ext cx="512763" cy="582613"/>
            </a:xfrm>
            <a:custGeom>
              <a:avLst/>
              <a:gdLst>
                <a:gd name="T0" fmla="*/ 29 w 210"/>
                <a:gd name="T1" fmla="*/ 0 h 239"/>
                <a:gd name="T2" fmla="*/ 16 w 210"/>
                <a:gd name="T3" fmla="*/ 24 h 239"/>
                <a:gd name="T4" fmla="*/ 0 w 210"/>
                <a:gd name="T5" fmla="*/ 29 h 239"/>
                <a:gd name="T6" fmla="*/ 16 w 210"/>
                <a:gd name="T7" fmla="*/ 34 h 239"/>
                <a:gd name="T8" fmla="*/ 5 w 210"/>
                <a:gd name="T9" fmla="*/ 54 h 239"/>
                <a:gd name="T10" fmla="*/ 5 w 210"/>
                <a:gd name="T11" fmla="*/ 64 h 239"/>
                <a:gd name="T12" fmla="*/ 16 w 210"/>
                <a:gd name="T13" fmla="*/ 85 h 239"/>
                <a:gd name="T14" fmla="*/ 0 w 210"/>
                <a:gd name="T15" fmla="*/ 89 h 239"/>
                <a:gd name="T16" fmla="*/ 16 w 210"/>
                <a:gd name="T17" fmla="*/ 94 h 239"/>
                <a:gd name="T18" fmla="*/ 5 w 210"/>
                <a:gd name="T19" fmla="*/ 115 h 239"/>
                <a:gd name="T20" fmla="*/ 5 w 210"/>
                <a:gd name="T21" fmla="*/ 124 h 239"/>
                <a:gd name="T22" fmla="*/ 16 w 210"/>
                <a:gd name="T23" fmla="*/ 145 h 239"/>
                <a:gd name="T24" fmla="*/ 0 w 210"/>
                <a:gd name="T25" fmla="*/ 149 h 239"/>
                <a:gd name="T26" fmla="*/ 16 w 210"/>
                <a:gd name="T27" fmla="*/ 154 h 239"/>
                <a:gd name="T28" fmla="*/ 5 w 210"/>
                <a:gd name="T29" fmla="*/ 174 h 239"/>
                <a:gd name="T30" fmla="*/ 5 w 210"/>
                <a:gd name="T31" fmla="*/ 184 h 239"/>
                <a:gd name="T32" fmla="*/ 16 w 210"/>
                <a:gd name="T33" fmla="*/ 205 h 239"/>
                <a:gd name="T34" fmla="*/ 0 w 210"/>
                <a:gd name="T35" fmla="*/ 209 h 239"/>
                <a:gd name="T36" fmla="*/ 16 w 210"/>
                <a:gd name="T37" fmla="*/ 214 h 239"/>
                <a:gd name="T38" fmla="*/ 29 w 210"/>
                <a:gd name="T39" fmla="*/ 239 h 239"/>
                <a:gd name="T40" fmla="*/ 210 w 210"/>
                <a:gd name="T41" fmla="*/ 226 h 239"/>
                <a:gd name="T42" fmla="*/ 198 w 210"/>
                <a:gd name="T43" fmla="*/ 0 h 239"/>
                <a:gd name="T44" fmla="*/ 198 w 210"/>
                <a:gd name="T45" fmla="*/ 229 h 239"/>
                <a:gd name="T46" fmla="*/ 26 w 210"/>
                <a:gd name="T47" fmla="*/ 226 h 239"/>
                <a:gd name="T48" fmla="*/ 37 w 210"/>
                <a:gd name="T49" fmla="*/ 214 h 239"/>
                <a:gd name="T50" fmla="*/ 37 w 210"/>
                <a:gd name="T51" fmla="*/ 205 h 239"/>
                <a:gd name="T52" fmla="*/ 26 w 210"/>
                <a:gd name="T53" fmla="*/ 184 h 239"/>
                <a:gd name="T54" fmla="*/ 41 w 210"/>
                <a:gd name="T55" fmla="*/ 179 h 239"/>
                <a:gd name="T56" fmla="*/ 26 w 210"/>
                <a:gd name="T57" fmla="*/ 174 h 239"/>
                <a:gd name="T58" fmla="*/ 37 w 210"/>
                <a:gd name="T59" fmla="*/ 154 h 239"/>
                <a:gd name="T60" fmla="*/ 37 w 210"/>
                <a:gd name="T61" fmla="*/ 145 h 239"/>
                <a:gd name="T62" fmla="*/ 26 w 210"/>
                <a:gd name="T63" fmla="*/ 124 h 239"/>
                <a:gd name="T64" fmla="*/ 41 w 210"/>
                <a:gd name="T65" fmla="*/ 120 h 239"/>
                <a:gd name="T66" fmla="*/ 26 w 210"/>
                <a:gd name="T67" fmla="*/ 115 h 239"/>
                <a:gd name="T68" fmla="*/ 37 w 210"/>
                <a:gd name="T69" fmla="*/ 94 h 239"/>
                <a:gd name="T70" fmla="*/ 37 w 210"/>
                <a:gd name="T71" fmla="*/ 85 h 239"/>
                <a:gd name="T72" fmla="*/ 26 w 210"/>
                <a:gd name="T73" fmla="*/ 64 h 239"/>
                <a:gd name="T74" fmla="*/ 41 w 210"/>
                <a:gd name="T75" fmla="*/ 59 h 239"/>
                <a:gd name="T76" fmla="*/ 26 w 210"/>
                <a:gd name="T77" fmla="*/ 54 h 239"/>
                <a:gd name="T78" fmla="*/ 37 w 210"/>
                <a:gd name="T79" fmla="*/ 34 h 239"/>
                <a:gd name="T80" fmla="*/ 37 w 210"/>
                <a:gd name="T81" fmla="*/ 24 h 239"/>
                <a:gd name="T82" fmla="*/ 26 w 210"/>
                <a:gd name="T83" fmla="*/ 13 h 239"/>
                <a:gd name="T84" fmla="*/ 198 w 210"/>
                <a:gd name="T85" fmla="*/ 10 h 239"/>
                <a:gd name="T86" fmla="*/ 201 w 210"/>
                <a:gd name="T87"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239">
                  <a:moveTo>
                    <a:pt x="198" y="0"/>
                  </a:moveTo>
                  <a:cubicBezTo>
                    <a:pt x="29" y="0"/>
                    <a:pt x="29" y="0"/>
                    <a:pt x="29" y="0"/>
                  </a:cubicBezTo>
                  <a:cubicBezTo>
                    <a:pt x="22" y="0"/>
                    <a:pt x="16" y="6"/>
                    <a:pt x="16" y="13"/>
                  </a:cubicBezTo>
                  <a:cubicBezTo>
                    <a:pt x="16" y="24"/>
                    <a:pt x="16" y="24"/>
                    <a:pt x="16" y="24"/>
                  </a:cubicBezTo>
                  <a:cubicBezTo>
                    <a:pt x="5" y="24"/>
                    <a:pt x="5" y="24"/>
                    <a:pt x="5" y="24"/>
                  </a:cubicBezTo>
                  <a:cubicBezTo>
                    <a:pt x="2" y="24"/>
                    <a:pt x="0" y="26"/>
                    <a:pt x="0" y="29"/>
                  </a:cubicBezTo>
                  <a:cubicBezTo>
                    <a:pt x="0" y="32"/>
                    <a:pt x="2" y="34"/>
                    <a:pt x="5" y="34"/>
                  </a:cubicBezTo>
                  <a:cubicBezTo>
                    <a:pt x="16" y="34"/>
                    <a:pt x="16" y="34"/>
                    <a:pt x="16" y="34"/>
                  </a:cubicBezTo>
                  <a:cubicBezTo>
                    <a:pt x="16" y="54"/>
                    <a:pt x="16" y="54"/>
                    <a:pt x="16" y="54"/>
                  </a:cubicBezTo>
                  <a:cubicBezTo>
                    <a:pt x="5" y="54"/>
                    <a:pt x="5" y="54"/>
                    <a:pt x="5" y="54"/>
                  </a:cubicBezTo>
                  <a:cubicBezTo>
                    <a:pt x="2" y="54"/>
                    <a:pt x="0" y="57"/>
                    <a:pt x="0" y="59"/>
                  </a:cubicBezTo>
                  <a:cubicBezTo>
                    <a:pt x="0" y="62"/>
                    <a:pt x="2" y="64"/>
                    <a:pt x="5" y="64"/>
                  </a:cubicBezTo>
                  <a:cubicBezTo>
                    <a:pt x="16" y="64"/>
                    <a:pt x="16" y="64"/>
                    <a:pt x="16" y="64"/>
                  </a:cubicBezTo>
                  <a:cubicBezTo>
                    <a:pt x="16" y="85"/>
                    <a:pt x="16" y="85"/>
                    <a:pt x="16" y="85"/>
                  </a:cubicBezTo>
                  <a:cubicBezTo>
                    <a:pt x="5" y="85"/>
                    <a:pt x="5" y="85"/>
                    <a:pt x="5" y="85"/>
                  </a:cubicBezTo>
                  <a:cubicBezTo>
                    <a:pt x="2" y="85"/>
                    <a:pt x="0" y="87"/>
                    <a:pt x="0" y="89"/>
                  </a:cubicBezTo>
                  <a:cubicBezTo>
                    <a:pt x="0" y="92"/>
                    <a:pt x="2" y="94"/>
                    <a:pt x="5" y="94"/>
                  </a:cubicBezTo>
                  <a:cubicBezTo>
                    <a:pt x="16" y="94"/>
                    <a:pt x="16" y="94"/>
                    <a:pt x="16" y="94"/>
                  </a:cubicBezTo>
                  <a:cubicBezTo>
                    <a:pt x="16" y="115"/>
                    <a:pt x="16" y="115"/>
                    <a:pt x="16" y="115"/>
                  </a:cubicBezTo>
                  <a:cubicBezTo>
                    <a:pt x="5" y="115"/>
                    <a:pt x="5" y="115"/>
                    <a:pt x="5" y="115"/>
                  </a:cubicBezTo>
                  <a:cubicBezTo>
                    <a:pt x="2" y="115"/>
                    <a:pt x="0" y="117"/>
                    <a:pt x="0" y="120"/>
                  </a:cubicBezTo>
                  <a:cubicBezTo>
                    <a:pt x="0" y="122"/>
                    <a:pt x="2" y="124"/>
                    <a:pt x="5" y="124"/>
                  </a:cubicBezTo>
                  <a:cubicBezTo>
                    <a:pt x="16" y="124"/>
                    <a:pt x="16" y="124"/>
                    <a:pt x="16" y="124"/>
                  </a:cubicBezTo>
                  <a:cubicBezTo>
                    <a:pt x="16" y="145"/>
                    <a:pt x="16" y="145"/>
                    <a:pt x="16" y="145"/>
                  </a:cubicBezTo>
                  <a:cubicBezTo>
                    <a:pt x="5" y="145"/>
                    <a:pt x="5" y="145"/>
                    <a:pt x="5" y="145"/>
                  </a:cubicBezTo>
                  <a:cubicBezTo>
                    <a:pt x="2" y="145"/>
                    <a:pt x="0" y="147"/>
                    <a:pt x="0" y="149"/>
                  </a:cubicBezTo>
                  <a:cubicBezTo>
                    <a:pt x="0" y="152"/>
                    <a:pt x="2" y="154"/>
                    <a:pt x="5" y="154"/>
                  </a:cubicBezTo>
                  <a:cubicBezTo>
                    <a:pt x="16" y="154"/>
                    <a:pt x="16" y="154"/>
                    <a:pt x="16" y="154"/>
                  </a:cubicBezTo>
                  <a:cubicBezTo>
                    <a:pt x="16" y="174"/>
                    <a:pt x="16" y="174"/>
                    <a:pt x="16" y="174"/>
                  </a:cubicBezTo>
                  <a:cubicBezTo>
                    <a:pt x="5" y="174"/>
                    <a:pt x="5" y="174"/>
                    <a:pt x="5" y="174"/>
                  </a:cubicBezTo>
                  <a:cubicBezTo>
                    <a:pt x="2" y="174"/>
                    <a:pt x="0" y="177"/>
                    <a:pt x="0" y="179"/>
                  </a:cubicBezTo>
                  <a:cubicBezTo>
                    <a:pt x="0" y="182"/>
                    <a:pt x="2" y="184"/>
                    <a:pt x="5" y="184"/>
                  </a:cubicBezTo>
                  <a:cubicBezTo>
                    <a:pt x="16" y="184"/>
                    <a:pt x="16" y="184"/>
                    <a:pt x="16" y="184"/>
                  </a:cubicBezTo>
                  <a:cubicBezTo>
                    <a:pt x="16" y="205"/>
                    <a:pt x="16" y="205"/>
                    <a:pt x="16" y="205"/>
                  </a:cubicBezTo>
                  <a:cubicBezTo>
                    <a:pt x="5" y="205"/>
                    <a:pt x="5" y="205"/>
                    <a:pt x="5" y="205"/>
                  </a:cubicBezTo>
                  <a:cubicBezTo>
                    <a:pt x="2" y="205"/>
                    <a:pt x="0" y="207"/>
                    <a:pt x="0" y="209"/>
                  </a:cubicBezTo>
                  <a:cubicBezTo>
                    <a:pt x="0" y="212"/>
                    <a:pt x="2" y="214"/>
                    <a:pt x="5" y="214"/>
                  </a:cubicBezTo>
                  <a:cubicBezTo>
                    <a:pt x="16" y="214"/>
                    <a:pt x="16" y="214"/>
                    <a:pt x="16" y="214"/>
                  </a:cubicBezTo>
                  <a:cubicBezTo>
                    <a:pt x="16" y="226"/>
                    <a:pt x="16" y="226"/>
                    <a:pt x="16" y="226"/>
                  </a:cubicBezTo>
                  <a:cubicBezTo>
                    <a:pt x="16" y="233"/>
                    <a:pt x="22" y="239"/>
                    <a:pt x="29" y="239"/>
                  </a:cubicBezTo>
                  <a:cubicBezTo>
                    <a:pt x="198" y="239"/>
                    <a:pt x="198" y="239"/>
                    <a:pt x="198" y="239"/>
                  </a:cubicBezTo>
                  <a:cubicBezTo>
                    <a:pt x="205" y="239"/>
                    <a:pt x="210" y="233"/>
                    <a:pt x="210" y="226"/>
                  </a:cubicBezTo>
                  <a:cubicBezTo>
                    <a:pt x="210" y="13"/>
                    <a:pt x="210" y="13"/>
                    <a:pt x="210" y="13"/>
                  </a:cubicBezTo>
                  <a:cubicBezTo>
                    <a:pt x="210" y="6"/>
                    <a:pt x="205" y="0"/>
                    <a:pt x="198" y="0"/>
                  </a:cubicBezTo>
                  <a:close/>
                  <a:moveTo>
                    <a:pt x="201" y="226"/>
                  </a:moveTo>
                  <a:cubicBezTo>
                    <a:pt x="201" y="228"/>
                    <a:pt x="199" y="229"/>
                    <a:pt x="198" y="229"/>
                  </a:cubicBezTo>
                  <a:cubicBezTo>
                    <a:pt x="29" y="229"/>
                    <a:pt x="29" y="229"/>
                    <a:pt x="29" y="229"/>
                  </a:cubicBezTo>
                  <a:cubicBezTo>
                    <a:pt x="27" y="229"/>
                    <a:pt x="26" y="228"/>
                    <a:pt x="26" y="226"/>
                  </a:cubicBezTo>
                  <a:cubicBezTo>
                    <a:pt x="26" y="214"/>
                    <a:pt x="26" y="214"/>
                    <a:pt x="26" y="214"/>
                  </a:cubicBezTo>
                  <a:cubicBezTo>
                    <a:pt x="37" y="214"/>
                    <a:pt x="37" y="214"/>
                    <a:pt x="37" y="214"/>
                  </a:cubicBezTo>
                  <a:cubicBezTo>
                    <a:pt x="39" y="214"/>
                    <a:pt x="41" y="212"/>
                    <a:pt x="41" y="209"/>
                  </a:cubicBezTo>
                  <a:cubicBezTo>
                    <a:pt x="41" y="207"/>
                    <a:pt x="39" y="205"/>
                    <a:pt x="37" y="205"/>
                  </a:cubicBezTo>
                  <a:cubicBezTo>
                    <a:pt x="26" y="205"/>
                    <a:pt x="26" y="205"/>
                    <a:pt x="26" y="205"/>
                  </a:cubicBezTo>
                  <a:cubicBezTo>
                    <a:pt x="26" y="184"/>
                    <a:pt x="26" y="184"/>
                    <a:pt x="26" y="184"/>
                  </a:cubicBezTo>
                  <a:cubicBezTo>
                    <a:pt x="37" y="184"/>
                    <a:pt x="37" y="184"/>
                    <a:pt x="37" y="184"/>
                  </a:cubicBezTo>
                  <a:cubicBezTo>
                    <a:pt x="39" y="184"/>
                    <a:pt x="41" y="182"/>
                    <a:pt x="41" y="179"/>
                  </a:cubicBezTo>
                  <a:cubicBezTo>
                    <a:pt x="41" y="177"/>
                    <a:pt x="39" y="174"/>
                    <a:pt x="37" y="174"/>
                  </a:cubicBezTo>
                  <a:cubicBezTo>
                    <a:pt x="26" y="174"/>
                    <a:pt x="26" y="174"/>
                    <a:pt x="26" y="174"/>
                  </a:cubicBezTo>
                  <a:cubicBezTo>
                    <a:pt x="26" y="154"/>
                    <a:pt x="26" y="154"/>
                    <a:pt x="26" y="154"/>
                  </a:cubicBezTo>
                  <a:cubicBezTo>
                    <a:pt x="37" y="154"/>
                    <a:pt x="37" y="154"/>
                    <a:pt x="37" y="154"/>
                  </a:cubicBezTo>
                  <a:cubicBezTo>
                    <a:pt x="39" y="154"/>
                    <a:pt x="41" y="152"/>
                    <a:pt x="41" y="149"/>
                  </a:cubicBezTo>
                  <a:cubicBezTo>
                    <a:pt x="41" y="147"/>
                    <a:pt x="39" y="145"/>
                    <a:pt x="37" y="145"/>
                  </a:cubicBezTo>
                  <a:cubicBezTo>
                    <a:pt x="26" y="145"/>
                    <a:pt x="26" y="145"/>
                    <a:pt x="26" y="145"/>
                  </a:cubicBezTo>
                  <a:cubicBezTo>
                    <a:pt x="26" y="124"/>
                    <a:pt x="26" y="124"/>
                    <a:pt x="26" y="124"/>
                  </a:cubicBezTo>
                  <a:cubicBezTo>
                    <a:pt x="37" y="124"/>
                    <a:pt x="37" y="124"/>
                    <a:pt x="37" y="124"/>
                  </a:cubicBezTo>
                  <a:cubicBezTo>
                    <a:pt x="39" y="124"/>
                    <a:pt x="41" y="122"/>
                    <a:pt x="41" y="120"/>
                  </a:cubicBezTo>
                  <a:cubicBezTo>
                    <a:pt x="41" y="117"/>
                    <a:pt x="39" y="115"/>
                    <a:pt x="37" y="115"/>
                  </a:cubicBezTo>
                  <a:cubicBezTo>
                    <a:pt x="26" y="115"/>
                    <a:pt x="26" y="115"/>
                    <a:pt x="26" y="115"/>
                  </a:cubicBezTo>
                  <a:cubicBezTo>
                    <a:pt x="26" y="94"/>
                    <a:pt x="26" y="94"/>
                    <a:pt x="26" y="94"/>
                  </a:cubicBezTo>
                  <a:cubicBezTo>
                    <a:pt x="37" y="94"/>
                    <a:pt x="37" y="94"/>
                    <a:pt x="37" y="94"/>
                  </a:cubicBezTo>
                  <a:cubicBezTo>
                    <a:pt x="39" y="94"/>
                    <a:pt x="41" y="92"/>
                    <a:pt x="41" y="89"/>
                  </a:cubicBezTo>
                  <a:cubicBezTo>
                    <a:pt x="41" y="87"/>
                    <a:pt x="39" y="85"/>
                    <a:pt x="37" y="85"/>
                  </a:cubicBezTo>
                  <a:cubicBezTo>
                    <a:pt x="26" y="85"/>
                    <a:pt x="26" y="85"/>
                    <a:pt x="26" y="85"/>
                  </a:cubicBezTo>
                  <a:cubicBezTo>
                    <a:pt x="26" y="64"/>
                    <a:pt x="26" y="64"/>
                    <a:pt x="26" y="64"/>
                  </a:cubicBezTo>
                  <a:cubicBezTo>
                    <a:pt x="37" y="64"/>
                    <a:pt x="37" y="64"/>
                    <a:pt x="37" y="64"/>
                  </a:cubicBezTo>
                  <a:cubicBezTo>
                    <a:pt x="39" y="64"/>
                    <a:pt x="41" y="62"/>
                    <a:pt x="41" y="59"/>
                  </a:cubicBezTo>
                  <a:cubicBezTo>
                    <a:pt x="41" y="57"/>
                    <a:pt x="39" y="54"/>
                    <a:pt x="37" y="54"/>
                  </a:cubicBezTo>
                  <a:cubicBezTo>
                    <a:pt x="26" y="54"/>
                    <a:pt x="26" y="54"/>
                    <a:pt x="26" y="54"/>
                  </a:cubicBezTo>
                  <a:cubicBezTo>
                    <a:pt x="26" y="34"/>
                    <a:pt x="26" y="34"/>
                    <a:pt x="26" y="34"/>
                  </a:cubicBezTo>
                  <a:cubicBezTo>
                    <a:pt x="37" y="34"/>
                    <a:pt x="37" y="34"/>
                    <a:pt x="37" y="34"/>
                  </a:cubicBezTo>
                  <a:cubicBezTo>
                    <a:pt x="39" y="34"/>
                    <a:pt x="41" y="32"/>
                    <a:pt x="41" y="29"/>
                  </a:cubicBezTo>
                  <a:cubicBezTo>
                    <a:pt x="41" y="26"/>
                    <a:pt x="39" y="24"/>
                    <a:pt x="37" y="24"/>
                  </a:cubicBezTo>
                  <a:cubicBezTo>
                    <a:pt x="26" y="24"/>
                    <a:pt x="26" y="24"/>
                    <a:pt x="26" y="24"/>
                  </a:cubicBezTo>
                  <a:cubicBezTo>
                    <a:pt x="26" y="13"/>
                    <a:pt x="26" y="13"/>
                    <a:pt x="26" y="13"/>
                  </a:cubicBezTo>
                  <a:cubicBezTo>
                    <a:pt x="26" y="11"/>
                    <a:pt x="27" y="10"/>
                    <a:pt x="29" y="10"/>
                  </a:cubicBezTo>
                  <a:cubicBezTo>
                    <a:pt x="198" y="10"/>
                    <a:pt x="198" y="10"/>
                    <a:pt x="198" y="10"/>
                  </a:cubicBezTo>
                  <a:cubicBezTo>
                    <a:pt x="199" y="10"/>
                    <a:pt x="201" y="11"/>
                    <a:pt x="201" y="13"/>
                  </a:cubicBezTo>
                  <a:lnTo>
                    <a:pt x="201" y="226"/>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57" name="Group 56">
            <a:extLst>
              <a:ext uri="{FF2B5EF4-FFF2-40B4-BE49-F238E27FC236}">
                <a16:creationId xmlns:a16="http://schemas.microsoft.com/office/drawing/2014/main" id="{97B22863-1493-4C80-AD4D-AAF09606CB40}"/>
              </a:ext>
            </a:extLst>
          </p:cNvPr>
          <p:cNvGrpSpPr/>
          <p:nvPr/>
        </p:nvGrpSpPr>
        <p:grpSpPr>
          <a:xfrm>
            <a:off x="999223" y="2598212"/>
            <a:ext cx="233994" cy="217095"/>
            <a:chOff x="10845801" y="7108825"/>
            <a:chExt cx="500063" cy="495301"/>
          </a:xfrm>
        </p:grpSpPr>
        <p:sp>
          <p:nvSpPr>
            <p:cNvPr id="58" name="Freeform 498">
              <a:extLst>
                <a:ext uri="{FF2B5EF4-FFF2-40B4-BE49-F238E27FC236}">
                  <a16:creationId xmlns:a16="http://schemas.microsoft.com/office/drawing/2014/main" id="{2524C20F-A53F-4EAC-A555-2431DADD13A5}"/>
                </a:ext>
              </a:extLst>
            </p:cNvPr>
            <p:cNvSpPr>
              <a:spLocks noEditPoints="1"/>
            </p:cNvSpPr>
            <p:nvPr/>
          </p:nvSpPr>
          <p:spPr bwMode="auto">
            <a:xfrm>
              <a:off x="10966451" y="7169150"/>
              <a:ext cx="192088" cy="192088"/>
            </a:xfrm>
            <a:custGeom>
              <a:avLst/>
              <a:gdLst>
                <a:gd name="T0" fmla="*/ 7 w 92"/>
                <a:gd name="T1" fmla="*/ 92 h 92"/>
                <a:gd name="T2" fmla="*/ 84 w 92"/>
                <a:gd name="T3" fmla="*/ 92 h 92"/>
                <a:gd name="T4" fmla="*/ 92 w 92"/>
                <a:gd name="T5" fmla="*/ 84 h 92"/>
                <a:gd name="T6" fmla="*/ 92 w 92"/>
                <a:gd name="T7" fmla="*/ 74 h 92"/>
                <a:gd name="T8" fmla="*/ 87 w 92"/>
                <a:gd name="T9" fmla="*/ 67 h 92"/>
                <a:gd name="T10" fmla="*/ 61 w 92"/>
                <a:gd name="T11" fmla="*/ 54 h 92"/>
                <a:gd name="T12" fmla="*/ 61 w 92"/>
                <a:gd name="T13" fmla="*/ 53 h 92"/>
                <a:gd name="T14" fmla="*/ 67 w 92"/>
                <a:gd name="T15" fmla="*/ 43 h 92"/>
                <a:gd name="T16" fmla="*/ 70 w 92"/>
                <a:gd name="T17" fmla="*/ 34 h 92"/>
                <a:gd name="T18" fmla="*/ 68 w 92"/>
                <a:gd name="T19" fmla="*/ 29 h 92"/>
                <a:gd name="T20" fmla="*/ 68 w 92"/>
                <a:gd name="T21" fmla="*/ 21 h 92"/>
                <a:gd name="T22" fmla="*/ 46 w 92"/>
                <a:gd name="T23" fmla="*/ 0 h 92"/>
                <a:gd name="T24" fmla="*/ 23 w 92"/>
                <a:gd name="T25" fmla="*/ 21 h 92"/>
                <a:gd name="T26" fmla="*/ 23 w 92"/>
                <a:gd name="T27" fmla="*/ 29 h 92"/>
                <a:gd name="T28" fmla="*/ 22 w 92"/>
                <a:gd name="T29" fmla="*/ 34 h 92"/>
                <a:gd name="T30" fmla="*/ 25 w 92"/>
                <a:gd name="T31" fmla="*/ 43 h 92"/>
                <a:gd name="T32" fmla="*/ 31 w 92"/>
                <a:gd name="T33" fmla="*/ 53 h 92"/>
                <a:gd name="T34" fmla="*/ 31 w 92"/>
                <a:gd name="T35" fmla="*/ 54 h 92"/>
                <a:gd name="T36" fmla="*/ 5 w 92"/>
                <a:gd name="T37" fmla="*/ 67 h 92"/>
                <a:gd name="T38" fmla="*/ 0 w 92"/>
                <a:gd name="T39" fmla="*/ 74 h 92"/>
                <a:gd name="T40" fmla="*/ 0 w 92"/>
                <a:gd name="T41" fmla="*/ 84 h 92"/>
                <a:gd name="T42" fmla="*/ 7 w 92"/>
                <a:gd name="T43" fmla="*/ 92 h 92"/>
                <a:gd name="T44" fmla="*/ 9 w 92"/>
                <a:gd name="T45" fmla="*/ 75 h 92"/>
                <a:gd name="T46" fmla="*/ 40 w 92"/>
                <a:gd name="T47" fmla="*/ 57 h 92"/>
                <a:gd name="T48" fmla="*/ 41 w 92"/>
                <a:gd name="T49" fmla="*/ 56 h 92"/>
                <a:gd name="T50" fmla="*/ 41 w 92"/>
                <a:gd name="T51" fmla="*/ 51 h 92"/>
                <a:gd name="T52" fmla="*/ 39 w 92"/>
                <a:gd name="T53" fmla="*/ 48 h 92"/>
                <a:gd name="T54" fmla="*/ 34 w 92"/>
                <a:gd name="T55" fmla="*/ 39 h 92"/>
                <a:gd name="T56" fmla="*/ 32 w 92"/>
                <a:gd name="T57" fmla="*/ 36 h 92"/>
                <a:gd name="T58" fmla="*/ 31 w 92"/>
                <a:gd name="T59" fmla="*/ 34 h 92"/>
                <a:gd name="T60" fmla="*/ 32 w 92"/>
                <a:gd name="T61" fmla="*/ 33 h 92"/>
                <a:gd name="T62" fmla="*/ 33 w 92"/>
                <a:gd name="T63" fmla="*/ 30 h 92"/>
                <a:gd name="T64" fmla="*/ 33 w 92"/>
                <a:gd name="T65" fmla="*/ 21 h 92"/>
                <a:gd name="T66" fmla="*/ 46 w 92"/>
                <a:gd name="T67" fmla="*/ 9 h 92"/>
                <a:gd name="T68" fmla="*/ 59 w 92"/>
                <a:gd name="T69" fmla="*/ 21 h 92"/>
                <a:gd name="T70" fmla="*/ 59 w 92"/>
                <a:gd name="T71" fmla="*/ 30 h 92"/>
                <a:gd name="T72" fmla="*/ 60 w 92"/>
                <a:gd name="T73" fmla="*/ 33 h 92"/>
                <a:gd name="T74" fmla="*/ 60 w 92"/>
                <a:gd name="T75" fmla="*/ 34 h 92"/>
                <a:gd name="T76" fmla="*/ 60 w 92"/>
                <a:gd name="T77" fmla="*/ 36 h 92"/>
                <a:gd name="T78" fmla="*/ 58 w 92"/>
                <a:gd name="T79" fmla="*/ 39 h 92"/>
                <a:gd name="T80" fmla="*/ 53 w 92"/>
                <a:gd name="T81" fmla="*/ 48 h 92"/>
                <a:gd name="T82" fmla="*/ 51 w 92"/>
                <a:gd name="T83" fmla="*/ 51 h 92"/>
                <a:gd name="T84" fmla="*/ 51 w 92"/>
                <a:gd name="T85" fmla="*/ 56 h 92"/>
                <a:gd name="T86" fmla="*/ 51 w 92"/>
                <a:gd name="T87" fmla="*/ 57 h 92"/>
                <a:gd name="T88" fmla="*/ 83 w 92"/>
                <a:gd name="T89" fmla="*/ 75 h 92"/>
                <a:gd name="T90" fmla="*/ 83 w 92"/>
                <a:gd name="T91" fmla="*/ 82 h 92"/>
                <a:gd name="T92" fmla="*/ 9 w 92"/>
                <a:gd name="T93" fmla="*/ 82 h 92"/>
                <a:gd name="T94" fmla="*/ 9 w 92"/>
                <a:gd name="T95"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92">
                  <a:moveTo>
                    <a:pt x="7" y="92"/>
                  </a:moveTo>
                  <a:cubicBezTo>
                    <a:pt x="84" y="92"/>
                    <a:pt x="84" y="92"/>
                    <a:pt x="84" y="92"/>
                  </a:cubicBezTo>
                  <a:cubicBezTo>
                    <a:pt x="89" y="92"/>
                    <a:pt x="92" y="89"/>
                    <a:pt x="92" y="84"/>
                  </a:cubicBezTo>
                  <a:cubicBezTo>
                    <a:pt x="92" y="74"/>
                    <a:pt x="92" y="74"/>
                    <a:pt x="92" y="74"/>
                  </a:cubicBezTo>
                  <a:cubicBezTo>
                    <a:pt x="92" y="71"/>
                    <a:pt x="90" y="68"/>
                    <a:pt x="87" y="67"/>
                  </a:cubicBezTo>
                  <a:cubicBezTo>
                    <a:pt x="68" y="59"/>
                    <a:pt x="62" y="55"/>
                    <a:pt x="61" y="54"/>
                  </a:cubicBezTo>
                  <a:cubicBezTo>
                    <a:pt x="61" y="53"/>
                    <a:pt x="61" y="53"/>
                    <a:pt x="61" y="53"/>
                  </a:cubicBezTo>
                  <a:cubicBezTo>
                    <a:pt x="63" y="50"/>
                    <a:pt x="65" y="47"/>
                    <a:pt x="67" y="43"/>
                  </a:cubicBezTo>
                  <a:cubicBezTo>
                    <a:pt x="69" y="41"/>
                    <a:pt x="70" y="38"/>
                    <a:pt x="70" y="34"/>
                  </a:cubicBezTo>
                  <a:cubicBezTo>
                    <a:pt x="70" y="32"/>
                    <a:pt x="69" y="30"/>
                    <a:pt x="68" y="29"/>
                  </a:cubicBezTo>
                  <a:cubicBezTo>
                    <a:pt x="68" y="21"/>
                    <a:pt x="68" y="21"/>
                    <a:pt x="68" y="21"/>
                  </a:cubicBezTo>
                  <a:cubicBezTo>
                    <a:pt x="68" y="8"/>
                    <a:pt x="60" y="0"/>
                    <a:pt x="46" y="0"/>
                  </a:cubicBezTo>
                  <a:cubicBezTo>
                    <a:pt x="32" y="0"/>
                    <a:pt x="23" y="8"/>
                    <a:pt x="23" y="21"/>
                  </a:cubicBezTo>
                  <a:cubicBezTo>
                    <a:pt x="23" y="29"/>
                    <a:pt x="23" y="29"/>
                    <a:pt x="23" y="29"/>
                  </a:cubicBezTo>
                  <a:cubicBezTo>
                    <a:pt x="22" y="30"/>
                    <a:pt x="22" y="32"/>
                    <a:pt x="22" y="34"/>
                  </a:cubicBezTo>
                  <a:cubicBezTo>
                    <a:pt x="22" y="38"/>
                    <a:pt x="23" y="41"/>
                    <a:pt x="25" y="43"/>
                  </a:cubicBezTo>
                  <a:cubicBezTo>
                    <a:pt x="27" y="47"/>
                    <a:pt x="29" y="50"/>
                    <a:pt x="31" y="53"/>
                  </a:cubicBezTo>
                  <a:cubicBezTo>
                    <a:pt x="31" y="54"/>
                    <a:pt x="31" y="54"/>
                    <a:pt x="31" y="54"/>
                  </a:cubicBezTo>
                  <a:cubicBezTo>
                    <a:pt x="29" y="55"/>
                    <a:pt x="24" y="59"/>
                    <a:pt x="5" y="67"/>
                  </a:cubicBezTo>
                  <a:cubicBezTo>
                    <a:pt x="2" y="68"/>
                    <a:pt x="0" y="71"/>
                    <a:pt x="0" y="74"/>
                  </a:cubicBezTo>
                  <a:cubicBezTo>
                    <a:pt x="0" y="84"/>
                    <a:pt x="0" y="84"/>
                    <a:pt x="0" y="84"/>
                  </a:cubicBezTo>
                  <a:cubicBezTo>
                    <a:pt x="0" y="89"/>
                    <a:pt x="3" y="92"/>
                    <a:pt x="7" y="92"/>
                  </a:cubicBezTo>
                  <a:close/>
                  <a:moveTo>
                    <a:pt x="9" y="75"/>
                  </a:moveTo>
                  <a:cubicBezTo>
                    <a:pt x="36" y="65"/>
                    <a:pt x="39" y="60"/>
                    <a:pt x="40" y="57"/>
                  </a:cubicBezTo>
                  <a:cubicBezTo>
                    <a:pt x="41" y="57"/>
                    <a:pt x="41" y="56"/>
                    <a:pt x="41" y="56"/>
                  </a:cubicBezTo>
                  <a:cubicBezTo>
                    <a:pt x="41" y="51"/>
                    <a:pt x="41" y="51"/>
                    <a:pt x="41" y="51"/>
                  </a:cubicBezTo>
                  <a:cubicBezTo>
                    <a:pt x="41" y="50"/>
                    <a:pt x="40" y="49"/>
                    <a:pt x="39" y="48"/>
                  </a:cubicBezTo>
                  <a:cubicBezTo>
                    <a:pt x="37" y="46"/>
                    <a:pt x="35" y="42"/>
                    <a:pt x="34" y="39"/>
                  </a:cubicBezTo>
                  <a:cubicBezTo>
                    <a:pt x="34" y="38"/>
                    <a:pt x="33" y="37"/>
                    <a:pt x="32" y="36"/>
                  </a:cubicBezTo>
                  <a:cubicBezTo>
                    <a:pt x="32" y="36"/>
                    <a:pt x="31" y="35"/>
                    <a:pt x="31" y="34"/>
                  </a:cubicBezTo>
                  <a:cubicBezTo>
                    <a:pt x="31" y="34"/>
                    <a:pt x="32" y="33"/>
                    <a:pt x="32" y="33"/>
                  </a:cubicBezTo>
                  <a:cubicBezTo>
                    <a:pt x="33" y="32"/>
                    <a:pt x="33" y="31"/>
                    <a:pt x="33" y="30"/>
                  </a:cubicBezTo>
                  <a:cubicBezTo>
                    <a:pt x="33" y="21"/>
                    <a:pt x="33" y="21"/>
                    <a:pt x="33" y="21"/>
                  </a:cubicBezTo>
                  <a:cubicBezTo>
                    <a:pt x="33" y="13"/>
                    <a:pt x="37" y="9"/>
                    <a:pt x="46" y="9"/>
                  </a:cubicBezTo>
                  <a:cubicBezTo>
                    <a:pt x="55" y="9"/>
                    <a:pt x="59" y="13"/>
                    <a:pt x="59" y="21"/>
                  </a:cubicBezTo>
                  <a:cubicBezTo>
                    <a:pt x="59" y="30"/>
                    <a:pt x="59" y="30"/>
                    <a:pt x="59" y="30"/>
                  </a:cubicBezTo>
                  <a:cubicBezTo>
                    <a:pt x="59" y="31"/>
                    <a:pt x="59" y="32"/>
                    <a:pt x="60" y="33"/>
                  </a:cubicBezTo>
                  <a:cubicBezTo>
                    <a:pt x="60" y="33"/>
                    <a:pt x="60" y="34"/>
                    <a:pt x="60" y="34"/>
                  </a:cubicBezTo>
                  <a:cubicBezTo>
                    <a:pt x="60" y="35"/>
                    <a:pt x="60" y="36"/>
                    <a:pt x="60" y="36"/>
                  </a:cubicBezTo>
                  <a:cubicBezTo>
                    <a:pt x="59" y="37"/>
                    <a:pt x="58" y="38"/>
                    <a:pt x="58" y="39"/>
                  </a:cubicBezTo>
                  <a:cubicBezTo>
                    <a:pt x="57" y="42"/>
                    <a:pt x="55" y="46"/>
                    <a:pt x="53" y="48"/>
                  </a:cubicBezTo>
                  <a:cubicBezTo>
                    <a:pt x="52" y="49"/>
                    <a:pt x="51" y="50"/>
                    <a:pt x="51" y="51"/>
                  </a:cubicBezTo>
                  <a:cubicBezTo>
                    <a:pt x="51" y="56"/>
                    <a:pt x="51" y="56"/>
                    <a:pt x="51" y="56"/>
                  </a:cubicBezTo>
                  <a:cubicBezTo>
                    <a:pt x="51" y="56"/>
                    <a:pt x="51" y="57"/>
                    <a:pt x="51" y="57"/>
                  </a:cubicBezTo>
                  <a:cubicBezTo>
                    <a:pt x="53" y="60"/>
                    <a:pt x="56" y="65"/>
                    <a:pt x="83" y="75"/>
                  </a:cubicBezTo>
                  <a:cubicBezTo>
                    <a:pt x="83" y="82"/>
                    <a:pt x="83" y="82"/>
                    <a:pt x="83" y="82"/>
                  </a:cubicBezTo>
                  <a:cubicBezTo>
                    <a:pt x="9" y="82"/>
                    <a:pt x="9" y="82"/>
                    <a:pt x="9" y="82"/>
                  </a:cubicBezTo>
                  <a:lnTo>
                    <a:pt x="9" y="7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59" name="Freeform 499">
              <a:extLst>
                <a:ext uri="{FF2B5EF4-FFF2-40B4-BE49-F238E27FC236}">
                  <a16:creationId xmlns:a16="http://schemas.microsoft.com/office/drawing/2014/main" id="{5A40711C-5E0C-4370-BF06-901C02497F09}"/>
                </a:ext>
              </a:extLst>
            </p:cNvPr>
            <p:cNvSpPr>
              <a:spLocks/>
            </p:cNvSpPr>
            <p:nvPr/>
          </p:nvSpPr>
          <p:spPr bwMode="auto">
            <a:xfrm>
              <a:off x="11118851" y="7208838"/>
              <a:ext cx="115888" cy="152400"/>
            </a:xfrm>
            <a:custGeom>
              <a:avLst/>
              <a:gdLst>
                <a:gd name="T0" fmla="*/ 5 w 56"/>
                <a:gd name="T1" fmla="*/ 40 h 73"/>
                <a:gd name="T2" fmla="*/ 11 w 56"/>
                <a:gd name="T3" fmla="*/ 41 h 73"/>
                <a:gd name="T4" fmla="*/ 13 w 56"/>
                <a:gd name="T5" fmla="*/ 35 h 73"/>
                <a:gd name="T6" fmla="*/ 11 w 56"/>
                <a:gd name="T7" fmla="*/ 31 h 73"/>
                <a:gd name="T8" fmla="*/ 10 w 56"/>
                <a:gd name="T9" fmla="*/ 28 h 73"/>
                <a:gd name="T10" fmla="*/ 11 w 56"/>
                <a:gd name="T11" fmla="*/ 24 h 73"/>
                <a:gd name="T12" fmla="*/ 11 w 56"/>
                <a:gd name="T13" fmla="*/ 17 h 73"/>
                <a:gd name="T14" fmla="*/ 19 w 56"/>
                <a:gd name="T15" fmla="*/ 10 h 73"/>
                <a:gd name="T16" fmla="*/ 28 w 56"/>
                <a:gd name="T17" fmla="*/ 17 h 73"/>
                <a:gd name="T18" fmla="*/ 28 w 56"/>
                <a:gd name="T19" fmla="*/ 24 h 73"/>
                <a:gd name="T20" fmla="*/ 29 w 56"/>
                <a:gd name="T21" fmla="*/ 28 h 73"/>
                <a:gd name="T22" fmla="*/ 27 w 56"/>
                <a:gd name="T23" fmla="*/ 31 h 73"/>
                <a:gd name="T24" fmla="*/ 24 w 56"/>
                <a:gd name="T25" fmla="*/ 37 h 73"/>
                <a:gd name="T26" fmla="*/ 22 w 56"/>
                <a:gd name="T27" fmla="*/ 41 h 73"/>
                <a:gd name="T28" fmla="*/ 22 w 56"/>
                <a:gd name="T29" fmla="*/ 44 h 73"/>
                <a:gd name="T30" fmla="*/ 23 w 56"/>
                <a:gd name="T31" fmla="*/ 45 h 73"/>
                <a:gd name="T32" fmla="*/ 46 w 56"/>
                <a:gd name="T33" fmla="*/ 60 h 73"/>
                <a:gd name="T34" fmla="*/ 46 w 56"/>
                <a:gd name="T35" fmla="*/ 63 h 73"/>
                <a:gd name="T36" fmla="*/ 29 w 56"/>
                <a:gd name="T37" fmla="*/ 63 h 73"/>
                <a:gd name="T38" fmla="*/ 24 w 56"/>
                <a:gd name="T39" fmla="*/ 68 h 73"/>
                <a:gd name="T40" fmla="*/ 29 w 56"/>
                <a:gd name="T41" fmla="*/ 73 h 73"/>
                <a:gd name="T42" fmla="*/ 49 w 56"/>
                <a:gd name="T43" fmla="*/ 73 h 73"/>
                <a:gd name="T44" fmla="*/ 56 w 56"/>
                <a:gd name="T45" fmla="*/ 66 h 73"/>
                <a:gd name="T46" fmla="*/ 56 w 56"/>
                <a:gd name="T47" fmla="*/ 58 h 73"/>
                <a:gd name="T48" fmla="*/ 51 w 56"/>
                <a:gd name="T49" fmla="*/ 51 h 73"/>
                <a:gd name="T50" fmla="*/ 32 w 56"/>
                <a:gd name="T51" fmla="*/ 42 h 73"/>
                <a:gd name="T52" fmla="*/ 36 w 56"/>
                <a:gd name="T53" fmla="*/ 35 h 73"/>
                <a:gd name="T54" fmla="*/ 39 w 56"/>
                <a:gd name="T55" fmla="*/ 28 h 73"/>
                <a:gd name="T56" fmla="*/ 38 w 56"/>
                <a:gd name="T57" fmla="*/ 23 h 73"/>
                <a:gd name="T58" fmla="*/ 38 w 56"/>
                <a:gd name="T59" fmla="*/ 17 h 73"/>
                <a:gd name="T60" fmla="*/ 19 w 56"/>
                <a:gd name="T61" fmla="*/ 0 h 73"/>
                <a:gd name="T62" fmla="*/ 1 w 56"/>
                <a:gd name="T63" fmla="*/ 17 h 73"/>
                <a:gd name="T64" fmla="*/ 1 w 56"/>
                <a:gd name="T65" fmla="*/ 23 h 73"/>
                <a:gd name="T66" fmla="*/ 0 w 56"/>
                <a:gd name="T67" fmla="*/ 28 h 73"/>
                <a:gd name="T68" fmla="*/ 3 w 56"/>
                <a:gd name="T69" fmla="*/ 35 h 73"/>
                <a:gd name="T70" fmla="*/ 5 w 56"/>
                <a:gd name="T71" fmla="*/ 4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73">
                  <a:moveTo>
                    <a:pt x="5" y="40"/>
                  </a:moveTo>
                  <a:cubicBezTo>
                    <a:pt x="6" y="42"/>
                    <a:pt x="9" y="43"/>
                    <a:pt x="11" y="41"/>
                  </a:cubicBezTo>
                  <a:cubicBezTo>
                    <a:pt x="14" y="40"/>
                    <a:pt x="14" y="37"/>
                    <a:pt x="13" y="35"/>
                  </a:cubicBezTo>
                  <a:cubicBezTo>
                    <a:pt x="12" y="34"/>
                    <a:pt x="12" y="32"/>
                    <a:pt x="11" y="31"/>
                  </a:cubicBezTo>
                  <a:cubicBezTo>
                    <a:pt x="11" y="30"/>
                    <a:pt x="10" y="28"/>
                    <a:pt x="10" y="28"/>
                  </a:cubicBezTo>
                  <a:cubicBezTo>
                    <a:pt x="10" y="27"/>
                    <a:pt x="11" y="26"/>
                    <a:pt x="11" y="24"/>
                  </a:cubicBezTo>
                  <a:cubicBezTo>
                    <a:pt x="11" y="17"/>
                    <a:pt x="11" y="17"/>
                    <a:pt x="11" y="17"/>
                  </a:cubicBezTo>
                  <a:cubicBezTo>
                    <a:pt x="11" y="14"/>
                    <a:pt x="12" y="10"/>
                    <a:pt x="19" y="10"/>
                  </a:cubicBezTo>
                  <a:cubicBezTo>
                    <a:pt x="27" y="10"/>
                    <a:pt x="28" y="14"/>
                    <a:pt x="28" y="17"/>
                  </a:cubicBezTo>
                  <a:cubicBezTo>
                    <a:pt x="28" y="24"/>
                    <a:pt x="28" y="24"/>
                    <a:pt x="28" y="24"/>
                  </a:cubicBezTo>
                  <a:cubicBezTo>
                    <a:pt x="28" y="26"/>
                    <a:pt x="28" y="27"/>
                    <a:pt x="29" y="28"/>
                  </a:cubicBezTo>
                  <a:cubicBezTo>
                    <a:pt x="28" y="29"/>
                    <a:pt x="28" y="30"/>
                    <a:pt x="27" y="31"/>
                  </a:cubicBezTo>
                  <a:cubicBezTo>
                    <a:pt x="27" y="33"/>
                    <a:pt x="25" y="36"/>
                    <a:pt x="24" y="37"/>
                  </a:cubicBezTo>
                  <a:cubicBezTo>
                    <a:pt x="23" y="38"/>
                    <a:pt x="22" y="40"/>
                    <a:pt x="22" y="41"/>
                  </a:cubicBezTo>
                  <a:cubicBezTo>
                    <a:pt x="22" y="44"/>
                    <a:pt x="22" y="44"/>
                    <a:pt x="22" y="44"/>
                  </a:cubicBezTo>
                  <a:cubicBezTo>
                    <a:pt x="22" y="44"/>
                    <a:pt x="22" y="45"/>
                    <a:pt x="23" y="45"/>
                  </a:cubicBezTo>
                  <a:cubicBezTo>
                    <a:pt x="23" y="48"/>
                    <a:pt x="26" y="52"/>
                    <a:pt x="46" y="60"/>
                  </a:cubicBezTo>
                  <a:cubicBezTo>
                    <a:pt x="46" y="63"/>
                    <a:pt x="46" y="63"/>
                    <a:pt x="46" y="63"/>
                  </a:cubicBezTo>
                  <a:cubicBezTo>
                    <a:pt x="29" y="63"/>
                    <a:pt x="29" y="63"/>
                    <a:pt x="29" y="63"/>
                  </a:cubicBezTo>
                  <a:cubicBezTo>
                    <a:pt x="26" y="63"/>
                    <a:pt x="24" y="66"/>
                    <a:pt x="24" y="68"/>
                  </a:cubicBezTo>
                  <a:cubicBezTo>
                    <a:pt x="24" y="71"/>
                    <a:pt x="26" y="73"/>
                    <a:pt x="29" y="73"/>
                  </a:cubicBezTo>
                  <a:cubicBezTo>
                    <a:pt x="49" y="73"/>
                    <a:pt x="49" y="73"/>
                    <a:pt x="49" y="73"/>
                  </a:cubicBezTo>
                  <a:cubicBezTo>
                    <a:pt x="53" y="73"/>
                    <a:pt x="56" y="70"/>
                    <a:pt x="56" y="66"/>
                  </a:cubicBezTo>
                  <a:cubicBezTo>
                    <a:pt x="56" y="58"/>
                    <a:pt x="56" y="58"/>
                    <a:pt x="56" y="58"/>
                  </a:cubicBezTo>
                  <a:cubicBezTo>
                    <a:pt x="56" y="55"/>
                    <a:pt x="54" y="52"/>
                    <a:pt x="51" y="51"/>
                  </a:cubicBezTo>
                  <a:cubicBezTo>
                    <a:pt x="38" y="46"/>
                    <a:pt x="34" y="44"/>
                    <a:pt x="32" y="42"/>
                  </a:cubicBezTo>
                  <a:cubicBezTo>
                    <a:pt x="34" y="40"/>
                    <a:pt x="35" y="38"/>
                    <a:pt x="36" y="35"/>
                  </a:cubicBezTo>
                  <a:cubicBezTo>
                    <a:pt x="38" y="33"/>
                    <a:pt x="39" y="30"/>
                    <a:pt x="39" y="28"/>
                  </a:cubicBezTo>
                  <a:cubicBezTo>
                    <a:pt x="39" y="26"/>
                    <a:pt x="39" y="25"/>
                    <a:pt x="38" y="23"/>
                  </a:cubicBezTo>
                  <a:cubicBezTo>
                    <a:pt x="38" y="17"/>
                    <a:pt x="38" y="17"/>
                    <a:pt x="38" y="17"/>
                  </a:cubicBezTo>
                  <a:cubicBezTo>
                    <a:pt x="38" y="7"/>
                    <a:pt x="31" y="0"/>
                    <a:pt x="19" y="0"/>
                  </a:cubicBezTo>
                  <a:cubicBezTo>
                    <a:pt x="8" y="0"/>
                    <a:pt x="1" y="7"/>
                    <a:pt x="1" y="17"/>
                  </a:cubicBezTo>
                  <a:cubicBezTo>
                    <a:pt x="1" y="23"/>
                    <a:pt x="1" y="23"/>
                    <a:pt x="1" y="23"/>
                  </a:cubicBezTo>
                  <a:cubicBezTo>
                    <a:pt x="0" y="25"/>
                    <a:pt x="0" y="26"/>
                    <a:pt x="0" y="28"/>
                  </a:cubicBezTo>
                  <a:cubicBezTo>
                    <a:pt x="0" y="30"/>
                    <a:pt x="1" y="33"/>
                    <a:pt x="3" y="35"/>
                  </a:cubicBezTo>
                  <a:cubicBezTo>
                    <a:pt x="3" y="36"/>
                    <a:pt x="4" y="38"/>
                    <a:pt x="5" y="4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60" name="Freeform 500">
              <a:extLst>
                <a:ext uri="{FF2B5EF4-FFF2-40B4-BE49-F238E27FC236}">
                  <a16:creationId xmlns:a16="http://schemas.microsoft.com/office/drawing/2014/main" id="{850C51C3-365C-4EBA-8E8E-D4F3BB61CB50}"/>
                </a:ext>
              </a:extLst>
            </p:cNvPr>
            <p:cNvSpPr>
              <a:spLocks/>
            </p:cNvSpPr>
            <p:nvPr/>
          </p:nvSpPr>
          <p:spPr bwMode="auto">
            <a:xfrm>
              <a:off x="10999788" y="7513638"/>
              <a:ext cx="192088" cy="90488"/>
            </a:xfrm>
            <a:custGeom>
              <a:avLst/>
              <a:gdLst>
                <a:gd name="T0" fmla="*/ 87 w 92"/>
                <a:gd name="T1" fmla="*/ 4 h 43"/>
                <a:gd name="T2" fmla="*/ 81 w 92"/>
                <a:gd name="T3" fmla="*/ 0 h 43"/>
                <a:gd name="T4" fmla="*/ 77 w 92"/>
                <a:gd name="T5" fmla="*/ 6 h 43"/>
                <a:gd name="T6" fmla="*/ 82 w 92"/>
                <a:gd name="T7" fmla="*/ 33 h 43"/>
                <a:gd name="T8" fmla="*/ 10 w 92"/>
                <a:gd name="T9" fmla="*/ 33 h 43"/>
                <a:gd name="T10" fmla="*/ 14 w 92"/>
                <a:gd name="T11" fmla="*/ 6 h 43"/>
                <a:gd name="T12" fmla="*/ 10 w 92"/>
                <a:gd name="T13" fmla="*/ 0 h 43"/>
                <a:gd name="T14" fmla="*/ 5 w 92"/>
                <a:gd name="T15" fmla="*/ 4 h 43"/>
                <a:gd name="T16" fmla="*/ 0 w 92"/>
                <a:gd name="T17" fmla="*/ 33 h 43"/>
                <a:gd name="T18" fmla="*/ 0 w 92"/>
                <a:gd name="T19" fmla="*/ 34 h 43"/>
                <a:gd name="T20" fmla="*/ 10 w 92"/>
                <a:gd name="T21" fmla="*/ 43 h 43"/>
                <a:gd name="T22" fmla="*/ 82 w 92"/>
                <a:gd name="T23" fmla="*/ 43 h 43"/>
                <a:gd name="T24" fmla="*/ 92 w 92"/>
                <a:gd name="T25" fmla="*/ 34 h 43"/>
                <a:gd name="T26" fmla="*/ 92 w 92"/>
                <a:gd name="T27" fmla="*/ 33 h 43"/>
                <a:gd name="T28" fmla="*/ 87 w 92"/>
                <a:gd name="T29"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43">
                  <a:moveTo>
                    <a:pt x="87" y="4"/>
                  </a:moveTo>
                  <a:cubicBezTo>
                    <a:pt x="86" y="1"/>
                    <a:pt x="84" y="0"/>
                    <a:pt x="81" y="0"/>
                  </a:cubicBezTo>
                  <a:cubicBezTo>
                    <a:pt x="79" y="0"/>
                    <a:pt x="77" y="3"/>
                    <a:pt x="77" y="6"/>
                  </a:cubicBezTo>
                  <a:cubicBezTo>
                    <a:pt x="82" y="33"/>
                    <a:pt x="82" y="33"/>
                    <a:pt x="82" y="33"/>
                  </a:cubicBezTo>
                  <a:cubicBezTo>
                    <a:pt x="10" y="33"/>
                    <a:pt x="10" y="33"/>
                    <a:pt x="10" y="33"/>
                  </a:cubicBezTo>
                  <a:cubicBezTo>
                    <a:pt x="14" y="6"/>
                    <a:pt x="14" y="6"/>
                    <a:pt x="14" y="6"/>
                  </a:cubicBezTo>
                  <a:cubicBezTo>
                    <a:pt x="15" y="3"/>
                    <a:pt x="13" y="0"/>
                    <a:pt x="10" y="0"/>
                  </a:cubicBezTo>
                  <a:cubicBezTo>
                    <a:pt x="8" y="0"/>
                    <a:pt x="5" y="1"/>
                    <a:pt x="5" y="4"/>
                  </a:cubicBezTo>
                  <a:cubicBezTo>
                    <a:pt x="0" y="33"/>
                    <a:pt x="0" y="33"/>
                    <a:pt x="0" y="33"/>
                  </a:cubicBezTo>
                  <a:cubicBezTo>
                    <a:pt x="0" y="33"/>
                    <a:pt x="0" y="34"/>
                    <a:pt x="0" y="34"/>
                  </a:cubicBezTo>
                  <a:cubicBezTo>
                    <a:pt x="0" y="39"/>
                    <a:pt x="4" y="43"/>
                    <a:pt x="10" y="43"/>
                  </a:cubicBezTo>
                  <a:cubicBezTo>
                    <a:pt x="82" y="43"/>
                    <a:pt x="82" y="43"/>
                    <a:pt x="82" y="43"/>
                  </a:cubicBezTo>
                  <a:cubicBezTo>
                    <a:pt x="87" y="43"/>
                    <a:pt x="92" y="39"/>
                    <a:pt x="92" y="34"/>
                  </a:cubicBezTo>
                  <a:cubicBezTo>
                    <a:pt x="92" y="34"/>
                    <a:pt x="92" y="33"/>
                    <a:pt x="92" y="33"/>
                  </a:cubicBezTo>
                  <a:lnTo>
                    <a:pt x="87" y="4"/>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61" name="Freeform 501">
              <a:extLst>
                <a:ext uri="{FF2B5EF4-FFF2-40B4-BE49-F238E27FC236}">
                  <a16:creationId xmlns:a16="http://schemas.microsoft.com/office/drawing/2014/main" id="{25566744-C233-4E06-A529-C0E82A2CC597}"/>
                </a:ext>
              </a:extLst>
            </p:cNvPr>
            <p:cNvSpPr>
              <a:spLocks noEditPoints="1"/>
            </p:cNvSpPr>
            <p:nvPr/>
          </p:nvSpPr>
          <p:spPr bwMode="auto">
            <a:xfrm>
              <a:off x="10845801" y="7108825"/>
              <a:ext cx="500063" cy="376238"/>
            </a:xfrm>
            <a:custGeom>
              <a:avLst/>
              <a:gdLst>
                <a:gd name="T0" fmla="*/ 219 w 240"/>
                <a:gd name="T1" fmla="*/ 0 h 180"/>
                <a:gd name="T2" fmla="*/ 21 w 240"/>
                <a:gd name="T3" fmla="*/ 0 h 180"/>
                <a:gd name="T4" fmla="*/ 0 w 240"/>
                <a:gd name="T5" fmla="*/ 21 h 180"/>
                <a:gd name="T6" fmla="*/ 0 w 240"/>
                <a:gd name="T7" fmla="*/ 158 h 180"/>
                <a:gd name="T8" fmla="*/ 21 w 240"/>
                <a:gd name="T9" fmla="*/ 180 h 180"/>
                <a:gd name="T10" fmla="*/ 219 w 240"/>
                <a:gd name="T11" fmla="*/ 180 h 180"/>
                <a:gd name="T12" fmla="*/ 240 w 240"/>
                <a:gd name="T13" fmla="*/ 158 h 180"/>
                <a:gd name="T14" fmla="*/ 240 w 240"/>
                <a:gd name="T15" fmla="*/ 21 h 180"/>
                <a:gd name="T16" fmla="*/ 219 w 240"/>
                <a:gd name="T17" fmla="*/ 0 h 180"/>
                <a:gd name="T18" fmla="*/ 21 w 240"/>
                <a:gd name="T19" fmla="*/ 9 h 180"/>
                <a:gd name="T20" fmla="*/ 219 w 240"/>
                <a:gd name="T21" fmla="*/ 9 h 180"/>
                <a:gd name="T22" fmla="*/ 230 w 240"/>
                <a:gd name="T23" fmla="*/ 21 h 180"/>
                <a:gd name="T24" fmla="*/ 230 w 240"/>
                <a:gd name="T25" fmla="*/ 140 h 180"/>
                <a:gd name="T26" fmla="*/ 10 w 240"/>
                <a:gd name="T27" fmla="*/ 140 h 180"/>
                <a:gd name="T28" fmla="*/ 10 w 240"/>
                <a:gd name="T29" fmla="*/ 21 h 180"/>
                <a:gd name="T30" fmla="*/ 21 w 240"/>
                <a:gd name="T31" fmla="*/ 9 h 180"/>
                <a:gd name="T32" fmla="*/ 219 w 240"/>
                <a:gd name="T33" fmla="*/ 170 h 180"/>
                <a:gd name="T34" fmla="*/ 21 w 240"/>
                <a:gd name="T35" fmla="*/ 170 h 180"/>
                <a:gd name="T36" fmla="*/ 10 w 240"/>
                <a:gd name="T37" fmla="*/ 158 h 180"/>
                <a:gd name="T38" fmla="*/ 10 w 240"/>
                <a:gd name="T39" fmla="*/ 150 h 180"/>
                <a:gd name="T40" fmla="*/ 230 w 240"/>
                <a:gd name="T41" fmla="*/ 150 h 180"/>
                <a:gd name="T42" fmla="*/ 230 w 240"/>
                <a:gd name="T43" fmla="*/ 158 h 180"/>
                <a:gd name="T44" fmla="*/ 219 w 240"/>
                <a:gd name="T45" fmla="*/ 17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180">
                  <a:moveTo>
                    <a:pt x="219" y="0"/>
                  </a:moveTo>
                  <a:cubicBezTo>
                    <a:pt x="21" y="0"/>
                    <a:pt x="21" y="0"/>
                    <a:pt x="21" y="0"/>
                  </a:cubicBezTo>
                  <a:cubicBezTo>
                    <a:pt x="9" y="0"/>
                    <a:pt x="0" y="9"/>
                    <a:pt x="0" y="21"/>
                  </a:cubicBezTo>
                  <a:cubicBezTo>
                    <a:pt x="0" y="158"/>
                    <a:pt x="0" y="158"/>
                    <a:pt x="0" y="158"/>
                  </a:cubicBezTo>
                  <a:cubicBezTo>
                    <a:pt x="0" y="170"/>
                    <a:pt x="9" y="180"/>
                    <a:pt x="21" y="180"/>
                  </a:cubicBezTo>
                  <a:cubicBezTo>
                    <a:pt x="219" y="180"/>
                    <a:pt x="219" y="180"/>
                    <a:pt x="219" y="180"/>
                  </a:cubicBezTo>
                  <a:cubicBezTo>
                    <a:pt x="230" y="180"/>
                    <a:pt x="240" y="170"/>
                    <a:pt x="240" y="158"/>
                  </a:cubicBezTo>
                  <a:cubicBezTo>
                    <a:pt x="240" y="21"/>
                    <a:pt x="240" y="21"/>
                    <a:pt x="240" y="21"/>
                  </a:cubicBezTo>
                  <a:cubicBezTo>
                    <a:pt x="240" y="9"/>
                    <a:pt x="230" y="0"/>
                    <a:pt x="219" y="0"/>
                  </a:cubicBezTo>
                  <a:close/>
                  <a:moveTo>
                    <a:pt x="21" y="9"/>
                  </a:moveTo>
                  <a:cubicBezTo>
                    <a:pt x="219" y="9"/>
                    <a:pt x="219" y="9"/>
                    <a:pt x="219" y="9"/>
                  </a:cubicBezTo>
                  <a:cubicBezTo>
                    <a:pt x="225" y="9"/>
                    <a:pt x="230" y="15"/>
                    <a:pt x="230" y="21"/>
                  </a:cubicBezTo>
                  <a:cubicBezTo>
                    <a:pt x="230" y="140"/>
                    <a:pt x="230" y="140"/>
                    <a:pt x="230" y="140"/>
                  </a:cubicBezTo>
                  <a:cubicBezTo>
                    <a:pt x="10" y="140"/>
                    <a:pt x="10" y="140"/>
                    <a:pt x="10" y="140"/>
                  </a:cubicBezTo>
                  <a:cubicBezTo>
                    <a:pt x="10" y="21"/>
                    <a:pt x="10" y="21"/>
                    <a:pt x="10" y="21"/>
                  </a:cubicBezTo>
                  <a:cubicBezTo>
                    <a:pt x="10" y="15"/>
                    <a:pt x="15" y="9"/>
                    <a:pt x="21" y="9"/>
                  </a:cubicBezTo>
                  <a:close/>
                  <a:moveTo>
                    <a:pt x="219" y="170"/>
                  </a:moveTo>
                  <a:cubicBezTo>
                    <a:pt x="21" y="170"/>
                    <a:pt x="21" y="170"/>
                    <a:pt x="21" y="170"/>
                  </a:cubicBezTo>
                  <a:cubicBezTo>
                    <a:pt x="15" y="170"/>
                    <a:pt x="10" y="165"/>
                    <a:pt x="10" y="158"/>
                  </a:cubicBezTo>
                  <a:cubicBezTo>
                    <a:pt x="10" y="150"/>
                    <a:pt x="10" y="150"/>
                    <a:pt x="10" y="150"/>
                  </a:cubicBezTo>
                  <a:cubicBezTo>
                    <a:pt x="230" y="150"/>
                    <a:pt x="230" y="150"/>
                    <a:pt x="230" y="150"/>
                  </a:cubicBezTo>
                  <a:cubicBezTo>
                    <a:pt x="230" y="158"/>
                    <a:pt x="230" y="158"/>
                    <a:pt x="230" y="158"/>
                  </a:cubicBezTo>
                  <a:cubicBezTo>
                    <a:pt x="230" y="165"/>
                    <a:pt x="225" y="170"/>
                    <a:pt x="219" y="17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65" name="Group 578">
            <a:extLst>
              <a:ext uri="{FF2B5EF4-FFF2-40B4-BE49-F238E27FC236}">
                <a16:creationId xmlns:a16="http://schemas.microsoft.com/office/drawing/2014/main" id="{BCF9A714-266D-4278-92EF-063E476A9711}"/>
              </a:ext>
            </a:extLst>
          </p:cNvPr>
          <p:cNvGrpSpPr>
            <a:grpSpLocks noChangeAspect="1"/>
          </p:cNvGrpSpPr>
          <p:nvPr/>
        </p:nvGrpSpPr>
        <p:grpSpPr bwMode="auto">
          <a:xfrm>
            <a:off x="920022" y="5099208"/>
            <a:ext cx="392397" cy="392397"/>
            <a:chOff x="1932" y="2478"/>
            <a:chExt cx="340" cy="340"/>
          </a:xfrm>
          <a:solidFill>
            <a:schemeClr val="tx2"/>
          </a:solidFill>
        </p:grpSpPr>
        <p:sp>
          <p:nvSpPr>
            <p:cNvPr id="66" name="Freeform 579">
              <a:extLst>
                <a:ext uri="{FF2B5EF4-FFF2-40B4-BE49-F238E27FC236}">
                  <a16:creationId xmlns:a16="http://schemas.microsoft.com/office/drawing/2014/main" id="{52269441-550E-4694-9834-7291AB2D8BCB}"/>
                </a:ext>
              </a:extLst>
            </p:cNvPr>
            <p:cNvSpPr>
              <a:spLocks noEditPoints="1"/>
            </p:cNvSpPr>
            <p:nvPr/>
          </p:nvSpPr>
          <p:spPr bwMode="auto">
            <a:xfrm>
              <a:off x="1996" y="2548"/>
              <a:ext cx="202" cy="185"/>
            </a:xfrm>
            <a:custGeom>
              <a:avLst/>
              <a:gdLst>
                <a:gd name="T0" fmla="*/ 298 w 304"/>
                <a:gd name="T1" fmla="*/ 160 h 278"/>
                <a:gd name="T2" fmla="*/ 234 w 304"/>
                <a:gd name="T3" fmla="*/ 96 h 278"/>
                <a:gd name="T4" fmla="*/ 196 w 304"/>
                <a:gd name="T5" fmla="*/ 96 h 278"/>
                <a:gd name="T6" fmla="*/ 213 w 304"/>
                <a:gd name="T7" fmla="*/ 46 h 278"/>
                <a:gd name="T8" fmla="*/ 199 w 304"/>
                <a:gd name="T9" fmla="*/ 3 h 278"/>
                <a:gd name="T10" fmla="*/ 191 w 304"/>
                <a:gd name="T11" fmla="*/ 0 h 278"/>
                <a:gd name="T12" fmla="*/ 184 w 304"/>
                <a:gd name="T13" fmla="*/ 4 h 278"/>
                <a:gd name="T14" fmla="*/ 89 w 304"/>
                <a:gd name="T15" fmla="*/ 112 h 278"/>
                <a:gd name="T16" fmla="*/ 88 w 304"/>
                <a:gd name="T17" fmla="*/ 114 h 278"/>
                <a:gd name="T18" fmla="*/ 79 w 304"/>
                <a:gd name="T19" fmla="*/ 128 h 278"/>
                <a:gd name="T20" fmla="*/ 10 w 304"/>
                <a:gd name="T21" fmla="*/ 128 h 278"/>
                <a:gd name="T22" fmla="*/ 0 w 304"/>
                <a:gd name="T23" fmla="*/ 139 h 278"/>
                <a:gd name="T24" fmla="*/ 0 w 304"/>
                <a:gd name="T25" fmla="*/ 256 h 278"/>
                <a:gd name="T26" fmla="*/ 10 w 304"/>
                <a:gd name="T27" fmla="*/ 267 h 278"/>
                <a:gd name="T28" fmla="*/ 95 w 304"/>
                <a:gd name="T29" fmla="*/ 267 h 278"/>
                <a:gd name="T30" fmla="*/ 128 w 304"/>
                <a:gd name="T31" fmla="*/ 278 h 278"/>
                <a:gd name="T32" fmla="*/ 224 w 304"/>
                <a:gd name="T33" fmla="*/ 278 h 278"/>
                <a:gd name="T34" fmla="*/ 274 w 304"/>
                <a:gd name="T35" fmla="*/ 256 h 278"/>
                <a:gd name="T36" fmla="*/ 298 w 304"/>
                <a:gd name="T37" fmla="*/ 160 h 278"/>
                <a:gd name="T38" fmla="*/ 21 w 304"/>
                <a:gd name="T39" fmla="*/ 150 h 278"/>
                <a:gd name="T40" fmla="*/ 74 w 304"/>
                <a:gd name="T41" fmla="*/ 150 h 278"/>
                <a:gd name="T42" fmla="*/ 74 w 304"/>
                <a:gd name="T43" fmla="*/ 150 h 278"/>
                <a:gd name="T44" fmla="*/ 74 w 304"/>
                <a:gd name="T45" fmla="*/ 224 h 278"/>
                <a:gd name="T46" fmla="*/ 78 w 304"/>
                <a:gd name="T47" fmla="*/ 246 h 278"/>
                <a:gd name="T48" fmla="*/ 21 w 304"/>
                <a:gd name="T49" fmla="*/ 246 h 278"/>
                <a:gd name="T50" fmla="*/ 21 w 304"/>
                <a:gd name="T51" fmla="*/ 150 h 278"/>
                <a:gd name="T52" fmla="*/ 258 w 304"/>
                <a:gd name="T53" fmla="*/ 242 h 278"/>
                <a:gd name="T54" fmla="*/ 224 w 304"/>
                <a:gd name="T55" fmla="*/ 256 h 278"/>
                <a:gd name="T56" fmla="*/ 128 w 304"/>
                <a:gd name="T57" fmla="*/ 256 h 278"/>
                <a:gd name="T58" fmla="*/ 96 w 304"/>
                <a:gd name="T59" fmla="*/ 224 h 278"/>
                <a:gd name="T60" fmla="*/ 96 w 304"/>
                <a:gd name="T61" fmla="*/ 150 h 278"/>
                <a:gd name="T62" fmla="*/ 104 w 304"/>
                <a:gd name="T63" fmla="*/ 127 h 278"/>
                <a:gd name="T64" fmla="*/ 105 w 304"/>
                <a:gd name="T65" fmla="*/ 127 h 278"/>
                <a:gd name="T66" fmla="*/ 191 w 304"/>
                <a:gd name="T67" fmla="*/ 28 h 278"/>
                <a:gd name="T68" fmla="*/ 192 w 304"/>
                <a:gd name="T69" fmla="*/ 40 h 278"/>
                <a:gd name="T70" fmla="*/ 171 w 304"/>
                <a:gd name="T71" fmla="*/ 104 h 278"/>
                <a:gd name="T72" fmla="*/ 171 w 304"/>
                <a:gd name="T73" fmla="*/ 104 h 278"/>
                <a:gd name="T74" fmla="*/ 170 w 304"/>
                <a:gd name="T75" fmla="*/ 107 h 278"/>
                <a:gd name="T76" fmla="*/ 181 w 304"/>
                <a:gd name="T77" fmla="*/ 118 h 278"/>
                <a:gd name="T78" fmla="*/ 234 w 304"/>
                <a:gd name="T79" fmla="*/ 118 h 278"/>
                <a:gd name="T80" fmla="*/ 277 w 304"/>
                <a:gd name="T81" fmla="*/ 161 h 278"/>
                <a:gd name="T82" fmla="*/ 258 w 304"/>
                <a:gd name="T83" fmla="*/ 24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 h="278">
                  <a:moveTo>
                    <a:pt x="298" y="160"/>
                  </a:moveTo>
                  <a:cubicBezTo>
                    <a:pt x="298" y="129"/>
                    <a:pt x="265" y="96"/>
                    <a:pt x="234" y="96"/>
                  </a:cubicBezTo>
                  <a:cubicBezTo>
                    <a:pt x="196" y="96"/>
                    <a:pt x="196" y="96"/>
                    <a:pt x="196" y="96"/>
                  </a:cubicBezTo>
                  <a:cubicBezTo>
                    <a:pt x="213" y="46"/>
                    <a:pt x="213" y="46"/>
                    <a:pt x="213" y="46"/>
                  </a:cubicBezTo>
                  <a:cubicBezTo>
                    <a:pt x="219" y="23"/>
                    <a:pt x="200" y="4"/>
                    <a:pt x="199" y="3"/>
                  </a:cubicBezTo>
                  <a:cubicBezTo>
                    <a:pt x="197" y="1"/>
                    <a:pt x="194" y="0"/>
                    <a:pt x="191" y="0"/>
                  </a:cubicBezTo>
                  <a:cubicBezTo>
                    <a:pt x="188" y="0"/>
                    <a:pt x="186" y="2"/>
                    <a:pt x="184" y="4"/>
                  </a:cubicBezTo>
                  <a:cubicBezTo>
                    <a:pt x="89" y="112"/>
                    <a:pt x="89" y="112"/>
                    <a:pt x="89" y="112"/>
                  </a:cubicBezTo>
                  <a:cubicBezTo>
                    <a:pt x="89" y="112"/>
                    <a:pt x="89" y="112"/>
                    <a:pt x="88" y="114"/>
                  </a:cubicBezTo>
                  <a:cubicBezTo>
                    <a:pt x="84" y="118"/>
                    <a:pt x="81" y="123"/>
                    <a:pt x="79" y="128"/>
                  </a:cubicBezTo>
                  <a:cubicBezTo>
                    <a:pt x="10" y="128"/>
                    <a:pt x="10" y="128"/>
                    <a:pt x="10" y="128"/>
                  </a:cubicBezTo>
                  <a:cubicBezTo>
                    <a:pt x="4" y="128"/>
                    <a:pt x="0" y="133"/>
                    <a:pt x="0" y="139"/>
                  </a:cubicBezTo>
                  <a:cubicBezTo>
                    <a:pt x="0" y="256"/>
                    <a:pt x="0" y="256"/>
                    <a:pt x="0" y="256"/>
                  </a:cubicBezTo>
                  <a:cubicBezTo>
                    <a:pt x="0" y="262"/>
                    <a:pt x="4" y="267"/>
                    <a:pt x="10" y="267"/>
                  </a:cubicBezTo>
                  <a:cubicBezTo>
                    <a:pt x="95" y="267"/>
                    <a:pt x="95" y="267"/>
                    <a:pt x="95" y="267"/>
                  </a:cubicBezTo>
                  <a:cubicBezTo>
                    <a:pt x="104" y="274"/>
                    <a:pt x="115" y="278"/>
                    <a:pt x="128" y="278"/>
                  </a:cubicBezTo>
                  <a:cubicBezTo>
                    <a:pt x="224" y="278"/>
                    <a:pt x="224" y="278"/>
                    <a:pt x="224" y="278"/>
                  </a:cubicBezTo>
                  <a:cubicBezTo>
                    <a:pt x="244" y="278"/>
                    <a:pt x="261" y="271"/>
                    <a:pt x="274" y="256"/>
                  </a:cubicBezTo>
                  <a:cubicBezTo>
                    <a:pt x="304" y="223"/>
                    <a:pt x="299" y="162"/>
                    <a:pt x="298" y="160"/>
                  </a:cubicBezTo>
                  <a:close/>
                  <a:moveTo>
                    <a:pt x="21" y="150"/>
                  </a:moveTo>
                  <a:cubicBezTo>
                    <a:pt x="74" y="150"/>
                    <a:pt x="74" y="150"/>
                    <a:pt x="74" y="150"/>
                  </a:cubicBezTo>
                  <a:cubicBezTo>
                    <a:pt x="74" y="150"/>
                    <a:pt x="74" y="150"/>
                    <a:pt x="74" y="150"/>
                  </a:cubicBezTo>
                  <a:cubicBezTo>
                    <a:pt x="74" y="224"/>
                    <a:pt x="74" y="224"/>
                    <a:pt x="74" y="224"/>
                  </a:cubicBezTo>
                  <a:cubicBezTo>
                    <a:pt x="74" y="232"/>
                    <a:pt x="76" y="239"/>
                    <a:pt x="78" y="246"/>
                  </a:cubicBezTo>
                  <a:cubicBezTo>
                    <a:pt x="21" y="246"/>
                    <a:pt x="21" y="246"/>
                    <a:pt x="21" y="246"/>
                  </a:cubicBezTo>
                  <a:lnTo>
                    <a:pt x="21" y="150"/>
                  </a:lnTo>
                  <a:close/>
                  <a:moveTo>
                    <a:pt x="258" y="242"/>
                  </a:moveTo>
                  <a:cubicBezTo>
                    <a:pt x="250" y="252"/>
                    <a:pt x="238" y="256"/>
                    <a:pt x="224" y="256"/>
                  </a:cubicBezTo>
                  <a:cubicBezTo>
                    <a:pt x="128" y="256"/>
                    <a:pt x="128" y="256"/>
                    <a:pt x="128" y="256"/>
                  </a:cubicBezTo>
                  <a:cubicBezTo>
                    <a:pt x="109" y="256"/>
                    <a:pt x="96" y="243"/>
                    <a:pt x="96" y="224"/>
                  </a:cubicBezTo>
                  <a:cubicBezTo>
                    <a:pt x="96" y="150"/>
                    <a:pt x="96" y="150"/>
                    <a:pt x="96" y="150"/>
                  </a:cubicBezTo>
                  <a:cubicBezTo>
                    <a:pt x="96" y="142"/>
                    <a:pt x="99" y="134"/>
                    <a:pt x="104" y="127"/>
                  </a:cubicBezTo>
                  <a:cubicBezTo>
                    <a:pt x="105" y="127"/>
                    <a:pt x="105" y="127"/>
                    <a:pt x="105" y="127"/>
                  </a:cubicBezTo>
                  <a:cubicBezTo>
                    <a:pt x="191" y="28"/>
                    <a:pt x="191" y="28"/>
                    <a:pt x="191" y="28"/>
                  </a:cubicBezTo>
                  <a:cubicBezTo>
                    <a:pt x="192" y="32"/>
                    <a:pt x="193" y="36"/>
                    <a:pt x="192" y="40"/>
                  </a:cubicBezTo>
                  <a:cubicBezTo>
                    <a:pt x="171" y="104"/>
                    <a:pt x="171" y="104"/>
                    <a:pt x="171" y="104"/>
                  </a:cubicBezTo>
                  <a:cubicBezTo>
                    <a:pt x="171" y="104"/>
                    <a:pt x="171" y="104"/>
                    <a:pt x="171" y="104"/>
                  </a:cubicBezTo>
                  <a:cubicBezTo>
                    <a:pt x="171" y="105"/>
                    <a:pt x="170" y="106"/>
                    <a:pt x="170" y="107"/>
                  </a:cubicBezTo>
                  <a:cubicBezTo>
                    <a:pt x="170" y="113"/>
                    <a:pt x="175" y="118"/>
                    <a:pt x="181" y="118"/>
                  </a:cubicBezTo>
                  <a:cubicBezTo>
                    <a:pt x="234" y="118"/>
                    <a:pt x="234" y="118"/>
                    <a:pt x="234" y="118"/>
                  </a:cubicBezTo>
                  <a:cubicBezTo>
                    <a:pt x="253" y="118"/>
                    <a:pt x="277" y="141"/>
                    <a:pt x="277" y="161"/>
                  </a:cubicBezTo>
                  <a:cubicBezTo>
                    <a:pt x="277" y="162"/>
                    <a:pt x="282" y="216"/>
                    <a:pt x="258" y="2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580">
              <a:extLst>
                <a:ext uri="{FF2B5EF4-FFF2-40B4-BE49-F238E27FC236}">
                  <a16:creationId xmlns:a16="http://schemas.microsoft.com/office/drawing/2014/main" id="{1083BC97-294B-4C3A-8C75-672B96FAFF0E}"/>
                </a:ext>
              </a:extLst>
            </p:cNvPr>
            <p:cNvSpPr>
              <a:spLocks noEditPoints="1"/>
            </p:cNvSpPr>
            <p:nvPr/>
          </p:nvSpPr>
          <p:spPr bwMode="auto">
            <a:xfrm>
              <a:off x="1932" y="247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68" name="Freeform 580">
            <a:extLst>
              <a:ext uri="{FF2B5EF4-FFF2-40B4-BE49-F238E27FC236}">
                <a16:creationId xmlns:a16="http://schemas.microsoft.com/office/drawing/2014/main" id="{0E9D2A93-CFB6-4F4A-B05D-9780FB6F6E1F}"/>
              </a:ext>
            </a:extLst>
          </p:cNvPr>
          <p:cNvSpPr>
            <a:spLocks noEditPoints="1"/>
          </p:cNvSpPr>
          <p:nvPr/>
        </p:nvSpPr>
        <p:spPr bwMode="auto">
          <a:xfrm>
            <a:off x="920022" y="3640372"/>
            <a:ext cx="392397" cy="39239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580">
            <a:extLst>
              <a:ext uri="{FF2B5EF4-FFF2-40B4-BE49-F238E27FC236}">
                <a16:creationId xmlns:a16="http://schemas.microsoft.com/office/drawing/2014/main" id="{854F2581-F96C-47F9-A4A6-B6A710BD8B09}"/>
              </a:ext>
            </a:extLst>
          </p:cNvPr>
          <p:cNvSpPr>
            <a:spLocks noEditPoints="1"/>
          </p:cNvSpPr>
          <p:nvPr/>
        </p:nvSpPr>
        <p:spPr bwMode="auto">
          <a:xfrm>
            <a:off x="920022" y="2512291"/>
            <a:ext cx="392397" cy="39239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Tree>
    <p:extLst>
      <p:ext uri="{BB962C8B-B14F-4D97-AF65-F5344CB8AC3E}">
        <p14:creationId xmlns:p14="http://schemas.microsoft.com/office/powerpoint/2010/main" val="282738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a:t>What’s </a:t>
            </a:r>
            <a:r>
              <a:rPr lang="en-US" dirty="0"/>
              <a:t>on the Roadmap for Interaction Studio</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Exact timeline </a:t>
            </a:r>
            <a:r>
              <a:rPr lang="en-US"/>
              <a:t>and dates for </a:t>
            </a:r>
            <a:r>
              <a:rPr lang="en-US" dirty="0"/>
              <a:t>roadmap feature rollouts </a:t>
            </a:r>
            <a:r>
              <a:rPr lang="en-US"/>
              <a:t>are still </a:t>
            </a:r>
            <a:r>
              <a:rPr lang="en-US" dirty="0"/>
              <a:t>to be announced</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1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 name="TextBox 14">
            <a:extLst>
              <a:ext uri="{FF2B5EF4-FFF2-40B4-BE49-F238E27FC236}">
                <a16:creationId xmlns:a16="http://schemas.microsoft.com/office/drawing/2014/main" id="{8CD89576-3C4F-46CD-BFC8-A4086554C39B}"/>
              </a:ext>
            </a:extLst>
          </p:cNvPr>
          <p:cNvSpPr txBox="1"/>
          <p:nvPr/>
        </p:nvSpPr>
        <p:spPr>
          <a:xfrm>
            <a:off x="774832" y="2169795"/>
            <a:ext cx="2081736" cy="523220"/>
          </a:xfrm>
          <a:prstGeom prst="rect">
            <a:avLst/>
          </a:prstGeom>
          <a:solidFill>
            <a:schemeClr val="accent2">
              <a:lumMod val="20000"/>
              <a:lumOff val="80000"/>
            </a:schemeClr>
          </a:solidFill>
        </p:spPr>
        <p:txBody>
          <a:bodyPr wrap="square" rtlCol="0">
            <a:spAutoFit/>
          </a:bodyPr>
          <a:lstStyle/>
          <a:p>
            <a:pPr algn="ctr"/>
            <a:r>
              <a:rPr lang="en-US" sz="1400" b="1" dirty="0"/>
              <a:t>Calculated Fields for Segment Rules</a:t>
            </a:r>
          </a:p>
        </p:txBody>
      </p:sp>
      <p:sp>
        <p:nvSpPr>
          <p:cNvPr id="17" name="TextBox 16">
            <a:extLst>
              <a:ext uri="{FF2B5EF4-FFF2-40B4-BE49-F238E27FC236}">
                <a16:creationId xmlns:a16="http://schemas.microsoft.com/office/drawing/2014/main" id="{E16E7938-0812-47D1-8043-FBA1352371D3}"/>
              </a:ext>
            </a:extLst>
          </p:cNvPr>
          <p:cNvSpPr txBox="1"/>
          <p:nvPr/>
        </p:nvSpPr>
        <p:spPr>
          <a:xfrm>
            <a:off x="751749" y="1743815"/>
            <a:ext cx="3014559" cy="307777"/>
          </a:xfrm>
          <a:prstGeom prst="rect">
            <a:avLst/>
          </a:prstGeom>
          <a:noFill/>
        </p:spPr>
        <p:txBody>
          <a:bodyPr wrap="square" rtlCol="0">
            <a:spAutoFit/>
          </a:bodyPr>
          <a:lstStyle/>
          <a:p>
            <a:r>
              <a:rPr lang="en-US" sz="1400" b="1" dirty="0"/>
              <a:t>Upcoming Roadmap Features </a:t>
            </a:r>
          </a:p>
        </p:txBody>
      </p:sp>
      <p:sp>
        <p:nvSpPr>
          <p:cNvPr id="14" name="Isosceles Triangle 13">
            <a:extLst>
              <a:ext uri="{FF2B5EF4-FFF2-40B4-BE49-F238E27FC236}">
                <a16:creationId xmlns:a16="http://schemas.microsoft.com/office/drawing/2014/main" id="{CC4B94A5-E3BF-41CE-BE8F-C63E7AAEA864}"/>
              </a:ext>
            </a:extLst>
          </p:cNvPr>
          <p:cNvSpPr/>
          <p:nvPr/>
        </p:nvSpPr>
        <p:spPr>
          <a:xfrm rot="10800000">
            <a:off x="2831005" y="3081654"/>
            <a:ext cx="6467912" cy="897622"/>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904DBD-D4C4-4DC4-B773-D21D6E9A0264}"/>
              </a:ext>
            </a:extLst>
          </p:cNvPr>
          <p:cNvSpPr/>
          <p:nvPr/>
        </p:nvSpPr>
        <p:spPr>
          <a:xfrm>
            <a:off x="9062371" y="2169795"/>
            <a:ext cx="2384991" cy="523220"/>
          </a:xfrm>
          <a:prstGeom prst="rect">
            <a:avLst/>
          </a:prstGeom>
          <a:solidFill>
            <a:schemeClr val="accent2">
              <a:lumMod val="20000"/>
              <a:lumOff val="80000"/>
            </a:schemeClr>
          </a:solidFill>
        </p:spPr>
        <p:txBody>
          <a:bodyPr wrap="square">
            <a:spAutoFit/>
          </a:bodyPr>
          <a:lstStyle/>
          <a:p>
            <a:pPr algn="ctr"/>
            <a:r>
              <a:rPr lang="en-US" sz="1400" b="1" dirty="0"/>
              <a:t>Triggered Email through Marketing Cloud</a:t>
            </a:r>
          </a:p>
        </p:txBody>
      </p:sp>
      <p:sp>
        <p:nvSpPr>
          <p:cNvPr id="21" name="TextBox 20">
            <a:extLst>
              <a:ext uri="{FF2B5EF4-FFF2-40B4-BE49-F238E27FC236}">
                <a16:creationId xmlns:a16="http://schemas.microsoft.com/office/drawing/2014/main" id="{C234D2FB-1146-4703-8367-D7159ACF25B2}"/>
              </a:ext>
            </a:extLst>
          </p:cNvPr>
          <p:cNvSpPr txBox="1"/>
          <p:nvPr/>
        </p:nvSpPr>
        <p:spPr>
          <a:xfrm>
            <a:off x="5172846" y="2169795"/>
            <a:ext cx="1634217" cy="523220"/>
          </a:xfrm>
          <a:prstGeom prst="rect">
            <a:avLst/>
          </a:prstGeom>
          <a:solidFill>
            <a:schemeClr val="accent2">
              <a:lumMod val="20000"/>
              <a:lumOff val="80000"/>
            </a:schemeClr>
          </a:solidFill>
        </p:spPr>
        <p:txBody>
          <a:bodyPr wrap="square" rtlCol="0">
            <a:spAutoFit/>
          </a:bodyPr>
          <a:lstStyle/>
          <a:p>
            <a:pPr algn="ctr"/>
            <a:r>
              <a:rPr lang="en-US" sz="1400" b="1" dirty="0"/>
              <a:t>Journey Builder Decisioning</a:t>
            </a:r>
          </a:p>
        </p:txBody>
      </p:sp>
      <p:sp>
        <p:nvSpPr>
          <p:cNvPr id="22" name="TextBox 21">
            <a:extLst>
              <a:ext uri="{FF2B5EF4-FFF2-40B4-BE49-F238E27FC236}">
                <a16:creationId xmlns:a16="http://schemas.microsoft.com/office/drawing/2014/main" id="{A16CB0F0-0BD0-43C8-B801-35C4BD9553CF}"/>
              </a:ext>
            </a:extLst>
          </p:cNvPr>
          <p:cNvSpPr txBox="1"/>
          <p:nvPr/>
        </p:nvSpPr>
        <p:spPr>
          <a:xfrm>
            <a:off x="6958321" y="2169795"/>
            <a:ext cx="1952791" cy="523220"/>
          </a:xfrm>
          <a:prstGeom prst="rect">
            <a:avLst/>
          </a:prstGeom>
          <a:solidFill>
            <a:schemeClr val="accent2">
              <a:lumMod val="20000"/>
              <a:lumOff val="80000"/>
            </a:schemeClr>
          </a:solidFill>
        </p:spPr>
        <p:txBody>
          <a:bodyPr wrap="square" rtlCol="0">
            <a:spAutoFit/>
          </a:bodyPr>
          <a:lstStyle/>
          <a:p>
            <a:pPr algn="ctr"/>
            <a:r>
              <a:rPr lang="en-US" sz="1400" b="1" dirty="0"/>
              <a:t>API </a:t>
            </a:r>
          </a:p>
          <a:p>
            <a:pPr algn="ctr"/>
            <a:r>
              <a:rPr lang="en-US" sz="1400" b="1" dirty="0"/>
              <a:t>Orchestrations</a:t>
            </a:r>
          </a:p>
        </p:txBody>
      </p:sp>
      <p:sp>
        <p:nvSpPr>
          <p:cNvPr id="23" name="TextBox 22">
            <a:extLst>
              <a:ext uri="{FF2B5EF4-FFF2-40B4-BE49-F238E27FC236}">
                <a16:creationId xmlns:a16="http://schemas.microsoft.com/office/drawing/2014/main" id="{6EF3557D-B780-40C0-A0DC-0035DA762A30}"/>
              </a:ext>
            </a:extLst>
          </p:cNvPr>
          <p:cNvSpPr txBox="1"/>
          <p:nvPr/>
        </p:nvSpPr>
        <p:spPr>
          <a:xfrm>
            <a:off x="3007826" y="2169795"/>
            <a:ext cx="2013762" cy="523220"/>
          </a:xfrm>
          <a:prstGeom prst="rect">
            <a:avLst/>
          </a:prstGeom>
          <a:solidFill>
            <a:schemeClr val="accent2">
              <a:lumMod val="20000"/>
              <a:lumOff val="80000"/>
            </a:schemeClr>
          </a:solidFill>
        </p:spPr>
        <p:txBody>
          <a:bodyPr wrap="square" rtlCol="0">
            <a:spAutoFit/>
          </a:bodyPr>
          <a:lstStyle/>
          <a:p>
            <a:pPr algn="ctr"/>
            <a:r>
              <a:rPr lang="en-US" sz="1400" b="1" dirty="0"/>
              <a:t>Expressions for Segment Rules</a:t>
            </a:r>
          </a:p>
        </p:txBody>
      </p:sp>
      <p:sp>
        <p:nvSpPr>
          <p:cNvPr id="19" name="TextBox 18">
            <a:extLst>
              <a:ext uri="{FF2B5EF4-FFF2-40B4-BE49-F238E27FC236}">
                <a16:creationId xmlns:a16="http://schemas.microsoft.com/office/drawing/2014/main" id="{77E3A07F-EF52-4285-AEDC-09591444B560}"/>
              </a:ext>
            </a:extLst>
          </p:cNvPr>
          <p:cNvSpPr txBox="1"/>
          <p:nvPr/>
        </p:nvSpPr>
        <p:spPr>
          <a:xfrm>
            <a:off x="4596473" y="3169431"/>
            <a:ext cx="3014559" cy="523220"/>
          </a:xfrm>
          <a:prstGeom prst="rect">
            <a:avLst/>
          </a:prstGeom>
          <a:noFill/>
        </p:spPr>
        <p:txBody>
          <a:bodyPr wrap="square" rtlCol="0">
            <a:spAutoFit/>
          </a:bodyPr>
          <a:lstStyle/>
          <a:p>
            <a:pPr algn="ctr"/>
            <a:r>
              <a:rPr lang="en-US" sz="1400" b="1" dirty="0"/>
              <a:t>Long Term Vision:</a:t>
            </a:r>
          </a:p>
          <a:p>
            <a:pPr algn="ctr"/>
            <a:r>
              <a:rPr lang="en-US" sz="1400" b="1" dirty="0"/>
              <a:t>Unified Solution</a:t>
            </a:r>
          </a:p>
        </p:txBody>
      </p:sp>
      <p:sp>
        <p:nvSpPr>
          <p:cNvPr id="6" name="Rectangle: Rounded Corners 5">
            <a:extLst>
              <a:ext uri="{FF2B5EF4-FFF2-40B4-BE49-F238E27FC236}">
                <a16:creationId xmlns:a16="http://schemas.microsoft.com/office/drawing/2014/main" id="{118A1A7F-2A9D-46F5-8BEE-C01173BF9E99}"/>
              </a:ext>
            </a:extLst>
          </p:cNvPr>
          <p:cNvSpPr/>
          <p:nvPr/>
        </p:nvSpPr>
        <p:spPr>
          <a:xfrm>
            <a:off x="1678327" y="4446607"/>
            <a:ext cx="2777924" cy="1331089"/>
          </a:xfrm>
          <a:prstGeom prst="round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Interaction Studio </a:t>
            </a:r>
          </a:p>
          <a:p>
            <a:pPr algn="ctr"/>
            <a:r>
              <a:rPr lang="en-US" sz="1600" dirty="0">
                <a:solidFill>
                  <a:schemeClr val="tx1"/>
                </a:solidFill>
              </a:rPr>
              <a:t>Real Time </a:t>
            </a:r>
          </a:p>
          <a:p>
            <a:pPr algn="ctr"/>
            <a:r>
              <a:rPr lang="en-US" sz="1600" dirty="0">
                <a:solidFill>
                  <a:schemeClr val="tx1"/>
                </a:solidFill>
              </a:rPr>
              <a:t>Personalization </a:t>
            </a:r>
          </a:p>
          <a:p>
            <a:pPr algn="ctr"/>
            <a:r>
              <a:rPr lang="en-US" sz="1200" i="1" dirty="0">
                <a:solidFill>
                  <a:schemeClr val="tx1"/>
                </a:solidFill>
              </a:rPr>
              <a:t>Listen, Understand, Decide, &amp; Engage</a:t>
            </a:r>
          </a:p>
        </p:txBody>
      </p:sp>
      <p:sp>
        <p:nvSpPr>
          <p:cNvPr id="24" name="Rectangle: Rounded Corners 23">
            <a:extLst>
              <a:ext uri="{FF2B5EF4-FFF2-40B4-BE49-F238E27FC236}">
                <a16:creationId xmlns:a16="http://schemas.microsoft.com/office/drawing/2014/main" id="{FA640FD8-B411-44A0-A311-DF4973D60D48}"/>
              </a:ext>
            </a:extLst>
          </p:cNvPr>
          <p:cNvSpPr/>
          <p:nvPr/>
        </p:nvSpPr>
        <p:spPr>
          <a:xfrm>
            <a:off x="4747548" y="4446607"/>
            <a:ext cx="2777924" cy="1331089"/>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Unified Identity/Profile</a:t>
            </a:r>
          </a:p>
          <a:p>
            <a:pPr algn="ctr"/>
            <a:r>
              <a:rPr lang="en-US" sz="1600" dirty="0">
                <a:solidFill>
                  <a:schemeClr val="tx1"/>
                </a:solidFill>
              </a:rPr>
              <a:t>Unified Data Store </a:t>
            </a:r>
          </a:p>
          <a:p>
            <a:pPr algn="ctr"/>
            <a:r>
              <a:rPr lang="en-US" sz="1600" dirty="0">
                <a:solidFill>
                  <a:schemeClr val="tx1"/>
                </a:solidFill>
              </a:rPr>
              <a:t>Unified Segmentation </a:t>
            </a:r>
          </a:p>
          <a:p>
            <a:pPr algn="ctr"/>
            <a:r>
              <a:rPr lang="en-US" sz="1600" dirty="0">
                <a:solidFill>
                  <a:schemeClr val="tx1"/>
                </a:solidFill>
              </a:rPr>
              <a:t>Unified UI</a:t>
            </a:r>
          </a:p>
        </p:txBody>
      </p:sp>
      <p:sp>
        <p:nvSpPr>
          <p:cNvPr id="25" name="Rectangle: Rounded Corners 24">
            <a:extLst>
              <a:ext uri="{FF2B5EF4-FFF2-40B4-BE49-F238E27FC236}">
                <a16:creationId xmlns:a16="http://schemas.microsoft.com/office/drawing/2014/main" id="{B812B6B5-104F-44D0-85FC-613F19627793}"/>
              </a:ext>
            </a:extLst>
          </p:cNvPr>
          <p:cNvSpPr/>
          <p:nvPr/>
        </p:nvSpPr>
        <p:spPr>
          <a:xfrm>
            <a:off x="7805195" y="4446607"/>
            <a:ext cx="2777924" cy="13310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Customer 360 Audiences </a:t>
            </a:r>
          </a:p>
          <a:p>
            <a:pPr algn="ctr"/>
            <a:r>
              <a:rPr lang="en-US" sz="1200" i="1" dirty="0">
                <a:solidFill>
                  <a:schemeClr val="tx1"/>
                </a:solidFill>
              </a:rPr>
              <a:t>Aggregate, Enrich, &amp; Analyze</a:t>
            </a:r>
          </a:p>
        </p:txBody>
      </p:sp>
      <p:sp>
        <p:nvSpPr>
          <p:cNvPr id="8" name="Isosceles Triangle 7">
            <a:extLst>
              <a:ext uri="{FF2B5EF4-FFF2-40B4-BE49-F238E27FC236}">
                <a16:creationId xmlns:a16="http://schemas.microsoft.com/office/drawing/2014/main" id="{348220EC-9466-41DF-BD0B-1D7887B342A5}"/>
              </a:ext>
            </a:extLst>
          </p:cNvPr>
          <p:cNvSpPr/>
          <p:nvPr/>
        </p:nvSpPr>
        <p:spPr>
          <a:xfrm rot="5400000">
            <a:off x="4419022" y="4739641"/>
            <a:ext cx="365760" cy="18288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F08C9A5B-4BB6-481C-9453-A79DA8110BF5}"/>
              </a:ext>
            </a:extLst>
          </p:cNvPr>
          <p:cNvSpPr/>
          <p:nvPr/>
        </p:nvSpPr>
        <p:spPr>
          <a:xfrm rot="16200000" flipH="1">
            <a:off x="4419022" y="5329759"/>
            <a:ext cx="365760" cy="18288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86EF43A-2189-4312-9156-1EAB4B650E26}"/>
              </a:ext>
            </a:extLst>
          </p:cNvPr>
          <p:cNvSpPr/>
          <p:nvPr/>
        </p:nvSpPr>
        <p:spPr>
          <a:xfrm rot="5400000">
            <a:off x="7476668" y="4739641"/>
            <a:ext cx="365760" cy="18288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F25AA94-045C-4C63-988E-15877F4028DC}"/>
              </a:ext>
            </a:extLst>
          </p:cNvPr>
          <p:cNvSpPr/>
          <p:nvPr/>
        </p:nvSpPr>
        <p:spPr>
          <a:xfrm rot="16200000" flipH="1">
            <a:off x="7476668" y="5320112"/>
            <a:ext cx="365760" cy="18288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62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Deloitte’s Interaction Studio Offerings </a:t>
            </a:r>
          </a:p>
        </p:txBody>
      </p:sp>
      <p:sp>
        <p:nvSpPr>
          <p:cNvPr id="5" name="Rectangle 3">
            <a:extLst>
              <a:ext uri="{FF2B5EF4-FFF2-40B4-BE49-F238E27FC236}">
                <a16:creationId xmlns:a16="http://schemas.microsoft.com/office/drawing/2014/main" id="{27A34B38-3CBD-4D9D-8935-462504B3522D}"/>
              </a:ext>
            </a:extLst>
          </p:cNvPr>
          <p:cNvSpPr>
            <a:spLocks/>
          </p:cNvSpPr>
          <p:nvPr/>
        </p:nvSpPr>
        <p:spPr bwMode="auto">
          <a:xfrm>
            <a:off x="1733815" y="2132782"/>
            <a:ext cx="1664703" cy="274320"/>
          </a:xfrm>
          <a:prstGeom prst="rect">
            <a:avLst/>
          </a:prstGeom>
          <a:noFill/>
          <a:ln>
            <a:noFill/>
          </a:ln>
        </p:spPr>
        <p:txBody>
          <a:bodyPr lIns="0" tIns="0" rIns="0" bIns="0" anchor="b"/>
          <a:lstStyle/>
          <a:p>
            <a:pPr marL="54864" marR="0" lvl="0" indent="0" algn="ctr" defTabSz="908009" rtl="0" eaLnBrk="1" fontAlgn="auto" latinLnBrk="0" hangingPunct="1">
              <a:lnSpc>
                <a:spcPct val="85000"/>
              </a:lnSpc>
              <a:spcBef>
                <a:spcPts val="0"/>
              </a:spcBef>
              <a:spcAft>
                <a:spcPts val="600"/>
              </a:spcAft>
              <a:buClr>
                <a:srgbClr val="92D400"/>
              </a:buClr>
              <a:buSzPct val="75000"/>
              <a:buFontTx/>
              <a:buNone/>
              <a:tabLst/>
              <a:defRPr/>
            </a:pPr>
            <a:r>
              <a:rPr kumimoji="0" lang="en-US" sz="1600" b="1" i="0" u="none" strike="noStrike" kern="1200" cap="none" spc="0" normalizeH="0" baseline="0" noProof="0">
                <a:ln>
                  <a:noFill/>
                </a:ln>
                <a:solidFill>
                  <a:srgbClr val="000000"/>
                </a:solidFill>
                <a:effectLst/>
                <a:uLnTx/>
                <a:uFillTx/>
                <a:latin typeface="Open Sans"/>
                <a:ea typeface="+mn-ea"/>
                <a:cs typeface="+mn-cs"/>
                <a:sym typeface="Frutiger Next Pro Medium" charset="0"/>
              </a:rPr>
              <a:t>Advise</a:t>
            </a:r>
            <a:endParaRPr kumimoji="0" lang="en-US" sz="1600" b="1" i="0" u="none" strike="noStrike" kern="1200" cap="none" spc="0" normalizeH="0" baseline="0" noProof="0" dirty="0">
              <a:ln>
                <a:noFill/>
              </a:ln>
              <a:solidFill>
                <a:srgbClr val="000000"/>
              </a:solidFill>
              <a:effectLst/>
              <a:uLnTx/>
              <a:uFillTx/>
              <a:latin typeface="Open Sans"/>
              <a:ea typeface="+mn-ea"/>
              <a:cs typeface="+mn-cs"/>
              <a:sym typeface="Frutiger Next Pro Medium" charset="0"/>
            </a:endParaRPr>
          </a:p>
        </p:txBody>
      </p:sp>
      <p:sp>
        <p:nvSpPr>
          <p:cNvPr id="6" name="Rectangle 3">
            <a:extLst>
              <a:ext uri="{FF2B5EF4-FFF2-40B4-BE49-F238E27FC236}">
                <a16:creationId xmlns:a16="http://schemas.microsoft.com/office/drawing/2014/main" id="{568CB00D-EB44-4AE7-B690-A1EBFDE88C5E}"/>
              </a:ext>
            </a:extLst>
          </p:cNvPr>
          <p:cNvSpPr>
            <a:spLocks/>
          </p:cNvSpPr>
          <p:nvPr/>
        </p:nvSpPr>
        <p:spPr bwMode="auto">
          <a:xfrm>
            <a:off x="8182557" y="2360472"/>
            <a:ext cx="2928463" cy="1384995"/>
          </a:xfrm>
          <a:prstGeom prst="rect">
            <a:avLst/>
          </a:prstGeom>
          <a:noFill/>
        </p:spPr>
        <p:txBody>
          <a:bodyPr wrap="square" rtlCol="0">
            <a:spAutoFit/>
          </a:bodyPr>
          <a:lstStyle/>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Campaign management</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Campaign insights and reporting</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Campaign testing and optimization   </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Platform monitoring</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Platform maintenance</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Platform enhancements</a:t>
            </a:r>
          </a:p>
          <a:p>
            <a:pPr marL="285750" indent="-285750">
              <a:buFont typeface="Arial" panose="020B0604020202020204" pitchFamily="34" charset="0"/>
              <a:buChar char="•"/>
            </a:pPr>
            <a:endParaRPr lang="en-US" sz="1200">
              <a:solidFill>
                <a:srgbClr val="000000"/>
              </a:solidFill>
              <a:latin typeface="Open Sans"/>
              <a:ea typeface="Open Sans" charset="0"/>
              <a:cs typeface="Open Sans" charset="0"/>
            </a:endParaRPr>
          </a:p>
        </p:txBody>
      </p:sp>
      <p:sp>
        <p:nvSpPr>
          <p:cNvPr id="7" name="Rectangle 3">
            <a:extLst>
              <a:ext uri="{FF2B5EF4-FFF2-40B4-BE49-F238E27FC236}">
                <a16:creationId xmlns:a16="http://schemas.microsoft.com/office/drawing/2014/main" id="{8DAFCD62-9E8D-4E6B-9696-B53EAD9FDAFA}"/>
              </a:ext>
            </a:extLst>
          </p:cNvPr>
          <p:cNvSpPr>
            <a:spLocks/>
          </p:cNvSpPr>
          <p:nvPr/>
        </p:nvSpPr>
        <p:spPr bwMode="auto">
          <a:xfrm>
            <a:off x="4528008" y="2360472"/>
            <a:ext cx="3145947" cy="1754326"/>
          </a:xfrm>
          <a:prstGeom prst="rect">
            <a:avLst/>
          </a:prstGeom>
          <a:noFill/>
        </p:spPr>
        <p:txBody>
          <a:bodyPr wrap="square" rtlCol="0">
            <a:spAutoFit/>
          </a:bodyPr>
          <a:lstStyle/>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Configure and deploy IS Beacon</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Define Site Catalog, Unified Customer Profile and Consent Logic </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Establish OOTB connectors with SFMC</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Develop content zones and templates</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Build segments, recipes, and campaigns </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Activate use cases </a:t>
            </a:r>
          </a:p>
          <a:p>
            <a:pPr marL="182880" indent="-182880">
              <a:buFont typeface="Arial" panose="020B0604020202020204" pitchFamily="34" charset="0"/>
              <a:buChar char="•"/>
              <a:defRPr/>
            </a:pPr>
            <a:r>
              <a:rPr lang="en-US" sz="1200">
                <a:solidFill>
                  <a:srgbClr val="000000"/>
                </a:solidFill>
                <a:latin typeface="Open Sans"/>
                <a:ea typeface="Open Sans" charset="0"/>
                <a:cs typeface="Open Sans" charset="0"/>
              </a:rPr>
              <a:t>Use case testing and optimization</a:t>
            </a:r>
          </a:p>
        </p:txBody>
      </p:sp>
      <p:sp>
        <p:nvSpPr>
          <p:cNvPr id="8" name="TextBox 7">
            <a:extLst>
              <a:ext uri="{FF2B5EF4-FFF2-40B4-BE49-F238E27FC236}">
                <a16:creationId xmlns:a16="http://schemas.microsoft.com/office/drawing/2014/main" id="{963EE0DF-393D-4873-A494-8D1DB3B9C990}"/>
              </a:ext>
            </a:extLst>
          </p:cNvPr>
          <p:cNvSpPr txBox="1"/>
          <p:nvPr/>
        </p:nvSpPr>
        <p:spPr>
          <a:xfrm>
            <a:off x="4662210" y="2104775"/>
            <a:ext cx="2841994" cy="302327"/>
          </a:xfrm>
          <a:prstGeom prst="rect">
            <a:avLst/>
          </a:prstGeom>
          <a:noFill/>
        </p:spPr>
        <p:txBody>
          <a:bodyPr wrap="square" rtlCol="0" anchor="b">
            <a:spAutoFit/>
          </a:bodyPr>
          <a:lstStyle/>
          <a:p>
            <a:pPr marL="54864" marR="0" lvl="0" indent="0" algn="ctr" defTabSz="908009" rtl="0" eaLnBrk="1" fontAlgn="auto" latinLnBrk="0" hangingPunct="1">
              <a:lnSpc>
                <a:spcPct val="85000"/>
              </a:lnSpc>
              <a:spcBef>
                <a:spcPts val="0"/>
              </a:spcBef>
              <a:spcAft>
                <a:spcPts val="600"/>
              </a:spcAft>
              <a:buClr>
                <a:srgbClr val="92D400"/>
              </a:buClr>
              <a:buSzPct val="75000"/>
              <a:buFontTx/>
              <a:buNone/>
              <a:tabLst/>
              <a:defRPr/>
            </a:pPr>
            <a:r>
              <a:rPr kumimoji="0" lang="en-US" sz="1600" b="1" i="0" u="none" strike="noStrike" kern="1200" cap="none" spc="0" normalizeH="0" baseline="0" noProof="0">
                <a:ln>
                  <a:noFill/>
                </a:ln>
                <a:solidFill>
                  <a:srgbClr val="000000"/>
                </a:solidFill>
                <a:effectLst/>
                <a:uLnTx/>
                <a:uFillTx/>
                <a:latin typeface="Open Sans"/>
                <a:ea typeface="+mn-ea"/>
                <a:cs typeface="+mn-cs"/>
                <a:sym typeface="Frutiger Next Pro Medium" charset="0"/>
              </a:rPr>
              <a:t>Build</a:t>
            </a:r>
            <a:endParaRPr kumimoji="0" lang="en-US" sz="1600" b="1" i="0" u="none" strike="noStrike" kern="1200" cap="none" spc="0" normalizeH="0" baseline="0" noProof="0" dirty="0">
              <a:ln>
                <a:noFill/>
              </a:ln>
              <a:solidFill>
                <a:srgbClr val="000000"/>
              </a:solidFill>
              <a:effectLst/>
              <a:uLnTx/>
              <a:uFillTx/>
              <a:latin typeface="Open Sans"/>
              <a:ea typeface="+mn-ea"/>
              <a:cs typeface="+mn-cs"/>
              <a:sym typeface="Frutiger Next Pro Medium" charset="0"/>
            </a:endParaRPr>
          </a:p>
        </p:txBody>
      </p:sp>
      <p:sp>
        <p:nvSpPr>
          <p:cNvPr id="9" name="TextBox 8">
            <a:extLst>
              <a:ext uri="{FF2B5EF4-FFF2-40B4-BE49-F238E27FC236}">
                <a16:creationId xmlns:a16="http://schemas.microsoft.com/office/drawing/2014/main" id="{8AF17ABB-941A-437F-BEA0-C53EFB4A3D31}"/>
              </a:ext>
            </a:extLst>
          </p:cNvPr>
          <p:cNvSpPr txBox="1"/>
          <p:nvPr/>
        </p:nvSpPr>
        <p:spPr>
          <a:xfrm>
            <a:off x="8279727" y="2104775"/>
            <a:ext cx="2725799" cy="302327"/>
          </a:xfrm>
          <a:prstGeom prst="rect">
            <a:avLst/>
          </a:prstGeom>
          <a:noFill/>
        </p:spPr>
        <p:txBody>
          <a:bodyPr wrap="square" rtlCol="0" anchor="b">
            <a:spAutoFit/>
          </a:bodyPr>
          <a:lstStyle/>
          <a:p>
            <a:pPr marL="54864" marR="0" lvl="0" indent="0" algn="ctr" defTabSz="908009" rtl="0" eaLnBrk="1" fontAlgn="auto" latinLnBrk="0" hangingPunct="1">
              <a:lnSpc>
                <a:spcPct val="85000"/>
              </a:lnSpc>
              <a:spcBef>
                <a:spcPts val="0"/>
              </a:spcBef>
              <a:spcAft>
                <a:spcPts val="600"/>
              </a:spcAft>
              <a:buClr>
                <a:srgbClr val="92D400"/>
              </a:buClr>
              <a:buSzPct val="75000"/>
              <a:buFontTx/>
              <a:buNone/>
              <a:tabLst/>
              <a:defRPr/>
            </a:pPr>
            <a:r>
              <a:rPr kumimoji="0" lang="en-US" sz="1600" b="1" i="0" u="none" strike="noStrike" kern="1200" cap="none" spc="0" normalizeH="0" baseline="0" noProof="0">
                <a:ln>
                  <a:noFill/>
                </a:ln>
                <a:solidFill>
                  <a:srgbClr val="000000"/>
                </a:solidFill>
                <a:effectLst/>
                <a:uLnTx/>
                <a:uFillTx/>
                <a:latin typeface="Open Sans"/>
                <a:ea typeface="+mn-ea"/>
                <a:cs typeface="+mn-cs"/>
                <a:sym typeface="Frutiger Next Pro Medium" charset="0"/>
              </a:rPr>
              <a:t>Operate</a:t>
            </a:r>
          </a:p>
        </p:txBody>
      </p:sp>
      <p:sp>
        <p:nvSpPr>
          <p:cNvPr id="10" name="TextBox 9">
            <a:extLst>
              <a:ext uri="{FF2B5EF4-FFF2-40B4-BE49-F238E27FC236}">
                <a16:creationId xmlns:a16="http://schemas.microsoft.com/office/drawing/2014/main" id="{2A61494C-C441-4969-97E2-668131EE2B05}"/>
              </a:ext>
            </a:extLst>
          </p:cNvPr>
          <p:cNvSpPr txBox="1"/>
          <p:nvPr/>
        </p:nvSpPr>
        <p:spPr>
          <a:xfrm>
            <a:off x="1140591" y="2360472"/>
            <a:ext cx="3145947" cy="1754326"/>
          </a:xfrm>
          <a:prstGeom prst="rect">
            <a:avLst/>
          </a:prstGeom>
          <a:noFill/>
        </p:spPr>
        <p:txBody>
          <a:bodyPr wrap="square" rtlCol="0">
            <a:spAutoFit/>
          </a:bodyPr>
          <a:lstStyle/>
          <a:p>
            <a:pPr marL="182880" marR="0" lvl="0" indent="-18288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Open Sans" charset="0"/>
                <a:cs typeface="Open Sans" charset="0"/>
              </a:rPr>
              <a:t>Evaluate current state architecture</a:t>
            </a:r>
          </a:p>
          <a:p>
            <a:pPr marL="182880" marR="0" lvl="0" indent="-18288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Open Sans" charset="0"/>
                <a:cs typeface="Open Sans" charset="0"/>
              </a:rPr>
              <a:t>Review personas and customer journeys</a:t>
            </a:r>
          </a:p>
          <a:p>
            <a:pPr marL="182880" marR="0" lvl="0" indent="-18288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Open Sans" charset="0"/>
                <a:cs typeface="Open Sans" charset="0"/>
              </a:rPr>
              <a:t>Host prioritization workshops to identify top use cases </a:t>
            </a:r>
          </a:p>
          <a:p>
            <a:pPr marL="182880" marR="0" lvl="0" indent="-18288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Open Sans" charset="0"/>
                <a:cs typeface="Open Sans" charset="0"/>
              </a:rPr>
              <a:t>Define future state solution architecture</a:t>
            </a:r>
          </a:p>
          <a:p>
            <a:pPr marL="182880" marR="0" lvl="0" indent="-18288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Open Sans" charset="0"/>
                <a:cs typeface="Open Sans" charset="0"/>
              </a:rPr>
              <a:t>Design roadmap for quick and long term wins </a:t>
            </a:r>
          </a:p>
        </p:txBody>
      </p:sp>
      <p:sp>
        <p:nvSpPr>
          <p:cNvPr id="17" name="Text Placeholder 2">
            <a:extLst>
              <a:ext uri="{FF2B5EF4-FFF2-40B4-BE49-F238E27FC236}">
                <a16:creationId xmlns:a16="http://schemas.microsoft.com/office/drawing/2014/main" id="{F4ADB5DC-848F-4065-B47A-6EFF3B1A13D8}"/>
              </a:ext>
            </a:extLst>
          </p:cNvPr>
          <p:cNvSpPr txBox="1">
            <a:spLocks/>
          </p:cNvSpPr>
          <p:nvPr/>
        </p:nvSpPr>
        <p:spPr>
          <a:xfrm>
            <a:off x="1110939" y="5210672"/>
            <a:ext cx="3031352" cy="10336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Advanced Data Ingestion</a:t>
            </a:r>
            <a:endParaRPr kumimoji="0" lang="en-US" sz="1400" b="1" i="0" u="none" strike="noStrike" kern="1200" cap="none" spc="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lvl="0" defTabSz="1219170">
              <a:spcBef>
                <a:spcPts val="0"/>
              </a:spcBef>
              <a:buClrTx/>
              <a:buSzTx/>
              <a:defRPr/>
            </a:pPr>
            <a:r>
              <a:rPr lang="en-US" sz="1200">
                <a:solidFill>
                  <a:srgbClr val="000000"/>
                </a:solidFill>
              </a:rPr>
              <a:t>Design of custom ETL processes to standardize data and/or onboard additional sources (e.g. mobile SDK, social pages, display ads, etc.)</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30" normalizeH="0" baseline="0" noProof="0">
              <a:ln>
                <a:noFill/>
              </a:ln>
              <a:solidFill>
                <a:srgbClr val="000000"/>
              </a:solidFill>
              <a:effectLst/>
              <a:uLnTx/>
              <a:uFillTx/>
              <a:latin typeface="Open Sans" charset="0"/>
              <a:ea typeface="Open Sans" charset="0"/>
              <a:cs typeface="Open Sans" charset="0"/>
            </a:endParaRPr>
          </a:p>
        </p:txBody>
      </p:sp>
      <p:sp>
        <p:nvSpPr>
          <p:cNvPr id="22" name="Text Placeholder 2">
            <a:extLst>
              <a:ext uri="{FF2B5EF4-FFF2-40B4-BE49-F238E27FC236}">
                <a16:creationId xmlns:a16="http://schemas.microsoft.com/office/drawing/2014/main" id="{F1075A07-EC84-4EA7-84DA-8A0C530755CF}"/>
              </a:ext>
            </a:extLst>
          </p:cNvPr>
          <p:cNvSpPr txBox="1">
            <a:spLocks/>
          </p:cNvSpPr>
          <p:nvPr/>
        </p:nvSpPr>
        <p:spPr>
          <a:xfrm>
            <a:off x="4662210" y="5210672"/>
            <a:ext cx="3057267" cy="10336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3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Cross Platform Orchestration</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30" normalizeH="0" baseline="0" noProof="0">
                <a:ln>
                  <a:noFill/>
                </a:ln>
                <a:solidFill>
                  <a:srgbClr val="000000"/>
                </a:solidFill>
                <a:effectLst/>
                <a:uLnTx/>
                <a:uFillTx/>
                <a:latin typeface="Open Sans" charset="0"/>
                <a:ea typeface="Open Sans" charset="0"/>
                <a:cs typeface="Open Sans" charset="0"/>
              </a:rPr>
              <a:t>Services include orchestration logic required to activate across journeys or platforms (web, mobile, in-store, etc.) to optimize across frequency, recency, and channel mix metrics. </a:t>
            </a:r>
          </a:p>
        </p:txBody>
      </p:sp>
      <p:sp>
        <p:nvSpPr>
          <p:cNvPr id="23" name="Text Placeholder 2">
            <a:extLst>
              <a:ext uri="{FF2B5EF4-FFF2-40B4-BE49-F238E27FC236}">
                <a16:creationId xmlns:a16="http://schemas.microsoft.com/office/drawing/2014/main" id="{A99CE1E7-0398-4FD3-BD2D-E3A7E657EE0F}"/>
              </a:ext>
            </a:extLst>
          </p:cNvPr>
          <p:cNvSpPr txBox="1">
            <a:spLocks/>
          </p:cNvSpPr>
          <p:nvPr/>
        </p:nvSpPr>
        <p:spPr>
          <a:xfrm>
            <a:off x="8316119" y="5210672"/>
            <a:ext cx="3016274" cy="1033604"/>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3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Custom Integrations &amp; Adapters</a:t>
            </a:r>
            <a:endParaRPr kumimoji="0" lang="en-US" sz="1400" b="1" i="0" u="none" strike="noStrike" kern="1200" cap="none" spc="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30" normalizeH="0" baseline="0" noProof="0">
                <a:ln>
                  <a:noFill/>
                </a:ln>
                <a:solidFill>
                  <a:srgbClr val="000000"/>
                </a:solidFill>
                <a:effectLst/>
                <a:uLnTx/>
                <a:uFillTx/>
                <a:latin typeface="Open Sans" charset="0"/>
                <a:ea typeface="Open Sans" charset="0"/>
                <a:cs typeface="Open Sans" charset="0"/>
              </a:rPr>
              <a:t>Build </a:t>
            </a:r>
            <a:r>
              <a:rPr lang="en-US" sz="1200">
                <a:solidFill>
                  <a:srgbClr val="000000"/>
                </a:solidFill>
              </a:rPr>
              <a:t>custom connectors to activate Interaction Studio campaigns across additional channels (e.g. custom applications, SF CDP, etc.)</a:t>
            </a:r>
            <a:endParaRPr kumimoji="0" lang="en-US" sz="1200" b="0" i="0" u="none" strike="noStrike" kern="1200" cap="none" spc="-30" normalizeH="0" baseline="0" noProof="0">
              <a:ln>
                <a:noFill/>
              </a:ln>
              <a:solidFill>
                <a:srgbClr val="000000"/>
              </a:solidFill>
              <a:effectLst/>
              <a:uLnTx/>
              <a:uFillTx/>
              <a:latin typeface="Open Sans" charset="0"/>
              <a:ea typeface="Open Sans" charset="0"/>
              <a:cs typeface="Open Sans" charset="0"/>
            </a:endParaRPr>
          </a:p>
        </p:txBody>
      </p:sp>
      <p:cxnSp>
        <p:nvCxnSpPr>
          <p:cNvPr id="39" name="Straight Connector 38">
            <a:extLst>
              <a:ext uri="{FF2B5EF4-FFF2-40B4-BE49-F238E27FC236}">
                <a16:creationId xmlns:a16="http://schemas.microsoft.com/office/drawing/2014/main" id="{4AC6E2EF-03B8-456E-BF01-C70BEF841B58}"/>
              </a:ext>
            </a:extLst>
          </p:cNvPr>
          <p:cNvCxnSpPr/>
          <p:nvPr/>
        </p:nvCxnSpPr>
        <p:spPr>
          <a:xfrm>
            <a:off x="485174" y="4719796"/>
            <a:ext cx="113163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
            <a:extLst>
              <a:ext uri="{FF2B5EF4-FFF2-40B4-BE49-F238E27FC236}">
                <a16:creationId xmlns:a16="http://schemas.microsoft.com/office/drawing/2014/main" id="{74B40AF1-0EE7-4B1C-AD7E-2335D2940858}"/>
              </a:ext>
            </a:extLst>
          </p:cNvPr>
          <p:cNvSpPr>
            <a:spLocks/>
          </p:cNvSpPr>
          <p:nvPr/>
        </p:nvSpPr>
        <p:spPr bwMode="auto">
          <a:xfrm>
            <a:off x="4778293" y="4593082"/>
            <a:ext cx="2635415" cy="222513"/>
          </a:xfrm>
          <a:prstGeom prst="rect">
            <a:avLst/>
          </a:prstGeom>
          <a:solidFill>
            <a:schemeClr val="bg1"/>
          </a:solidFill>
          <a:ln>
            <a:solidFill>
              <a:schemeClr val="tx1"/>
            </a:solidFill>
          </a:ln>
        </p:spPr>
        <p:txBody>
          <a:bodyPr lIns="0" tIns="0" rIns="0" bIns="0" anchor="ctr"/>
          <a:lstStyle/>
          <a:p>
            <a:pPr marL="182880" marR="0" lvl="0" indent="0" algn="ctr" defTabSz="908009" rtl="0" eaLnBrk="1" fontAlgn="auto" latinLnBrk="0" hangingPunct="1">
              <a:lnSpc>
                <a:spcPct val="100000"/>
              </a:lnSpc>
              <a:spcBef>
                <a:spcPts val="0"/>
              </a:spcBef>
              <a:spcAft>
                <a:spcPts val="0"/>
              </a:spcAft>
              <a:buClr>
                <a:srgbClr val="92D400"/>
              </a:buClr>
              <a:buSzPct val="75000"/>
              <a:buFontTx/>
              <a:buNone/>
              <a:tabLst/>
              <a:defRPr/>
            </a:pPr>
            <a:r>
              <a:rPr lang="en-US" sz="1400">
                <a:solidFill>
                  <a:srgbClr val="000000"/>
                </a:solidFill>
                <a:latin typeface="Open Sans"/>
                <a:sym typeface="Frutiger Next Pro Medium" charset="0"/>
              </a:rPr>
              <a:t>Advanced Offerings</a:t>
            </a:r>
            <a:endParaRPr kumimoji="0" lang="en-US" sz="1400" i="0" u="none" strike="noStrike" kern="1200" cap="none" spc="0" normalizeH="0" baseline="0" noProof="0">
              <a:ln>
                <a:noFill/>
              </a:ln>
              <a:solidFill>
                <a:srgbClr val="000000"/>
              </a:solidFill>
              <a:effectLst/>
              <a:uLnTx/>
              <a:uFillTx/>
              <a:latin typeface="Open Sans"/>
              <a:ea typeface="+mn-ea"/>
              <a:cs typeface="+mn-cs"/>
              <a:sym typeface="Frutiger Next Pro Medium" charset="0"/>
            </a:endParaRPr>
          </a:p>
        </p:txBody>
      </p:sp>
      <p:sp>
        <p:nvSpPr>
          <p:cNvPr id="41" name="Text Placeholder 2">
            <a:extLst>
              <a:ext uri="{FF2B5EF4-FFF2-40B4-BE49-F238E27FC236}">
                <a16:creationId xmlns:a16="http://schemas.microsoft.com/office/drawing/2014/main" id="{B6359F28-34A8-4FC1-893E-B15EB122B39E}"/>
              </a:ext>
            </a:extLst>
          </p:cNvPr>
          <p:cNvSpPr>
            <a:spLocks noGrp="1"/>
          </p:cNvSpPr>
          <p:nvPr>
            <p:ph type="body" sz="quarter" idx="14"/>
          </p:nvPr>
        </p:nvSpPr>
        <p:spPr>
          <a:xfrm>
            <a:off x="914721" y="1353312"/>
            <a:ext cx="10362880" cy="475488"/>
          </a:xfrm>
        </p:spPr>
        <p:txBody>
          <a:bodyPr/>
          <a:lstStyle/>
          <a:p>
            <a:r>
              <a:rPr lang="en-US" dirty="0"/>
              <a:t>Deloitte offers advise, build, and operate services as well as advanced offerings such as custom ETL, cross platform orchestration, and custom adapters. </a:t>
            </a:r>
          </a:p>
        </p:txBody>
      </p:sp>
      <p:sp>
        <p:nvSpPr>
          <p:cNvPr id="3" name="Rectangle 2">
            <a:extLst>
              <a:ext uri="{FF2B5EF4-FFF2-40B4-BE49-F238E27FC236}">
                <a16:creationId xmlns:a16="http://schemas.microsoft.com/office/drawing/2014/main" id="{AFBF4FA2-210F-486E-9450-ED34DAA9B81C}"/>
              </a:ext>
            </a:extLst>
          </p:cNvPr>
          <p:cNvSpPr/>
          <p:nvPr/>
        </p:nvSpPr>
        <p:spPr>
          <a:xfrm>
            <a:off x="914399" y="1917418"/>
            <a:ext cx="3303535" cy="238570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7F3577A-1C7D-42B4-87EC-AA3E7CE287B3}"/>
              </a:ext>
            </a:extLst>
          </p:cNvPr>
          <p:cNvSpPr/>
          <p:nvPr/>
        </p:nvSpPr>
        <p:spPr>
          <a:xfrm>
            <a:off x="4431440" y="1917417"/>
            <a:ext cx="3303535" cy="238570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0C5866-1732-4351-99A9-688FBACDC89F}"/>
              </a:ext>
            </a:extLst>
          </p:cNvPr>
          <p:cNvSpPr/>
          <p:nvPr/>
        </p:nvSpPr>
        <p:spPr>
          <a:xfrm>
            <a:off x="7990859" y="1917416"/>
            <a:ext cx="3303535" cy="238570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E84C722-7383-4CE1-B394-C24BECB69C89}"/>
              </a:ext>
            </a:extLst>
          </p:cNvPr>
          <p:cNvSpPr/>
          <p:nvPr/>
        </p:nvSpPr>
        <p:spPr>
          <a:xfrm>
            <a:off x="914399" y="5122056"/>
            <a:ext cx="3303535" cy="117359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05BCD1D-8300-4FF1-B54F-FD926EC4E3A1}"/>
              </a:ext>
            </a:extLst>
          </p:cNvPr>
          <p:cNvSpPr/>
          <p:nvPr/>
        </p:nvSpPr>
        <p:spPr>
          <a:xfrm>
            <a:off x="4491585" y="5122056"/>
            <a:ext cx="3303535" cy="117359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6DB8C5C-B5F0-4EF5-A35B-E9FFB8D21E0B}"/>
              </a:ext>
            </a:extLst>
          </p:cNvPr>
          <p:cNvSpPr/>
          <p:nvPr/>
        </p:nvSpPr>
        <p:spPr>
          <a:xfrm>
            <a:off x="8068771" y="5122056"/>
            <a:ext cx="3303535" cy="117359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6AE304-7393-4184-AECD-A485644259CB}"/>
              </a:ext>
            </a:extLst>
          </p:cNvPr>
          <p:cNvSpPr/>
          <p:nvPr/>
        </p:nvSpPr>
        <p:spPr>
          <a:xfrm>
            <a:off x="914399" y="5122056"/>
            <a:ext cx="78770" cy="1173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5D63F9F-FB39-462C-876E-353081F1348F}"/>
              </a:ext>
            </a:extLst>
          </p:cNvPr>
          <p:cNvSpPr/>
          <p:nvPr/>
        </p:nvSpPr>
        <p:spPr>
          <a:xfrm>
            <a:off x="4488623" y="5122055"/>
            <a:ext cx="78770" cy="1173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8AE7F56-212A-452A-A4F9-11E7643CCD8A}"/>
              </a:ext>
            </a:extLst>
          </p:cNvPr>
          <p:cNvSpPr/>
          <p:nvPr/>
        </p:nvSpPr>
        <p:spPr>
          <a:xfrm>
            <a:off x="8062847" y="5122054"/>
            <a:ext cx="78770" cy="1173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BF4424B-01D0-4795-9D37-F276A202B7A3}"/>
              </a:ext>
            </a:extLst>
          </p:cNvPr>
          <p:cNvSpPr/>
          <p:nvPr/>
        </p:nvSpPr>
        <p:spPr>
          <a:xfrm rot="5400000">
            <a:off x="2528057" y="306384"/>
            <a:ext cx="78770" cy="330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BFF3AF-F620-45B2-BF0B-5F5AB71E6EB2}"/>
              </a:ext>
            </a:extLst>
          </p:cNvPr>
          <p:cNvSpPr/>
          <p:nvPr/>
        </p:nvSpPr>
        <p:spPr>
          <a:xfrm rot="5400000">
            <a:off x="6039874" y="306384"/>
            <a:ext cx="78770" cy="330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9619C04-E895-48EA-83D2-2C97A5A26354}"/>
              </a:ext>
            </a:extLst>
          </p:cNvPr>
          <p:cNvSpPr/>
          <p:nvPr/>
        </p:nvSpPr>
        <p:spPr>
          <a:xfrm rot="5400000">
            <a:off x="9592787" y="306384"/>
            <a:ext cx="78770" cy="330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55">
            <a:extLst>
              <a:ext uri="{FF2B5EF4-FFF2-40B4-BE49-F238E27FC236}">
                <a16:creationId xmlns:a16="http://schemas.microsoft.com/office/drawing/2014/main" id="{16B2B382-4364-43E5-8B1D-E389BCF5A5AA}"/>
              </a:ext>
            </a:extLst>
          </p:cNvPr>
          <p:cNvSpPr>
            <a:spLocks noGrp="1"/>
          </p:cNvSpPr>
          <p:nvPr>
            <p:ph type="body" sz="quarter" idx="15"/>
          </p:nvPr>
        </p:nvSpPr>
        <p:spPr>
          <a:xfrm>
            <a:off x="914971" y="466344"/>
            <a:ext cx="3355848" cy="203200"/>
          </a:xfrm>
        </p:spPr>
        <p:txBody>
          <a:bodyPr/>
          <a:lstStyle/>
          <a:p>
            <a:r>
              <a:rPr lang="en-US" dirty="0"/>
              <a:t>Day 1 </a:t>
            </a:r>
          </a:p>
        </p:txBody>
      </p:sp>
    </p:spTree>
    <p:extLst>
      <p:ext uri="{BB962C8B-B14F-4D97-AF65-F5344CB8AC3E}">
        <p14:creationId xmlns:p14="http://schemas.microsoft.com/office/powerpoint/2010/main" val="364336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Pricing &amp; Packaging </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1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 name="object 2">
            <a:extLst>
              <a:ext uri="{FF2B5EF4-FFF2-40B4-BE49-F238E27FC236}">
                <a16:creationId xmlns:a16="http://schemas.microsoft.com/office/drawing/2014/main" id="{E2AD42FF-555F-41D8-8679-4F96F9D1261A}"/>
              </a:ext>
            </a:extLst>
          </p:cNvPr>
          <p:cNvSpPr txBox="1"/>
          <p:nvPr/>
        </p:nvSpPr>
        <p:spPr>
          <a:xfrm>
            <a:off x="1101872" y="3637200"/>
            <a:ext cx="2146935" cy="468630"/>
          </a:xfrm>
          <a:prstGeom prst="rect">
            <a:avLst/>
          </a:prstGeom>
        </p:spPr>
        <p:txBody>
          <a:bodyPr vert="horz" wrap="square" lIns="0" tIns="12700" rIns="0" bIns="0" rtlCol="0">
            <a:spAutoFit/>
          </a:bodyPr>
          <a:lstStyle/>
          <a:p>
            <a:pPr algn="ctr">
              <a:lnSpc>
                <a:spcPct val="100000"/>
              </a:lnSpc>
              <a:spcBef>
                <a:spcPts val="100"/>
              </a:spcBef>
            </a:pPr>
            <a:r>
              <a:rPr lang="en-US" sz="1900" b="1" spc="-170" dirty="0">
                <a:solidFill>
                  <a:schemeClr val="accent1">
                    <a:lumMod val="75000"/>
                  </a:schemeClr>
                </a:solidFill>
                <a:cs typeface="Century Gothic"/>
              </a:rPr>
              <a:t>A</a:t>
            </a:r>
            <a:r>
              <a:rPr lang="en-US" sz="1900" b="1" spc="-105" dirty="0">
                <a:solidFill>
                  <a:schemeClr val="accent1">
                    <a:lumMod val="75000"/>
                  </a:schemeClr>
                </a:solidFill>
                <a:cs typeface="Century Gothic"/>
              </a:rPr>
              <a:t>v</a:t>
            </a:r>
            <a:r>
              <a:rPr lang="en-US" sz="1900" b="1" spc="-40" dirty="0">
                <a:solidFill>
                  <a:schemeClr val="accent1">
                    <a:lumMod val="75000"/>
                  </a:schemeClr>
                </a:solidFill>
                <a:cs typeface="Century Gothic"/>
              </a:rPr>
              <a:t>ailable</a:t>
            </a:r>
            <a:r>
              <a:rPr lang="en-US" sz="1900" b="1" spc="-25" dirty="0">
                <a:solidFill>
                  <a:schemeClr val="accent1">
                    <a:lumMod val="75000"/>
                  </a:schemeClr>
                </a:solidFill>
                <a:cs typeface="Century Gothic"/>
              </a:rPr>
              <a:t> </a:t>
            </a:r>
            <a:r>
              <a:rPr lang="en-US" sz="1900" b="1" spc="-140" dirty="0">
                <a:solidFill>
                  <a:schemeClr val="accent1">
                    <a:lumMod val="75000"/>
                  </a:schemeClr>
                </a:solidFill>
                <a:cs typeface="Century Gothic"/>
              </a:rPr>
              <a:t>A</a:t>
            </a:r>
            <a:r>
              <a:rPr lang="en-US" sz="1900" b="1" spc="-40" dirty="0">
                <a:solidFill>
                  <a:schemeClr val="accent1">
                    <a:lumMod val="75000"/>
                  </a:schemeClr>
                </a:solidFill>
                <a:cs typeface="Century Gothic"/>
              </a:rPr>
              <a:t>dd-Ons</a:t>
            </a:r>
            <a:endParaRPr lang="en-US" sz="1900" dirty="0">
              <a:solidFill>
                <a:schemeClr val="accent1">
                  <a:lumMod val="75000"/>
                </a:schemeClr>
              </a:solidFill>
              <a:cs typeface="Century Gothic"/>
            </a:endParaRPr>
          </a:p>
          <a:p>
            <a:pPr algn="ctr">
              <a:lnSpc>
                <a:spcPct val="100000"/>
              </a:lnSpc>
              <a:spcBef>
                <a:spcPts val="5"/>
              </a:spcBef>
            </a:pPr>
            <a:r>
              <a:rPr lang="en-US" sz="1000" b="1" spc="-5" dirty="0">
                <a:solidFill>
                  <a:schemeClr val="accent1">
                    <a:lumMod val="75000"/>
                  </a:schemeClr>
                </a:solidFill>
                <a:cs typeface="Century Gothic"/>
              </a:rPr>
              <a:t>per</a:t>
            </a:r>
            <a:r>
              <a:rPr lang="en-US" sz="1000" b="1" spc="-40" dirty="0">
                <a:solidFill>
                  <a:schemeClr val="accent1">
                    <a:lumMod val="75000"/>
                  </a:schemeClr>
                </a:solidFill>
                <a:cs typeface="Century Gothic"/>
              </a:rPr>
              <a:t> year</a:t>
            </a:r>
            <a:endParaRPr lang="en-US" sz="1000" dirty="0">
              <a:solidFill>
                <a:schemeClr val="accent1">
                  <a:lumMod val="75000"/>
                </a:schemeClr>
              </a:solidFill>
              <a:cs typeface="Century Gothic"/>
            </a:endParaRPr>
          </a:p>
        </p:txBody>
      </p:sp>
      <p:sp>
        <p:nvSpPr>
          <p:cNvPr id="10" name="object 4">
            <a:extLst>
              <a:ext uri="{FF2B5EF4-FFF2-40B4-BE49-F238E27FC236}">
                <a16:creationId xmlns:a16="http://schemas.microsoft.com/office/drawing/2014/main" id="{0C3F6335-F5B4-4EDC-81EF-6D6AB284FB8C}"/>
              </a:ext>
            </a:extLst>
          </p:cNvPr>
          <p:cNvSpPr txBox="1"/>
          <p:nvPr/>
        </p:nvSpPr>
        <p:spPr>
          <a:xfrm>
            <a:off x="7878645" y="2828353"/>
            <a:ext cx="2526297" cy="365485"/>
          </a:xfrm>
          <a:prstGeom prst="rect">
            <a:avLst/>
          </a:prstGeom>
        </p:spPr>
        <p:txBody>
          <a:bodyPr vert="horz" wrap="square" lIns="0" tIns="41910" rIns="0" bIns="0" rtlCol="0">
            <a:spAutoFit/>
          </a:bodyPr>
          <a:lstStyle/>
          <a:p>
            <a:pPr marL="146685">
              <a:lnSpc>
                <a:spcPct val="100000"/>
              </a:lnSpc>
              <a:spcBef>
                <a:spcPts val="330"/>
              </a:spcBef>
            </a:pPr>
            <a:r>
              <a:rPr lang="en-US" sz="1050" b="1" dirty="0">
                <a:cs typeface="Century Gothic"/>
              </a:rPr>
              <a:t>500,000 </a:t>
            </a:r>
            <a:r>
              <a:rPr lang="en-US" sz="1050" dirty="0">
                <a:cs typeface="Calibri"/>
              </a:rPr>
              <a:t>Monthly Unique Visitors  </a:t>
            </a:r>
            <a:r>
              <a:rPr lang="en-US" sz="1050" b="1" dirty="0">
                <a:cs typeface="Century Gothic"/>
              </a:rPr>
              <a:t>500,000 </a:t>
            </a:r>
            <a:r>
              <a:rPr lang="en-US" sz="1050" dirty="0">
                <a:cs typeface="Calibri"/>
              </a:rPr>
              <a:t>Named Individual Proﬁles</a:t>
            </a:r>
            <a:endParaRPr sz="1050" dirty="0">
              <a:cs typeface="Calibri"/>
            </a:endParaRPr>
          </a:p>
        </p:txBody>
      </p:sp>
      <p:sp>
        <p:nvSpPr>
          <p:cNvPr id="11" name="object 5">
            <a:extLst>
              <a:ext uri="{FF2B5EF4-FFF2-40B4-BE49-F238E27FC236}">
                <a16:creationId xmlns:a16="http://schemas.microsoft.com/office/drawing/2014/main" id="{7F486B7D-0F99-4F46-8765-2E011A1745D2}"/>
              </a:ext>
            </a:extLst>
          </p:cNvPr>
          <p:cNvSpPr txBox="1"/>
          <p:nvPr/>
        </p:nvSpPr>
        <p:spPr>
          <a:xfrm>
            <a:off x="8220086" y="3234561"/>
            <a:ext cx="2082755" cy="166712"/>
          </a:xfrm>
          <a:prstGeom prst="rect">
            <a:avLst/>
          </a:prstGeom>
        </p:spPr>
        <p:txBody>
          <a:bodyPr vert="horz" wrap="square" lIns="0" tIns="12700" rIns="0" bIns="0" rtlCol="0">
            <a:spAutoFit/>
          </a:bodyPr>
          <a:lstStyle/>
          <a:p>
            <a:pPr marL="12700">
              <a:lnSpc>
                <a:spcPct val="100000"/>
              </a:lnSpc>
              <a:spcBef>
                <a:spcPts val="100"/>
              </a:spcBef>
            </a:pPr>
            <a:r>
              <a:rPr lang="en-US" sz="1000" dirty="0">
                <a:cs typeface="Calibri"/>
              </a:rPr>
              <a:t>Everything in </a:t>
            </a:r>
            <a:r>
              <a:rPr lang="en-US" sz="1000" b="1" dirty="0">
                <a:cs typeface="Century Gothic"/>
              </a:rPr>
              <a:t>Growth </a:t>
            </a:r>
            <a:r>
              <a:rPr lang="en-US" sz="1000" dirty="0">
                <a:cs typeface="Calibri"/>
              </a:rPr>
              <a:t>plus:</a:t>
            </a:r>
          </a:p>
        </p:txBody>
      </p:sp>
      <p:sp>
        <p:nvSpPr>
          <p:cNvPr id="12" name="object 6">
            <a:extLst>
              <a:ext uri="{FF2B5EF4-FFF2-40B4-BE49-F238E27FC236}">
                <a16:creationId xmlns:a16="http://schemas.microsoft.com/office/drawing/2014/main" id="{71509AD0-255E-46F6-A5C0-764717871E9B}"/>
              </a:ext>
            </a:extLst>
          </p:cNvPr>
          <p:cNvSpPr txBox="1"/>
          <p:nvPr/>
        </p:nvSpPr>
        <p:spPr>
          <a:xfrm>
            <a:off x="7536830" y="3433369"/>
            <a:ext cx="3209925" cy="474489"/>
          </a:xfrm>
          <a:prstGeom prst="rect">
            <a:avLst/>
          </a:prstGeom>
        </p:spPr>
        <p:txBody>
          <a:bodyPr vert="horz" wrap="square" lIns="0" tIns="12700" rIns="0" bIns="0" rtlCol="0">
            <a:spAutoFit/>
          </a:bodyPr>
          <a:lstStyle/>
          <a:p>
            <a:pPr marL="325120" indent="-313055">
              <a:lnSpc>
                <a:spcPct val="100000"/>
              </a:lnSpc>
              <a:spcBef>
                <a:spcPts val="100"/>
              </a:spcBef>
              <a:buFont typeface="Arial"/>
              <a:buChar char="●"/>
              <a:tabLst>
                <a:tab pos="325120" algn="l"/>
                <a:tab pos="325755" algn="l"/>
              </a:tabLst>
            </a:pPr>
            <a:r>
              <a:rPr lang="en-US" sz="1000" dirty="0">
                <a:cs typeface="Calibri"/>
              </a:rPr>
              <a:t>AI-Driven Next Best Action/Oﬀer</a:t>
            </a:r>
          </a:p>
          <a:p>
            <a:pPr marL="325120" indent="-313055">
              <a:lnSpc>
                <a:spcPct val="100000"/>
              </a:lnSpc>
              <a:spcBef>
                <a:spcPts val="30"/>
              </a:spcBef>
              <a:buFont typeface="Arial"/>
              <a:buChar char="●"/>
              <a:tabLst>
                <a:tab pos="325120" algn="l"/>
                <a:tab pos="325755" algn="l"/>
              </a:tabLst>
            </a:pPr>
            <a:r>
              <a:rPr lang="en-US" sz="1000" dirty="0">
                <a:cs typeface="Calibri"/>
              </a:rPr>
              <a:t>CRM Data &amp; Personalization</a:t>
            </a:r>
          </a:p>
          <a:p>
            <a:pPr marL="325120" indent="-313055">
              <a:lnSpc>
                <a:spcPct val="100000"/>
              </a:lnSpc>
              <a:spcBef>
                <a:spcPts val="30"/>
              </a:spcBef>
              <a:buFont typeface="Arial"/>
              <a:buChar char="●"/>
              <a:tabLst>
                <a:tab pos="325120" algn="l"/>
                <a:tab pos="325755" algn="l"/>
              </a:tabLst>
            </a:pPr>
            <a:r>
              <a:rPr lang="en-US" sz="1000" dirty="0">
                <a:cs typeface="Calibri"/>
              </a:rPr>
              <a:t>Mobile App Data &amp; Personalization</a:t>
            </a:r>
          </a:p>
        </p:txBody>
      </p:sp>
      <p:sp>
        <p:nvSpPr>
          <p:cNvPr id="13" name="object 7">
            <a:extLst>
              <a:ext uri="{FF2B5EF4-FFF2-40B4-BE49-F238E27FC236}">
                <a16:creationId xmlns:a16="http://schemas.microsoft.com/office/drawing/2014/main" id="{D2F83786-E579-4C3E-B22D-E2047FE55F3E}"/>
              </a:ext>
            </a:extLst>
          </p:cNvPr>
          <p:cNvSpPr txBox="1"/>
          <p:nvPr/>
        </p:nvSpPr>
        <p:spPr>
          <a:xfrm>
            <a:off x="4424941" y="2828353"/>
            <a:ext cx="2522113" cy="365485"/>
          </a:xfrm>
          <a:prstGeom prst="rect">
            <a:avLst/>
          </a:prstGeom>
        </p:spPr>
        <p:txBody>
          <a:bodyPr vert="horz" wrap="square" lIns="0" tIns="41910" rIns="0" bIns="0" rtlCol="0">
            <a:spAutoFit/>
          </a:bodyPr>
          <a:lstStyle/>
          <a:p>
            <a:pPr marL="146685">
              <a:lnSpc>
                <a:spcPct val="100000"/>
              </a:lnSpc>
              <a:spcBef>
                <a:spcPts val="330"/>
              </a:spcBef>
            </a:pPr>
            <a:r>
              <a:rPr lang="en-US" sz="1050" b="1" dirty="0">
                <a:cs typeface="Century Gothic"/>
              </a:rPr>
              <a:t>100,000 </a:t>
            </a:r>
            <a:r>
              <a:rPr lang="en-US" sz="1050" dirty="0">
                <a:cs typeface="Calibri"/>
              </a:rPr>
              <a:t>Monthly Unique Visitors  </a:t>
            </a:r>
            <a:r>
              <a:rPr lang="en-US" sz="1050" b="1" dirty="0">
                <a:cs typeface="Century Gothic"/>
              </a:rPr>
              <a:t>100,000 </a:t>
            </a:r>
            <a:r>
              <a:rPr lang="en-US" sz="1050" dirty="0">
                <a:cs typeface="Calibri"/>
              </a:rPr>
              <a:t>Named Individual Proﬁles</a:t>
            </a:r>
          </a:p>
        </p:txBody>
      </p:sp>
      <p:sp>
        <p:nvSpPr>
          <p:cNvPr id="14" name="object 8">
            <a:extLst>
              <a:ext uri="{FF2B5EF4-FFF2-40B4-BE49-F238E27FC236}">
                <a16:creationId xmlns:a16="http://schemas.microsoft.com/office/drawing/2014/main" id="{754533E6-E600-486F-BE97-50B760CCE5FA}"/>
              </a:ext>
            </a:extLst>
          </p:cNvPr>
          <p:cNvSpPr txBox="1"/>
          <p:nvPr/>
        </p:nvSpPr>
        <p:spPr>
          <a:xfrm>
            <a:off x="4093279" y="3249990"/>
            <a:ext cx="3197681" cy="782265"/>
          </a:xfrm>
          <a:prstGeom prst="rect">
            <a:avLst/>
          </a:prstGeom>
        </p:spPr>
        <p:txBody>
          <a:bodyPr vert="horz" wrap="square" lIns="0" tIns="12700" rIns="0" bIns="0" rtlCol="0">
            <a:spAutoFit/>
          </a:bodyPr>
          <a:lstStyle/>
          <a:p>
            <a:pPr marL="325120" indent="-313055">
              <a:lnSpc>
                <a:spcPct val="100000"/>
              </a:lnSpc>
              <a:spcBef>
                <a:spcPts val="100"/>
              </a:spcBef>
              <a:buFont typeface="Arial"/>
              <a:buChar char="●"/>
              <a:tabLst>
                <a:tab pos="325120" algn="l"/>
                <a:tab pos="325755" algn="l"/>
              </a:tabLst>
            </a:pPr>
            <a:r>
              <a:rPr lang="en-US" sz="1000" dirty="0">
                <a:cs typeface="Calibri"/>
              </a:rPr>
              <a:t>Website Data &amp; Personalization</a:t>
            </a:r>
          </a:p>
          <a:p>
            <a:pPr marL="325120" indent="-313055">
              <a:lnSpc>
                <a:spcPct val="100000"/>
              </a:lnSpc>
              <a:spcBef>
                <a:spcPts val="30"/>
              </a:spcBef>
              <a:buFont typeface="Arial"/>
              <a:buChar char="●"/>
              <a:tabLst>
                <a:tab pos="325120" algn="l"/>
                <a:tab pos="325755" algn="l"/>
              </a:tabLst>
            </a:pPr>
            <a:r>
              <a:rPr lang="en-US" sz="1000" dirty="0">
                <a:cs typeface="Calibri"/>
              </a:rPr>
              <a:t>Email Data &amp; Personalization</a:t>
            </a:r>
          </a:p>
          <a:p>
            <a:pPr marL="325120" indent="-313055">
              <a:lnSpc>
                <a:spcPct val="100000"/>
              </a:lnSpc>
              <a:spcBef>
                <a:spcPts val="30"/>
              </a:spcBef>
              <a:buFont typeface="Arial"/>
              <a:buChar char="●"/>
              <a:tabLst>
                <a:tab pos="325120" algn="l"/>
                <a:tab pos="325755" algn="l"/>
              </a:tabLst>
            </a:pPr>
            <a:r>
              <a:rPr lang="en-US" sz="1000" dirty="0">
                <a:cs typeface="Calibri"/>
              </a:rPr>
              <a:t>Segmentation &amp; Rule-Based Decisoning</a:t>
            </a:r>
          </a:p>
          <a:p>
            <a:pPr marL="325120" indent="-313055">
              <a:lnSpc>
                <a:spcPct val="100000"/>
              </a:lnSpc>
              <a:spcBef>
                <a:spcPts val="30"/>
              </a:spcBef>
              <a:buFont typeface="Arial"/>
              <a:buChar char="●"/>
              <a:tabLst>
                <a:tab pos="325120" algn="l"/>
                <a:tab pos="325755" algn="l"/>
              </a:tabLst>
            </a:pPr>
            <a:r>
              <a:rPr lang="en-US" sz="1000" dirty="0">
                <a:cs typeface="Calibri"/>
              </a:rPr>
              <a:t>A/B/N Testing and Reporting</a:t>
            </a:r>
          </a:p>
          <a:p>
            <a:pPr marL="325120" indent="-313055">
              <a:lnSpc>
                <a:spcPct val="100000"/>
              </a:lnSpc>
              <a:spcBef>
                <a:spcPts val="30"/>
              </a:spcBef>
              <a:buFont typeface="Arial"/>
              <a:buChar char="●"/>
              <a:tabLst>
                <a:tab pos="325120" algn="l"/>
                <a:tab pos="325755" algn="l"/>
              </a:tabLst>
            </a:pPr>
            <a:r>
              <a:rPr lang="en-US" sz="1000" dirty="0">
                <a:cs typeface="Calibri"/>
              </a:rPr>
              <a:t>ML Product &amp; Content Recommendations</a:t>
            </a:r>
          </a:p>
        </p:txBody>
      </p:sp>
      <p:sp>
        <p:nvSpPr>
          <p:cNvPr id="15" name="object 9">
            <a:extLst>
              <a:ext uri="{FF2B5EF4-FFF2-40B4-BE49-F238E27FC236}">
                <a16:creationId xmlns:a16="http://schemas.microsoft.com/office/drawing/2014/main" id="{64EC1BBF-F3CB-45F5-B995-6E1F3A5D96EA}"/>
              </a:ext>
            </a:extLst>
          </p:cNvPr>
          <p:cNvSpPr txBox="1"/>
          <p:nvPr/>
        </p:nvSpPr>
        <p:spPr>
          <a:xfrm>
            <a:off x="4081035" y="1696825"/>
            <a:ext cx="3209925" cy="464871"/>
          </a:xfrm>
          <a:prstGeom prst="rect">
            <a:avLst/>
          </a:prstGeom>
          <a:solidFill>
            <a:schemeClr val="accent2">
              <a:lumMod val="75000"/>
            </a:schemeClr>
          </a:solidFill>
        </p:spPr>
        <p:txBody>
          <a:bodyPr vert="horz" wrap="square" lIns="0" tIns="51435" rIns="0" bIns="0" rtlCol="0">
            <a:spAutoFit/>
          </a:bodyPr>
          <a:lstStyle/>
          <a:p>
            <a:pPr algn="ctr">
              <a:lnSpc>
                <a:spcPct val="100000"/>
              </a:lnSpc>
              <a:spcBef>
                <a:spcPts val="405"/>
              </a:spcBef>
            </a:pPr>
            <a:r>
              <a:rPr sz="1600" b="1" spc="20" dirty="0">
                <a:solidFill>
                  <a:srgbClr val="FFFFFF"/>
                </a:solidFill>
                <a:ea typeface="Verdana" panose="020B0604030504040204" pitchFamily="34" charset="0"/>
                <a:cs typeface="Century Gothic"/>
              </a:rPr>
              <a:t>Growth</a:t>
            </a:r>
            <a:endParaRPr sz="1600" dirty="0">
              <a:ea typeface="Verdana" panose="020B0604030504040204" pitchFamily="34" charset="0"/>
              <a:cs typeface="Century Gothic"/>
            </a:endParaRPr>
          </a:p>
          <a:p>
            <a:pPr marL="635" algn="ctr">
              <a:lnSpc>
                <a:spcPct val="100000"/>
              </a:lnSpc>
              <a:spcBef>
                <a:spcPts val="55"/>
              </a:spcBef>
            </a:pPr>
            <a:r>
              <a:rPr sz="1000" i="1" spc="45" dirty="0">
                <a:solidFill>
                  <a:srgbClr val="FFFFFF"/>
                </a:solidFill>
                <a:latin typeface="Calibri"/>
                <a:cs typeface="Calibri"/>
              </a:rPr>
              <a:t>(formerly</a:t>
            </a:r>
            <a:r>
              <a:rPr sz="1000" i="1" spc="5" dirty="0">
                <a:solidFill>
                  <a:srgbClr val="FFFFFF"/>
                </a:solidFill>
                <a:latin typeface="Calibri"/>
                <a:cs typeface="Calibri"/>
              </a:rPr>
              <a:t> </a:t>
            </a:r>
            <a:r>
              <a:rPr sz="1000" i="1" spc="60" dirty="0">
                <a:solidFill>
                  <a:srgbClr val="FFFFFF"/>
                </a:solidFill>
                <a:latin typeface="Calibri"/>
                <a:cs typeface="Calibri"/>
              </a:rPr>
              <a:t>Corporate)</a:t>
            </a:r>
            <a:endParaRPr sz="1000" dirty="0">
              <a:latin typeface="Calibri"/>
              <a:cs typeface="Calibri"/>
            </a:endParaRPr>
          </a:p>
        </p:txBody>
      </p:sp>
      <p:sp>
        <p:nvSpPr>
          <p:cNvPr id="16" name="object 10">
            <a:extLst>
              <a:ext uri="{FF2B5EF4-FFF2-40B4-BE49-F238E27FC236}">
                <a16:creationId xmlns:a16="http://schemas.microsoft.com/office/drawing/2014/main" id="{5DE079F9-E88E-45EF-8464-17C8C1A581A3}"/>
              </a:ext>
            </a:extLst>
          </p:cNvPr>
          <p:cNvSpPr txBox="1"/>
          <p:nvPr/>
        </p:nvSpPr>
        <p:spPr>
          <a:xfrm>
            <a:off x="7536831" y="1696825"/>
            <a:ext cx="3209925" cy="464871"/>
          </a:xfrm>
          <a:prstGeom prst="rect">
            <a:avLst/>
          </a:prstGeom>
          <a:solidFill>
            <a:schemeClr val="accent4">
              <a:lumMod val="75000"/>
            </a:schemeClr>
          </a:solidFill>
        </p:spPr>
        <p:txBody>
          <a:bodyPr vert="horz" wrap="square" lIns="0" tIns="51435" rIns="0" bIns="0" rtlCol="0">
            <a:spAutoFit/>
          </a:bodyPr>
          <a:lstStyle/>
          <a:p>
            <a:pPr algn="ctr">
              <a:lnSpc>
                <a:spcPct val="100000"/>
              </a:lnSpc>
              <a:spcBef>
                <a:spcPts val="405"/>
              </a:spcBef>
            </a:pPr>
            <a:r>
              <a:rPr sz="1600" b="1" spc="35" dirty="0">
                <a:solidFill>
                  <a:srgbClr val="FFFFFF"/>
                </a:solidFill>
                <a:cs typeface="Century Gothic"/>
              </a:rPr>
              <a:t>Premium</a:t>
            </a:r>
            <a:endParaRPr sz="1600" dirty="0">
              <a:cs typeface="Century Gothic"/>
            </a:endParaRPr>
          </a:p>
          <a:p>
            <a:pPr algn="ctr">
              <a:lnSpc>
                <a:spcPct val="100000"/>
              </a:lnSpc>
              <a:spcBef>
                <a:spcPts val="55"/>
              </a:spcBef>
            </a:pPr>
            <a:r>
              <a:rPr sz="1000" i="1" spc="45" dirty="0">
                <a:solidFill>
                  <a:srgbClr val="FFFFFF"/>
                </a:solidFill>
                <a:cs typeface="Calibri"/>
              </a:rPr>
              <a:t>(formerly</a:t>
            </a:r>
            <a:r>
              <a:rPr sz="1000" i="1" spc="5" dirty="0">
                <a:solidFill>
                  <a:srgbClr val="FFFFFF"/>
                </a:solidFill>
                <a:cs typeface="Calibri"/>
              </a:rPr>
              <a:t> </a:t>
            </a:r>
            <a:r>
              <a:rPr sz="1000" i="1" spc="45" dirty="0">
                <a:solidFill>
                  <a:srgbClr val="FFFFFF"/>
                </a:solidFill>
                <a:cs typeface="Calibri"/>
              </a:rPr>
              <a:t>Enterprise)</a:t>
            </a:r>
            <a:endParaRPr sz="1000" dirty="0">
              <a:cs typeface="Calibri"/>
            </a:endParaRPr>
          </a:p>
        </p:txBody>
      </p:sp>
      <p:graphicFrame>
        <p:nvGraphicFramePr>
          <p:cNvPr id="6" name="Object 5">
            <a:hlinkClick r:id="" action="ppaction://ole?verb=0"/>
            <a:extLst>
              <a:ext uri="{FF2B5EF4-FFF2-40B4-BE49-F238E27FC236}">
                <a16:creationId xmlns:a16="http://schemas.microsoft.com/office/drawing/2014/main" id="{5FA83080-D400-44C7-B43C-329F851349A5}"/>
              </a:ext>
            </a:extLst>
          </p:cNvPr>
          <p:cNvGraphicFramePr>
            <a:graphicFrameLocks noChangeAspect="1"/>
          </p:cNvGraphicFramePr>
          <p:nvPr/>
        </p:nvGraphicFramePr>
        <p:xfrm>
          <a:off x="10891095" y="6045610"/>
          <a:ext cx="787968" cy="694944"/>
        </p:xfrm>
        <a:graphic>
          <a:graphicData uri="http://schemas.openxmlformats.org/presentationml/2006/ole">
            <mc:AlternateContent xmlns:mc="http://schemas.openxmlformats.org/markup-compatibility/2006">
              <mc:Choice xmlns:v="urn:schemas-microsoft-com:vml" Requires="v">
                <p:oleObj spid="_x0000_s7170" name="Presentation" showAsIcon="1" r:id="rId4" imgW="914400" imgH="806400" progId="PowerPoint.Show.12">
                  <p:embed/>
                </p:oleObj>
              </mc:Choice>
              <mc:Fallback>
                <p:oleObj name="Presentation" showAsIcon="1" r:id="rId4" imgW="914400" imgH="806400" progId="PowerPoint.Show.12">
                  <p:embed/>
                  <p:pic>
                    <p:nvPicPr>
                      <p:cNvPr id="6" name="Object 5">
                        <a:hlinkClick r:id="" action="ppaction://ole?verb=0"/>
                        <a:extLst>
                          <a:ext uri="{FF2B5EF4-FFF2-40B4-BE49-F238E27FC236}">
                            <a16:creationId xmlns:a16="http://schemas.microsoft.com/office/drawing/2014/main" id="{5FA83080-D400-44C7-B43C-329F851349A5}"/>
                          </a:ext>
                        </a:extLst>
                      </p:cNvPr>
                      <p:cNvPicPr/>
                      <p:nvPr/>
                    </p:nvPicPr>
                    <p:blipFill>
                      <a:blip r:embed="rId5"/>
                      <a:stretch>
                        <a:fillRect/>
                      </a:stretch>
                    </p:blipFill>
                    <p:spPr>
                      <a:xfrm>
                        <a:off x="10891095" y="6045610"/>
                        <a:ext cx="787968" cy="69494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F0239A7-71F1-4515-BEE9-CAD980EB9089}"/>
              </a:ext>
            </a:extLst>
          </p:cNvPr>
          <p:cNvSpPr txBox="1"/>
          <p:nvPr/>
        </p:nvSpPr>
        <p:spPr>
          <a:xfrm>
            <a:off x="4524950" y="2189824"/>
            <a:ext cx="2322095" cy="677108"/>
          </a:xfrm>
          <a:prstGeom prst="rect">
            <a:avLst/>
          </a:prstGeom>
          <a:noFill/>
        </p:spPr>
        <p:txBody>
          <a:bodyPr wrap="square" rtlCol="0">
            <a:spAutoFit/>
          </a:bodyPr>
          <a:lstStyle/>
          <a:p>
            <a:pPr algn="ctr"/>
            <a:r>
              <a:rPr lang="en-US" sz="2800" b="1" dirty="0">
                <a:solidFill>
                  <a:schemeClr val="accent2">
                    <a:lumMod val="75000"/>
                  </a:schemeClr>
                </a:solidFill>
                <a:cs typeface="Century Gothic"/>
              </a:rPr>
              <a:t>$108,000</a:t>
            </a:r>
          </a:p>
          <a:p>
            <a:pPr algn="ctr"/>
            <a:r>
              <a:rPr lang="en-US" sz="1000" dirty="0">
                <a:cs typeface="Calibri"/>
              </a:rPr>
              <a:t>per year including</a:t>
            </a:r>
            <a:endParaRPr lang="en-US" sz="1000" dirty="0"/>
          </a:p>
        </p:txBody>
      </p:sp>
      <p:sp>
        <p:nvSpPr>
          <p:cNvPr id="31" name="TextBox 30">
            <a:extLst>
              <a:ext uri="{FF2B5EF4-FFF2-40B4-BE49-F238E27FC236}">
                <a16:creationId xmlns:a16="http://schemas.microsoft.com/office/drawing/2014/main" id="{B88607BA-FA4E-436F-88D2-E04290C9C0FA}"/>
              </a:ext>
            </a:extLst>
          </p:cNvPr>
          <p:cNvSpPr txBox="1"/>
          <p:nvPr/>
        </p:nvSpPr>
        <p:spPr>
          <a:xfrm>
            <a:off x="7980746" y="2189824"/>
            <a:ext cx="2322095" cy="677108"/>
          </a:xfrm>
          <a:prstGeom prst="rect">
            <a:avLst/>
          </a:prstGeom>
          <a:noFill/>
        </p:spPr>
        <p:txBody>
          <a:bodyPr wrap="square" rtlCol="0">
            <a:spAutoFit/>
          </a:bodyPr>
          <a:lstStyle/>
          <a:p>
            <a:pPr algn="ctr"/>
            <a:r>
              <a:rPr lang="en-US" sz="2800" b="1" dirty="0">
                <a:solidFill>
                  <a:schemeClr val="accent4">
                    <a:lumMod val="75000"/>
                  </a:schemeClr>
                </a:solidFill>
                <a:cs typeface="Century Gothic"/>
              </a:rPr>
              <a:t>$300,000</a:t>
            </a:r>
          </a:p>
          <a:p>
            <a:pPr algn="ctr"/>
            <a:r>
              <a:rPr lang="en-US" sz="1000" dirty="0">
                <a:cs typeface="Calibri"/>
              </a:rPr>
              <a:t>per year including</a:t>
            </a:r>
            <a:endParaRPr lang="en-US" sz="1000" dirty="0">
              <a:solidFill>
                <a:schemeClr val="accent3"/>
              </a:solidFill>
            </a:endParaRPr>
          </a:p>
        </p:txBody>
      </p:sp>
      <p:graphicFrame>
        <p:nvGraphicFramePr>
          <p:cNvPr id="38" name="object 17">
            <a:extLst>
              <a:ext uri="{FF2B5EF4-FFF2-40B4-BE49-F238E27FC236}">
                <a16:creationId xmlns:a16="http://schemas.microsoft.com/office/drawing/2014/main" id="{F4D61FCE-A838-40AA-905E-D7AD7B3D0652}"/>
              </a:ext>
            </a:extLst>
          </p:cNvPr>
          <p:cNvGraphicFramePr>
            <a:graphicFrameLocks noGrp="1"/>
          </p:cNvGraphicFramePr>
          <p:nvPr/>
        </p:nvGraphicFramePr>
        <p:xfrm>
          <a:off x="512937" y="4163399"/>
          <a:ext cx="10229850" cy="2213987"/>
        </p:xfrm>
        <a:graphic>
          <a:graphicData uri="http://schemas.openxmlformats.org/drawingml/2006/table">
            <a:tbl>
              <a:tblPr firstRow="1" bandRow="1">
                <a:tableStyleId>{2D5ABB26-0587-4C30-8999-92F81FD0307C}</a:tableStyleId>
              </a:tblPr>
              <a:tblGrid>
                <a:gridCol w="3364818">
                  <a:extLst>
                    <a:ext uri="{9D8B030D-6E8A-4147-A177-3AD203B41FA5}">
                      <a16:colId xmlns:a16="http://schemas.microsoft.com/office/drawing/2014/main" val="20000"/>
                    </a:ext>
                  </a:extLst>
                </a:gridCol>
                <a:gridCol w="1245282">
                  <a:extLst>
                    <a:ext uri="{9D8B030D-6E8A-4147-A177-3AD203B41FA5}">
                      <a16:colId xmlns:a16="http://schemas.microsoft.com/office/drawing/2014/main" val="20001"/>
                    </a:ext>
                  </a:extLst>
                </a:gridCol>
                <a:gridCol w="3110347">
                  <a:extLst>
                    <a:ext uri="{9D8B030D-6E8A-4147-A177-3AD203B41FA5}">
                      <a16:colId xmlns:a16="http://schemas.microsoft.com/office/drawing/2014/main" val="20002"/>
                    </a:ext>
                  </a:extLst>
                </a:gridCol>
                <a:gridCol w="2509403">
                  <a:extLst>
                    <a:ext uri="{9D8B030D-6E8A-4147-A177-3AD203B41FA5}">
                      <a16:colId xmlns:a16="http://schemas.microsoft.com/office/drawing/2014/main" val="20003"/>
                    </a:ext>
                  </a:extLst>
                </a:gridCol>
              </a:tblGrid>
              <a:tr h="151365">
                <a:tc>
                  <a:txBody>
                    <a:bodyPr/>
                    <a:lstStyle/>
                    <a:p>
                      <a:pPr marL="45720" algn="ctr">
                        <a:lnSpc>
                          <a:spcPct val="100000"/>
                        </a:lnSpc>
                        <a:spcBef>
                          <a:spcPts val="675"/>
                        </a:spcBef>
                      </a:pPr>
                      <a:r>
                        <a:rPr lang="en-US" sz="1100" b="1" spc="5">
                          <a:solidFill>
                            <a:srgbClr val="FFFFFF"/>
                          </a:solidFill>
                          <a:latin typeface="+mn-lt"/>
                          <a:cs typeface="Century Gothic"/>
                        </a:rPr>
                        <a:t>Consumption</a:t>
                      </a:r>
                      <a:r>
                        <a:rPr lang="en-US" sz="1100" b="1" spc="-25">
                          <a:solidFill>
                            <a:srgbClr val="FFFFFF"/>
                          </a:solidFill>
                          <a:latin typeface="+mn-lt"/>
                          <a:cs typeface="Century Gothic"/>
                        </a:rPr>
                        <a:t> </a:t>
                      </a:r>
                      <a:r>
                        <a:rPr lang="en-US" sz="1100" b="1" spc="-35">
                          <a:solidFill>
                            <a:srgbClr val="FFFFFF"/>
                          </a:solidFill>
                          <a:latin typeface="+mn-lt"/>
                          <a:cs typeface="Century Gothic"/>
                        </a:rPr>
                        <a:t>Add-Ons</a:t>
                      </a:r>
                      <a:endParaRPr lang="en-US" sz="1100" dirty="0">
                        <a:latin typeface="+mn-lt"/>
                        <a:cs typeface="Century Gothic"/>
                      </a:endParaRPr>
                    </a:p>
                  </a:txBody>
                  <a:tcPr marL="0" marR="0" marT="85725" marB="0">
                    <a:solidFill>
                      <a:schemeClr val="bg1">
                        <a:lumMod val="65000"/>
                      </a:schemeClr>
                    </a:solidFill>
                  </a:tcPr>
                </a:tc>
                <a:tc gridSpan="3">
                  <a:txBody>
                    <a:bodyPr/>
                    <a:lstStyle/>
                    <a:p>
                      <a:pPr algn="ctr">
                        <a:lnSpc>
                          <a:spcPct val="100000"/>
                        </a:lnSpc>
                      </a:pPr>
                      <a:endParaRPr lang="en-US" sz="1100" dirty="0">
                        <a:latin typeface="+mn-lt"/>
                        <a:cs typeface="Times New Roman"/>
                      </a:endParaRPr>
                    </a:p>
                  </a:txBody>
                  <a:tcPr marL="0" marR="0" marT="0" marB="0">
                    <a:solidFill>
                      <a:schemeClr val="bg1">
                        <a:lumMod val="65000"/>
                      </a:schemeClr>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51365">
                <a:tc>
                  <a:txBody>
                    <a:bodyPr/>
                    <a:lstStyle/>
                    <a:p>
                      <a:pPr marL="45720" algn="ctr">
                        <a:lnSpc>
                          <a:spcPct val="100000"/>
                        </a:lnSpc>
                        <a:spcBef>
                          <a:spcPts val="675"/>
                        </a:spcBef>
                      </a:pPr>
                      <a:r>
                        <a:rPr lang="en-US" sz="1100" spc="0">
                          <a:latin typeface="+mn-lt"/>
                          <a:cs typeface="Calibri"/>
                        </a:rPr>
                        <a:t>Unique Visitors (100,000)</a:t>
                      </a:r>
                      <a:endParaRPr lang="en-US" sz="1100" spc="0" dirty="0">
                        <a:latin typeface="+mn-lt"/>
                        <a:cs typeface="Calibri"/>
                      </a:endParaRPr>
                    </a:p>
                  </a:txBody>
                  <a:tcPr marL="0" marR="0" marT="85725" marB="0"/>
                </a:tc>
                <a:tc>
                  <a:txBody>
                    <a:bodyPr/>
                    <a:lstStyle/>
                    <a:p>
                      <a:pPr marR="305435" algn="ctr">
                        <a:lnSpc>
                          <a:spcPct val="100000"/>
                        </a:lnSpc>
                        <a:spcBef>
                          <a:spcPts val="600"/>
                        </a:spcBef>
                      </a:pPr>
                      <a:r>
                        <a:rPr lang="en-US" sz="1100" spc="0">
                          <a:latin typeface="+mn-lt"/>
                          <a:cs typeface="Calibri"/>
                        </a:rPr>
                        <a:t>$9,000</a:t>
                      </a:r>
                    </a:p>
                  </a:txBody>
                  <a:tcPr marL="0" marR="0" marT="76200" marB="0"/>
                </a:tc>
                <a:tc>
                  <a:txBody>
                    <a:bodyPr/>
                    <a:lstStyle/>
                    <a:p>
                      <a:pPr marR="589280" algn="ctr">
                        <a:lnSpc>
                          <a:spcPct val="100000"/>
                        </a:lnSpc>
                        <a:spcBef>
                          <a:spcPts val="60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76200" marB="0"/>
                </a:tc>
                <a:tc>
                  <a:txBody>
                    <a:bodyPr/>
                    <a:lstStyle/>
                    <a:p>
                      <a:pPr marR="231140" algn="ctr">
                        <a:lnSpc>
                          <a:spcPct val="100000"/>
                        </a:lnSpc>
                        <a:spcBef>
                          <a:spcPts val="60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76200" marB="0"/>
                </a:tc>
                <a:extLst>
                  <a:ext uri="{0D108BD9-81ED-4DB2-BD59-A6C34878D82A}">
                    <a16:rowId xmlns:a16="http://schemas.microsoft.com/office/drawing/2014/main" val="10001"/>
                  </a:ext>
                </a:extLst>
              </a:tr>
              <a:tr h="154228">
                <a:tc>
                  <a:txBody>
                    <a:bodyPr/>
                    <a:lstStyle/>
                    <a:p>
                      <a:pPr marL="46355" algn="ctr">
                        <a:lnSpc>
                          <a:spcPct val="100000"/>
                        </a:lnSpc>
                        <a:spcBef>
                          <a:spcPts val="715"/>
                        </a:spcBef>
                      </a:pPr>
                      <a:r>
                        <a:rPr lang="en-US" sz="1100" spc="0">
                          <a:latin typeface="+mn-lt"/>
                          <a:cs typeface="Calibri"/>
                        </a:rPr>
                        <a:t>Growth - Named Proﬁles (100,000)</a:t>
                      </a:r>
                      <a:endParaRPr lang="en-US" sz="1100" spc="0" dirty="0">
                        <a:latin typeface="+mn-lt"/>
                        <a:cs typeface="Calibri"/>
                      </a:endParaRPr>
                    </a:p>
                  </a:txBody>
                  <a:tcPr marL="0" marR="0" marT="90805" marB="0"/>
                </a:tc>
                <a:tc>
                  <a:txBody>
                    <a:bodyPr/>
                    <a:lstStyle/>
                    <a:p>
                      <a:pPr marR="305435" algn="ctr">
                        <a:lnSpc>
                          <a:spcPct val="100000"/>
                        </a:lnSpc>
                        <a:spcBef>
                          <a:spcPts val="640"/>
                        </a:spcBef>
                      </a:pPr>
                      <a:r>
                        <a:rPr lang="en-US" sz="1100" spc="0">
                          <a:latin typeface="+mn-lt"/>
                          <a:cs typeface="Calibri"/>
                        </a:rPr>
                        <a:t>$6,000</a:t>
                      </a:r>
                      <a:endParaRPr lang="en-US" sz="1100" spc="0" dirty="0">
                        <a:latin typeface="+mn-lt"/>
                        <a:cs typeface="Calibri"/>
                      </a:endParaRPr>
                    </a:p>
                  </a:txBody>
                  <a:tcPr marL="0" marR="0" marT="81280" marB="0"/>
                </a:tc>
                <a:tc>
                  <a:txBody>
                    <a:bodyPr/>
                    <a:lstStyle/>
                    <a:p>
                      <a:pPr marR="589280" algn="ctr">
                        <a:lnSpc>
                          <a:spcPct val="100000"/>
                        </a:lnSpc>
                        <a:spcBef>
                          <a:spcPts val="64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81280" marB="0"/>
                </a:tc>
                <a:tc>
                  <a:txBody>
                    <a:bodyPr/>
                    <a:lstStyle/>
                    <a:p>
                      <a:pPr marR="230504" algn="ctr">
                        <a:lnSpc>
                          <a:spcPct val="100000"/>
                        </a:lnSpc>
                        <a:spcBef>
                          <a:spcPts val="715"/>
                        </a:spcBef>
                      </a:pPr>
                      <a:r>
                        <a:rPr lang="en-US" sz="1100" spc="0">
                          <a:latin typeface="+mn-lt"/>
                          <a:cs typeface="Calibri"/>
                        </a:rPr>
                        <a:t>not available</a:t>
                      </a:r>
                    </a:p>
                  </a:txBody>
                  <a:tcPr marL="0" marR="0" marT="90805" marB="0"/>
                </a:tc>
                <a:extLst>
                  <a:ext uri="{0D108BD9-81ED-4DB2-BD59-A6C34878D82A}">
                    <a16:rowId xmlns:a16="http://schemas.microsoft.com/office/drawing/2014/main" val="10002"/>
                  </a:ext>
                </a:extLst>
              </a:tr>
              <a:tr h="154228">
                <a:tc>
                  <a:txBody>
                    <a:bodyPr/>
                    <a:lstStyle/>
                    <a:p>
                      <a:pPr marL="46355" algn="ctr">
                        <a:lnSpc>
                          <a:spcPct val="100000"/>
                        </a:lnSpc>
                        <a:spcBef>
                          <a:spcPts val="715"/>
                        </a:spcBef>
                      </a:pPr>
                      <a:r>
                        <a:rPr lang="en-US" sz="1100" spc="0">
                          <a:latin typeface="+mn-lt"/>
                          <a:cs typeface="Calibri"/>
                        </a:rPr>
                        <a:t>Premium - Named Proﬁles (100,000)</a:t>
                      </a:r>
                      <a:endParaRPr lang="en-US" sz="1100" spc="0" dirty="0">
                        <a:latin typeface="+mn-lt"/>
                        <a:cs typeface="Calibri"/>
                      </a:endParaRPr>
                    </a:p>
                  </a:txBody>
                  <a:tcPr marL="0" marR="0" marT="90805" marB="0"/>
                </a:tc>
                <a:tc>
                  <a:txBody>
                    <a:bodyPr/>
                    <a:lstStyle/>
                    <a:p>
                      <a:pPr marR="305435" algn="ctr">
                        <a:lnSpc>
                          <a:spcPct val="100000"/>
                        </a:lnSpc>
                        <a:spcBef>
                          <a:spcPts val="640"/>
                        </a:spcBef>
                      </a:pPr>
                      <a:r>
                        <a:rPr lang="en-US" sz="1100" spc="0">
                          <a:latin typeface="+mn-lt"/>
                          <a:cs typeface="Calibri"/>
                        </a:rPr>
                        <a:t>$12,000</a:t>
                      </a:r>
                      <a:endParaRPr lang="en-US" sz="1100" spc="0" dirty="0">
                        <a:latin typeface="+mn-lt"/>
                        <a:cs typeface="Calibri"/>
                      </a:endParaRPr>
                    </a:p>
                  </a:txBody>
                  <a:tcPr marL="0" marR="0" marT="81280" marB="0"/>
                </a:tc>
                <a:tc>
                  <a:txBody>
                    <a:bodyPr/>
                    <a:lstStyle/>
                    <a:p>
                      <a:pPr marR="588645" algn="ctr">
                        <a:lnSpc>
                          <a:spcPct val="100000"/>
                        </a:lnSpc>
                        <a:spcBef>
                          <a:spcPts val="715"/>
                        </a:spcBef>
                      </a:pPr>
                      <a:r>
                        <a:rPr lang="en-US" sz="1100" spc="0">
                          <a:latin typeface="+mn-lt"/>
                          <a:cs typeface="Calibri"/>
                        </a:rPr>
                        <a:t>not available</a:t>
                      </a:r>
                      <a:endParaRPr lang="en-US" sz="1100" spc="0" dirty="0">
                        <a:latin typeface="+mn-lt"/>
                        <a:cs typeface="Calibri"/>
                      </a:endParaRPr>
                    </a:p>
                  </a:txBody>
                  <a:tcPr marL="0" marR="0" marT="90805" marB="0"/>
                </a:tc>
                <a:tc>
                  <a:txBody>
                    <a:bodyPr/>
                    <a:lstStyle/>
                    <a:p>
                      <a:pPr marR="231140" algn="ctr">
                        <a:lnSpc>
                          <a:spcPct val="100000"/>
                        </a:lnSpc>
                        <a:spcBef>
                          <a:spcPts val="640"/>
                        </a:spcBef>
                      </a:pPr>
                      <a:r>
                        <a:rPr lang="en-US" sz="1100" spc="0">
                          <a:solidFill>
                            <a:schemeClr val="accent1">
                              <a:lumMod val="75000"/>
                            </a:schemeClr>
                          </a:solidFill>
                          <a:latin typeface="+mn-lt"/>
                          <a:cs typeface="MS Gothic"/>
                        </a:rPr>
                        <a:t>✔</a:t>
                      </a:r>
                    </a:p>
                  </a:txBody>
                  <a:tcPr marL="0" marR="0" marT="81280" marB="0"/>
                </a:tc>
                <a:extLst>
                  <a:ext uri="{0D108BD9-81ED-4DB2-BD59-A6C34878D82A}">
                    <a16:rowId xmlns:a16="http://schemas.microsoft.com/office/drawing/2014/main" val="10003"/>
                  </a:ext>
                </a:extLst>
              </a:tr>
              <a:tr h="154228">
                <a:tc>
                  <a:txBody>
                    <a:bodyPr/>
                    <a:lstStyle/>
                    <a:p>
                      <a:pPr marL="46355" algn="ctr">
                        <a:lnSpc>
                          <a:spcPct val="100000"/>
                        </a:lnSpc>
                        <a:spcBef>
                          <a:spcPts val="715"/>
                        </a:spcBef>
                      </a:pPr>
                      <a:r>
                        <a:rPr lang="en-US" sz="1100" spc="0">
                          <a:latin typeface="+mn-lt"/>
                          <a:cs typeface="Calibri"/>
                        </a:rPr>
                        <a:t>Account Proﬁles (50,000)</a:t>
                      </a:r>
                      <a:endParaRPr lang="en-US" sz="1100" spc="0" dirty="0">
                        <a:latin typeface="+mn-lt"/>
                        <a:cs typeface="Calibri"/>
                      </a:endParaRPr>
                    </a:p>
                  </a:txBody>
                  <a:tcPr marL="0" marR="0" marT="90805" marB="0"/>
                </a:tc>
                <a:tc>
                  <a:txBody>
                    <a:bodyPr/>
                    <a:lstStyle/>
                    <a:p>
                      <a:pPr marR="305435" algn="ctr">
                        <a:lnSpc>
                          <a:spcPct val="100000"/>
                        </a:lnSpc>
                        <a:spcBef>
                          <a:spcPts val="640"/>
                        </a:spcBef>
                      </a:pPr>
                      <a:r>
                        <a:rPr lang="en-US" sz="1100" spc="0">
                          <a:latin typeface="+mn-lt"/>
                          <a:cs typeface="Calibri"/>
                        </a:rPr>
                        <a:t>$12,000</a:t>
                      </a:r>
                    </a:p>
                  </a:txBody>
                  <a:tcPr marL="0" marR="0" marT="81280" marB="0"/>
                </a:tc>
                <a:tc>
                  <a:txBody>
                    <a:bodyPr/>
                    <a:lstStyle/>
                    <a:p>
                      <a:pPr marR="589280" algn="ctr">
                        <a:lnSpc>
                          <a:spcPct val="100000"/>
                        </a:lnSpc>
                        <a:spcBef>
                          <a:spcPts val="64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81280" marB="0"/>
                </a:tc>
                <a:tc>
                  <a:txBody>
                    <a:bodyPr/>
                    <a:lstStyle/>
                    <a:p>
                      <a:pPr marR="231140" algn="ctr">
                        <a:lnSpc>
                          <a:spcPct val="100000"/>
                        </a:lnSpc>
                        <a:spcBef>
                          <a:spcPts val="64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81280" marB="0"/>
                </a:tc>
                <a:extLst>
                  <a:ext uri="{0D108BD9-81ED-4DB2-BD59-A6C34878D82A}">
                    <a16:rowId xmlns:a16="http://schemas.microsoft.com/office/drawing/2014/main" val="10004"/>
                  </a:ext>
                </a:extLst>
              </a:tr>
              <a:tr h="145998">
                <a:tc>
                  <a:txBody>
                    <a:bodyPr/>
                    <a:lstStyle/>
                    <a:p>
                      <a:pPr marL="45085" algn="ctr">
                        <a:lnSpc>
                          <a:spcPct val="100000"/>
                        </a:lnSpc>
                        <a:spcBef>
                          <a:spcPts val="600"/>
                        </a:spcBef>
                      </a:pPr>
                      <a:r>
                        <a:rPr lang="en-US" sz="1100" b="1" spc="0">
                          <a:solidFill>
                            <a:srgbClr val="FFFFFF"/>
                          </a:solidFill>
                          <a:latin typeface="+mn-lt"/>
                          <a:cs typeface="Century Gothic"/>
                        </a:rPr>
                        <a:t>Premium Add-Ons</a:t>
                      </a:r>
                      <a:endParaRPr lang="en-US" sz="1100" spc="0" dirty="0">
                        <a:latin typeface="+mn-lt"/>
                        <a:cs typeface="Century Gothic"/>
                      </a:endParaRPr>
                    </a:p>
                  </a:txBody>
                  <a:tcPr marL="0" marR="0" marT="76200" marB="0">
                    <a:solidFill>
                      <a:schemeClr val="bg1">
                        <a:lumMod val="65000"/>
                      </a:schemeClr>
                    </a:solidFill>
                  </a:tcPr>
                </a:tc>
                <a:tc>
                  <a:txBody>
                    <a:bodyPr/>
                    <a:lstStyle/>
                    <a:p>
                      <a:pPr algn="ctr">
                        <a:lnSpc>
                          <a:spcPct val="100000"/>
                        </a:lnSpc>
                      </a:pPr>
                      <a:endParaRPr lang="en-US" sz="1100" spc="0">
                        <a:latin typeface="+mn-lt"/>
                        <a:cs typeface="Times New Roman"/>
                      </a:endParaRPr>
                    </a:p>
                  </a:txBody>
                  <a:tcPr marL="0" marR="0" marT="0" marB="0">
                    <a:solidFill>
                      <a:schemeClr val="bg1">
                        <a:lumMod val="65000"/>
                      </a:schemeClr>
                    </a:solidFill>
                  </a:tcPr>
                </a:tc>
                <a:tc>
                  <a:txBody>
                    <a:bodyPr/>
                    <a:lstStyle/>
                    <a:p>
                      <a:pPr algn="ctr">
                        <a:lnSpc>
                          <a:spcPct val="100000"/>
                        </a:lnSpc>
                      </a:pPr>
                      <a:endParaRPr lang="en-US" sz="1100" spc="0" dirty="0">
                        <a:latin typeface="+mn-lt"/>
                        <a:cs typeface="Times New Roman"/>
                      </a:endParaRPr>
                    </a:p>
                  </a:txBody>
                  <a:tcPr marL="0" marR="0" marT="0" marB="0">
                    <a:solidFill>
                      <a:schemeClr val="bg1">
                        <a:lumMod val="65000"/>
                      </a:schemeClr>
                    </a:solidFill>
                  </a:tcPr>
                </a:tc>
                <a:tc>
                  <a:txBody>
                    <a:bodyPr/>
                    <a:lstStyle/>
                    <a:p>
                      <a:pPr algn="ctr">
                        <a:lnSpc>
                          <a:spcPct val="100000"/>
                        </a:lnSpc>
                      </a:pPr>
                      <a:endParaRPr lang="en-US" sz="1100" spc="0" dirty="0">
                        <a:latin typeface="+mn-lt"/>
                        <a:cs typeface="Times New Roman"/>
                      </a:endParaRPr>
                    </a:p>
                  </a:txBody>
                  <a:tcPr marL="0" marR="0" marT="0" marB="0">
                    <a:solidFill>
                      <a:schemeClr val="bg1">
                        <a:lumMod val="65000"/>
                      </a:schemeClr>
                    </a:solidFill>
                  </a:tcPr>
                </a:tc>
                <a:extLst>
                  <a:ext uri="{0D108BD9-81ED-4DB2-BD59-A6C34878D82A}">
                    <a16:rowId xmlns:a16="http://schemas.microsoft.com/office/drawing/2014/main" val="10005"/>
                  </a:ext>
                </a:extLst>
              </a:tr>
              <a:tr h="251202">
                <a:tc>
                  <a:txBody>
                    <a:bodyPr/>
                    <a:lstStyle/>
                    <a:p>
                      <a:pPr marL="46355" algn="ctr">
                        <a:lnSpc>
                          <a:spcPct val="100000"/>
                        </a:lnSpc>
                        <a:spcBef>
                          <a:spcPts val="600"/>
                        </a:spcBef>
                      </a:pPr>
                      <a:r>
                        <a:rPr lang="en-US" sz="1100" spc="0">
                          <a:latin typeface="+mn-lt"/>
                          <a:cs typeface="Calibri"/>
                        </a:rPr>
                        <a:t>Interaction Studio Data Warehouse</a:t>
                      </a:r>
                      <a:endParaRPr lang="en-US" sz="1100" spc="0" dirty="0">
                        <a:latin typeface="+mn-lt"/>
                        <a:cs typeface="Calibri"/>
                      </a:endParaRPr>
                    </a:p>
                  </a:txBody>
                  <a:tcPr marL="0" marR="0" marT="76200" marB="0"/>
                </a:tc>
                <a:tc>
                  <a:txBody>
                    <a:bodyPr/>
                    <a:lstStyle/>
                    <a:p>
                      <a:pPr marR="304800" algn="ctr">
                        <a:lnSpc>
                          <a:spcPct val="100000"/>
                        </a:lnSpc>
                        <a:spcBef>
                          <a:spcPts val="630"/>
                        </a:spcBef>
                      </a:pPr>
                      <a:r>
                        <a:rPr lang="en-US" sz="1100" spc="0">
                          <a:latin typeface="+mn-lt"/>
                          <a:cs typeface="Calibri"/>
                        </a:rPr>
                        <a:t>25% of net</a:t>
                      </a:r>
                      <a:endParaRPr lang="en-US" sz="1100" spc="0" dirty="0">
                        <a:latin typeface="+mn-lt"/>
                        <a:cs typeface="Calibri"/>
                      </a:endParaRPr>
                    </a:p>
                  </a:txBody>
                  <a:tcPr marL="0" marR="0" marT="80010" marB="0"/>
                </a:tc>
                <a:tc>
                  <a:txBody>
                    <a:bodyPr/>
                    <a:lstStyle/>
                    <a:p>
                      <a:pPr marR="588645" algn="ctr">
                        <a:lnSpc>
                          <a:spcPct val="100000"/>
                        </a:lnSpc>
                        <a:spcBef>
                          <a:spcPts val="630"/>
                        </a:spcBef>
                      </a:pPr>
                      <a:r>
                        <a:rPr lang="en-US" sz="1100" spc="0">
                          <a:latin typeface="+mn-lt"/>
                          <a:cs typeface="Calibri"/>
                        </a:rPr>
                        <a:t>not available</a:t>
                      </a:r>
                      <a:endParaRPr lang="en-US" sz="1100" spc="0" dirty="0">
                        <a:latin typeface="+mn-lt"/>
                        <a:cs typeface="Calibri"/>
                      </a:endParaRPr>
                    </a:p>
                  </a:txBody>
                  <a:tcPr marL="0" marR="0" marT="80010" marB="0"/>
                </a:tc>
                <a:tc>
                  <a:txBody>
                    <a:bodyPr/>
                    <a:lstStyle/>
                    <a:p>
                      <a:pPr marR="231140" algn="ctr">
                        <a:lnSpc>
                          <a:spcPct val="100000"/>
                        </a:lnSpc>
                        <a:spcBef>
                          <a:spcPts val="600"/>
                        </a:spcBef>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76200" marB="0"/>
                </a:tc>
                <a:extLst>
                  <a:ext uri="{0D108BD9-81ED-4DB2-BD59-A6C34878D82A}">
                    <a16:rowId xmlns:a16="http://schemas.microsoft.com/office/drawing/2014/main" val="10006"/>
                  </a:ext>
                </a:extLst>
              </a:tr>
              <a:tr h="263369">
                <a:tc>
                  <a:txBody>
                    <a:bodyPr/>
                    <a:lstStyle/>
                    <a:p>
                      <a:pPr algn="ctr">
                        <a:lnSpc>
                          <a:spcPct val="100000"/>
                        </a:lnSpc>
                        <a:spcBef>
                          <a:spcPts val="330"/>
                        </a:spcBef>
                      </a:pPr>
                      <a:r>
                        <a:rPr lang="en-US" sz="1100" spc="0">
                          <a:latin typeface="+mn-lt"/>
                          <a:cs typeface="Calibri"/>
                        </a:rPr>
                        <a:t>Interaction Studio Data Science Workbench</a:t>
                      </a:r>
                    </a:p>
                    <a:p>
                      <a:pPr algn="ctr">
                        <a:lnSpc>
                          <a:spcPct val="100000"/>
                        </a:lnSpc>
                        <a:spcBef>
                          <a:spcPts val="185"/>
                        </a:spcBef>
                      </a:pPr>
                      <a:r>
                        <a:rPr lang="en-US" sz="1100" i="1" spc="0">
                          <a:latin typeface="+mn-lt"/>
                          <a:cs typeface="Calibri"/>
                        </a:rPr>
                        <a:t>(RESTRICTED)</a:t>
                      </a:r>
                      <a:endParaRPr lang="en-US" sz="1100" spc="0" dirty="0">
                        <a:latin typeface="+mn-lt"/>
                        <a:cs typeface="Calibri"/>
                      </a:endParaRPr>
                    </a:p>
                  </a:txBody>
                  <a:tcPr marL="0" marR="0" marT="76200" marB="0"/>
                </a:tc>
                <a:tc>
                  <a:txBody>
                    <a:bodyPr/>
                    <a:lstStyle/>
                    <a:p>
                      <a:pPr marL="0" marR="304800" lvl="0" indent="0" algn="ctr" defTabSz="914400" rtl="0" eaLnBrk="1" fontAlgn="auto" latinLnBrk="0" hangingPunct="1">
                        <a:lnSpc>
                          <a:spcPct val="100000"/>
                        </a:lnSpc>
                        <a:spcBef>
                          <a:spcPts val="630"/>
                        </a:spcBef>
                        <a:spcAft>
                          <a:spcPts val="0"/>
                        </a:spcAft>
                        <a:buClrTx/>
                        <a:buSzTx/>
                        <a:buFontTx/>
                        <a:buNone/>
                        <a:tabLst/>
                        <a:defRPr/>
                      </a:pPr>
                      <a:r>
                        <a:rPr lang="en-US" sz="1100" spc="0">
                          <a:latin typeface="+mn-lt"/>
                          <a:cs typeface="Calibri"/>
                        </a:rPr>
                        <a:t>10% of net</a:t>
                      </a:r>
                      <a:endParaRPr lang="en-US" sz="1100" spc="0" dirty="0">
                        <a:latin typeface="+mn-lt"/>
                        <a:cs typeface="Calibri"/>
                      </a:endParaRPr>
                    </a:p>
                  </a:txBody>
                  <a:tcPr marL="0" marR="0" marT="80010" marB="0"/>
                </a:tc>
                <a:tc>
                  <a:txBody>
                    <a:bodyPr/>
                    <a:lstStyle/>
                    <a:p>
                      <a:pPr marL="0" marR="588645" lvl="0" indent="0" algn="ctr" defTabSz="914400" rtl="0" eaLnBrk="1" fontAlgn="auto" latinLnBrk="0" hangingPunct="1">
                        <a:lnSpc>
                          <a:spcPct val="100000"/>
                        </a:lnSpc>
                        <a:spcBef>
                          <a:spcPts val="630"/>
                        </a:spcBef>
                        <a:spcAft>
                          <a:spcPts val="0"/>
                        </a:spcAft>
                        <a:buClrTx/>
                        <a:buSzTx/>
                        <a:buFontTx/>
                        <a:buNone/>
                        <a:tabLst/>
                        <a:defRPr/>
                      </a:pPr>
                      <a:r>
                        <a:rPr lang="en-US" sz="1100" spc="0">
                          <a:latin typeface="+mn-lt"/>
                          <a:cs typeface="Calibri"/>
                        </a:rPr>
                        <a:t>not available</a:t>
                      </a:r>
                      <a:endParaRPr lang="en-US" sz="1100" spc="0" dirty="0">
                        <a:latin typeface="+mn-lt"/>
                        <a:cs typeface="Calibri"/>
                      </a:endParaRPr>
                    </a:p>
                  </a:txBody>
                  <a:tcPr marL="0" marR="0" marT="80010" marB="0"/>
                </a:tc>
                <a:tc>
                  <a:txBody>
                    <a:bodyPr/>
                    <a:lstStyle/>
                    <a:p>
                      <a:pPr marL="0" marR="231140" lvl="0" indent="0" algn="ctr" defTabSz="914400" rtl="0" eaLnBrk="1" fontAlgn="auto" latinLnBrk="0" hangingPunct="1">
                        <a:lnSpc>
                          <a:spcPct val="100000"/>
                        </a:lnSpc>
                        <a:spcBef>
                          <a:spcPts val="600"/>
                        </a:spcBef>
                        <a:spcAft>
                          <a:spcPts val="0"/>
                        </a:spcAft>
                        <a:buClrTx/>
                        <a:buSzTx/>
                        <a:buFontTx/>
                        <a:buNone/>
                        <a:tabLst/>
                        <a:defRPr/>
                      </a:pPr>
                      <a:r>
                        <a:rPr lang="en-US" sz="1100" spc="0">
                          <a:solidFill>
                            <a:schemeClr val="accent1">
                              <a:lumMod val="75000"/>
                            </a:schemeClr>
                          </a:solidFill>
                          <a:latin typeface="+mn-lt"/>
                          <a:cs typeface="MS Gothic"/>
                        </a:rPr>
                        <a:t>✔</a:t>
                      </a:r>
                      <a:endParaRPr lang="en-US" sz="1100" spc="0" dirty="0">
                        <a:solidFill>
                          <a:schemeClr val="accent1">
                            <a:lumMod val="75000"/>
                          </a:schemeClr>
                        </a:solidFill>
                        <a:latin typeface="+mn-lt"/>
                        <a:cs typeface="MS Gothic"/>
                      </a:endParaRPr>
                    </a:p>
                  </a:txBody>
                  <a:tcPr marL="0" marR="0" marT="76200" marB="0"/>
                </a:tc>
                <a:extLst>
                  <a:ext uri="{0D108BD9-81ED-4DB2-BD59-A6C34878D82A}">
                    <a16:rowId xmlns:a16="http://schemas.microsoft.com/office/drawing/2014/main" val="1788104813"/>
                  </a:ext>
                </a:extLst>
              </a:tr>
            </a:tbl>
          </a:graphicData>
        </a:graphic>
      </p:graphicFrame>
      <p:sp>
        <p:nvSpPr>
          <p:cNvPr id="46" name="TextBox 45">
            <a:extLst>
              <a:ext uri="{FF2B5EF4-FFF2-40B4-BE49-F238E27FC236}">
                <a16:creationId xmlns:a16="http://schemas.microsoft.com/office/drawing/2014/main" id="{02F5E7E9-3CE1-4969-8D89-05E9D4DDF9EC}"/>
              </a:ext>
            </a:extLst>
          </p:cNvPr>
          <p:cNvSpPr txBox="1"/>
          <p:nvPr/>
        </p:nvSpPr>
        <p:spPr>
          <a:xfrm>
            <a:off x="10409089" y="6509722"/>
            <a:ext cx="1813205" cy="230832"/>
          </a:xfrm>
          <a:prstGeom prst="rect">
            <a:avLst/>
          </a:prstGeom>
          <a:noFill/>
        </p:spPr>
        <p:txBody>
          <a:bodyPr wrap="square" rtlCol="0">
            <a:spAutoFit/>
          </a:bodyPr>
          <a:lstStyle/>
          <a:p>
            <a:pPr algn="ctr"/>
            <a:r>
              <a:rPr lang="en-US" sz="900" b="1" dirty="0"/>
              <a:t>IS Pricing &amp; Packaging Deck</a:t>
            </a:r>
          </a:p>
        </p:txBody>
      </p:sp>
      <p:sp>
        <p:nvSpPr>
          <p:cNvPr id="20" name="Text Placeholder 2">
            <a:extLst>
              <a:ext uri="{FF2B5EF4-FFF2-40B4-BE49-F238E27FC236}">
                <a16:creationId xmlns:a16="http://schemas.microsoft.com/office/drawing/2014/main" id="{FA3F36D4-FC8F-4CA7-853B-15706792058C}"/>
              </a:ext>
            </a:extLst>
          </p:cNvPr>
          <p:cNvSpPr>
            <a:spLocks noGrp="1"/>
          </p:cNvSpPr>
          <p:nvPr>
            <p:ph type="body" sz="quarter" idx="14"/>
          </p:nvPr>
        </p:nvSpPr>
        <p:spPr>
          <a:xfrm>
            <a:off x="914721" y="1353312"/>
            <a:ext cx="10362880" cy="475488"/>
          </a:xfrm>
        </p:spPr>
        <p:txBody>
          <a:bodyPr/>
          <a:lstStyle/>
          <a:p>
            <a:r>
              <a:rPr lang="en-US" dirty="0"/>
              <a:t>Interaction Studio provides the following pricing and packages for its functionalities</a:t>
            </a:r>
          </a:p>
        </p:txBody>
      </p:sp>
    </p:spTree>
    <p:extLst>
      <p:ext uri="{BB962C8B-B14F-4D97-AF65-F5344CB8AC3E}">
        <p14:creationId xmlns:p14="http://schemas.microsoft.com/office/powerpoint/2010/main" val="167303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3FFB78F4-4AAC-4A4A-BED7-6EDFF5CDDEE8}"/>
              </a:ext>
            </a:extLst>
          </p:cNvPr>
          <p:cNvGraphicFramePr>
            <a:graphicFrameLocks noGrp="1"/>
          </p:cNvGraphicFramePr>
          <p:nvPr/>
        </p:nvGraphicFramePr>
        <p:xfrm>
          <a:off x="1451458" y="2059846"/>
          <a:ext cx="10444980" cy="3946508"/>
        </p:xfrm>
        <a:graphic>
          <a:graphicData uri="http://schemas.openxmlformats.org/drawingml/2006/table">
            <a:tbl>
              <a:tblPr firstRow="1" bandRow="1"/>
              <a:tblGrid>
                <a:gridCol w="522249">
                  <a:extLst>
                    <a:ext uri="{9D8B030D-6E8A-4147-A177-3AD203B41FA5}">
                      <a16:colId xmlns:a16="http://schemas.microsoft.com/office/drawing/2014/main" val="168088196"/>
                    </a:ext>
                  </a:extLst>
                </a:gridCol>
                <a:gridCol w="522249">
                  <a:extLst>
                    <a:ext uri="{9D8B030D-6E8A-4147-A177-3AD203B41FA5}">
                      <a16:colId xmlns:a16="http://schemas.microsoft.com/office/drawing/2014/main" val="328290691"/>
                    </a:ext>
                  </a:extLst>
                </a:gridCol>
                <a:gridCol w="522249">
                  <a:extLst>
                    <a:ext uri="{9D8B030D-6E8A-4147-A177-3AD203B41FA5}">
                      <a16:colId xmlns:a16="http://schemas.microsoft.com/office/drawing/2014/main" val="4014510463"/>
                    </a:ext>
                  </a:extLst>
                </a:gridCol>
                <a:gridCol w="522249">
                  <a:extLst>
                    <a:ext uri="{9D8B030D-6E8A-4147-A177-3AD203B41FA5}">
                      <a16:colId xmlns:a16="http://schemas.microsoft.com/office/drawing/2014/main" val="352284058"/>
                    </a:ext>
                  </a:extLst>
                </a:gridCol>
                <a:gridCol w="522249">
                  <a:extLst>
                    <a:ext uri="{9D8B030D-6E8A-4147-A177-3AD203B41FA5}">
                      <a16:colId xmlns:a16="http://schemas.microsoft.com/office/drawing/2014/main" val="3777639436"/>
                    </a:ext>
                  </a:extLst>
                </a:gridCol>
                <a:gridCol w="522249">
                  <a:extLst>
                    <a:ext uri="{9D8B030D-6E8A-4147-A177-3AD203B41FA5}">
                      <a16:colId xmlns:a16="http://schemas.microsoft.com/office/drawing/2014/main" val="839703920"/>
                    </a:ext>
                  </a:extLst>
                </a:gridCol>
                <a:gridCol w="522249">
                  <a:extLst>
                    <a:ext uri="{9D8B030D-6E8A-4147-A177-3AD203B41FA5}">
                      <a16:colId xmlns:a16="http://schemas.microsoft.com/office/drawing/2014/main" val="3388916039"/>
                    </a:ext>
                  </a:extLst>
                </a:gridCol>
                <a:gridCol w="522249">
                  <a:extLst>
                    <a:ext uri="{9D8B030D-6E8A-4147-A177-3AD203B41FA5}">
                      <a16:colId xmlns:a16="http://schemas.microsoft.com/office/drawing/2014/main" val="604528499"/>
                    </a:ext>
                  </a:extLst>
                </a:gridCol>
                <a:gridCol w="522249">
                  <a:extLst>
                    <a:ext uri="{9D8B030D-6E8A-4147-A177-3AD203B41FA5}">
                      <a16:colId xmlns:a16="http://schemas.microsoft.com/office/drawing/2014/main" val="2187417999"/>
                    </a:ext>
                  </a:extLst>
                </a:gridCol>
                <a:gridCol w="522249">
                  <a:extLst>
                    <a:ext uri="{9D8B030D-6E8A-4147-A177-3AD203B41FA5}">
                      <a16:colId xmlns:a16="http://schemas.microsoft.com/office/drawing/2014/main" val="4159572915"/>
                    </a:ext>
                  </a:extLst>
                </a:gridCol>
                <a:gridCol w="522249">
                  <a:extLst>
                    <a:ext uri="{9D8B030D-6E8A-4147-A177-3AD203B41FA5}">
                      <a16:colId xmlns:a16="http://schemas.microsoft.com/office/drawing/2014/main" val="3868299751"/>
                    </a:ext>
                  </a:extLst>
                </a:gridCol>
                <a:gridCol w="522249">
                  <a:extLst>
                    <a:ext uri="{9D8B030D-6E8A-4147-A177-3AD203B41FA5}">
                      <a16:colId xmlns:a16="http://schemas.microsoft.com/office/drawing/2014/main" val="43983220"/>
                    </a:ext>
                  </a:extLst>
                </a:gridCol>
                <a:gridCol w="522249">
                  <a:extLst>
                    <a:ext uri="{9D8B030D-6E8A-4147-A177-3AD203B41FA5}">
                      <a16:colId xmlns:a16="http://schemas.microsoft.com/office/drawing/2014/main" val="1555935143"/>
                    </a:ext>
                  </a:extLst>
                </a:gridCol>
                <a:gridCol w="522249">
                  <a:extLst>
                    <a:ext uri="{9D8B030D-6E8A-4147-A177-3AD203B41FA5}">
                      <a16:colId xmlns:a16="http://schemas.microsoft.com/office/drawing/2014/main" val="498356264"/>
                    </a:ext>
                  </a:extLst>
                </a:gridCol>
                <a:gridCol w="522249">
                  <a:extLst>
                    <a:ext uri="{9D8B030D-6E8A-4147-A177-3AD203B41FA5}">
                      <a16:colId xmlns:a16="http://schemas.microsoft.com/office/drawing/2014/main" val="1713725938"/>
                    </a:ext>
                  </a:extLst>
                </a:gridCol>
                <a:gridCol w="522249">
                  <a:extLst>
                    <a:ext uri="{9D8B030D-6E8A-4147-A177-3AD203B41FA5}">
                      <a16:colId xmlns:a16="http://schemas.microsoft.com/office/drawing/2014/main" val="3488197355"/>
                    </a:ext>
                  </a:extLst>
                </a:gridCol>
                <a:gridCol w="522249">
                  <a:extLst>
                    <a:ext uri="{9D8B030D-6E8A-4147-A177-3AD203B41FA5}">
                      <a16:colId xmlns:a16="http://schemas.microsoft.com/office/drawing/2014/main" val="1552738243"/>
                    </a:ext>
                  </a:extLst>
                </a:gridCol>
                <a:gridCol w="522249">
                  <a:extLst>
                    <a:ext uri="{9D8B030D-6E8A-4147-A177-3AD203B41FA5}">
                      <a16:colId xmlns:a16="http://schemas.microsoft.com/office/drawing/2014/main" val="225773274"/>
                    </a:ext>
                  </a:extLst>
                </a:gridCol>
                <a:gridCol w="522249">
                  <a:extLst>
                    <a:ext uri="{9D8B030D-6E8A-4147-A177-3AD203B41FA5}">
                      <a16:colId xmlns:a16="http://schemas.microsoft.com/office/drawing/2014/main" val="61330974"/>
                    </a:ext>
                  </a:extLst>
                </a:gridCol>
                <a:gridCol w="522249">
                  <a:extLst>
                    <a:ext uri="{9D8B030D-6E8A-4147-A177-3AD203B41FA5}">
                      <a16:colId xmlns:a16="http://schemas.microsoft.com/office/drawing/2014/main" val="3644378050"/>
                    </a:ext>
                  </a:extLst>
                </a:gridCol>
              </a:tblGrid>
              <a:tr h="986627">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algn="ctr"/>
                      <a:endParaRPr lang="en-US" sz="1200" b="1">
                        <a:solidFill>
                          <a:schemeClr val="tx1"/>
                        </a:solidFill>
                        <a:latin typeface="+mn-lt"/>
                      </a:endParaRPr>
                    </a:p>
                  </a:txBody>
                  <a:tcPr marL="105272" marR="105272" marT="52636" marB="52636" anchor="ctr">
                    <a:lnL w="12700" cap="flat" cmpd="sng" algn="ctr">
                      <a:no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4863606"/>
                  </a:ext>
                </a:extLst>
              </a:tr>
              <a:tr h="986627">
                <a:tc>
                  <a:txBody>
                    <a:bodyPr/>
                    <a:lstStyle/>
                    <a:p>
                      <a:pPr algn="ctr"/>
                      <a:endParaRPr lang="en-US" sz="1200" b="1">
                        <a:solidFill>
                          <a:schemeClr val="tx1"/>
                        </a:solidFill>
                        <a:latin typeface="+mn-lt"/>
                      </a:endParaRPr>
                    </a:p>
                  </a:txBody>
                  <a:tcPr marL="105272" marR="105272" marT="52636" marB="52636" anchor="ctr">
                    <a:lnL w="12700" cap="flat" cmpd="sng" algn="ctr">
                      <a:no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282284"/>
                  </a:ext>
                </a:extLst>
              </a:tr>
              <a:tr h="986627">
                <a:tc>
                  <a:txBody>
                    <a:bodyPr/>
                    <a:lstStyle/>
                    <a:p>
                      <a:pPr algn="ctr"/>
                      <a:endParaRPr lang="en-US" sz="1200" b="1">
                        <a:solidFill>
                          <a:schemeClr val="tx1"/>
                        </a:solidFill>
                        <a:latin typeface="+mn-lt"/>
                      </a:endParaRPr>
                    </a:p>
                  </a:txBody>
                  <a:tcPr marL="105272" marR="105272" marT="52636" marB="52636" anchor="ctr">
                    <a:lnL w="12700" cap="flat" cmpd="sng" algn="ctr">
                      <a:no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115375"/>
                  </a:ext>
                </a:extLst>
              </a:tr>
              <a:tr h="986627">
                <a:tc>
                  <a:txBody>
                    <a:bodyPr/>
                    <a:lstStyle/>
                    <a:p>
                      <a:pPr algn="ctr"/>
                      <a:endParaRPr lang="en-US" sz="1200" b="1">
                        <a:solidFill>
                          <a:schemeClr val="tx1"/>
                        </a:solidFill>
                        <a:latin typeface="+mn-lt"/>
                      </a:endParaRPr>
                    </a:p>
                  </a:txBody>
                  <a:tcPr marL="105272" marR="105272" marT="52636" marB="52636" anchor="ctr">
                    <a:lnL w="12700" cap="flat" cmpd="sng" algn="ctr">
                      <a:no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latin typeface="+mn-lt"/>
                      </a:endParaRPr>
                    </a:p>
                  </a:txBody>
                  <a:tcPr marL="105272" marR="105272" marT="52636" marB="52636" anchor="ctr">
                    <a:lnL w="12700" cap="flat" cmpd="sng" algn="ctr">
                      <a:solidFill>
                        <a:srgbClr val="FFFFFF">
                          <a:lumMod val="95000"/>
                        </a:srgbClr>
                      </a:solidFill>
                      <a:prstDash val="solid"/>
                      <a:round/>
                      <a:headEnd type="none" w="med" len="med"/>
                      <a:tailEnd type="none" w="med" len="med"/>
                    </a:lnL>
                    <a:lnR w="12700" cap="flat" cmpd="sng" algn="ctr">
                      <a:solidFill>
                        <a:srgbClr val="FFFFFF">
                          <a:lumMod val="95000"/>
                        </a:srgbClr>
                      </a:solidFill>
                      <a:prstDash val="solid"/>
                      <a:round/>
                      <a:headEnd type="none" w="med" len="med"/>
                      <a:tailEnd type="none" w="med" len="med"/>
                    </a:lnR>
                    <a:lnT w="12700" cap="flat" cmpd="sng" algn="ctr">
                      <a:solidFill>
                        <a:srgbClr val="FFFFFF">
                          <a:lumMod val="9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640304"/>
                  </a:ext>
                </a:extLst>
              </a:tr>
            </a:tbl>
          </a:graphicData>
        </a:graphic>
      </p:graphicFrame>
      <p:sp>
        <p:nvSpPr>
          <p:cNvPr id="75" name="Rectangle 74">
            <a:extLst>
              <a:ext uri="{FF2B5EF4-FFF2-40B4-BE49-F238E27FC236}">
                <a16:creationId xmlns:a16="http://schemas.microsoft.com/office/drawing/2014/main" id="{37A089E1-5C6A-4298-BEE5-95986A0EAC42}"/>
              </a:ext>
            </a:extLst>
          </p:cNvPr>
          <p:cNvSpPr/>
          <p:nvPr>
            <p:custDataLst>
              <p:tags r:id="rId1"/>
            </p:custDataLst>
          </p:nvPr>
        </p:nvSpPr>
        <p:spPr>
          <a:xfrm>
            <a:off x="1497886" y="2459115"/>
            <a:ext cx="3060540" cy="154680"/>
          </a:xfrm>
          <a:prstGeom prst="rect">
            <a:avLst/>
          </a:prstGeom>
          <a:solidFill>
            <a:srgbClr val="86F200"/>
          </a:solid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Discovery</a:t>
            </a:r>
          </a:p>
        </p:txBody>
      </p:sp>
      <p:sp>
        <p:nvSpPr>
          <p:cNvPr id="76" name="Pentagon 17">
            <a:extLst>
              <a:ext uri="{FF2B5EF4-FFF2-40B4-BE49-F238E27FC236}">
                <a16:creationId xmlns:a16="http://schemas.microsoft.com/office/drawing/2014/main" id="{5B76CCE7-3D94-466F-9CBC-B2443CA0F481}"/>
              </a:ext>
            </a:extLst>
          </p:cNvPr>
          <p:cNvSpPr/>
          <p:nvPr>
            <p:custDataLst>
              <p:tags r:id="rId2"/>
            </p:custDataLst>
          </p:nvPr>
        </p:nvSpPr>
        <p:spPr>
          <a:xfrm>
            <a:off x="1493758" y="2612466"/>
            <a:ext cx="3105951" cy="374573"/>
          </a:xfrm>
          <a:prstGeom prst="homePlate">
            <a:avLst>
              <a:gd name="adj" fmla="val 11801"/>
            </a:avLst>
          </a:prstGeom>
          <a:solidFill>
            <a:srgbClr val="86F200">
              <a:lumMod val="20000"/>
              <a:lumOff val="80000"/>
            </a:srgbClr>
          </a:solidFill>
          <a:ln w="12700" cap="flat" cmpd="sng" algn="ctr">
            <a:noFill/>
            <a:prstDash val="solid"/>
            <a:miter lim="800000"/>
          </a:ln>
          <a:effectLst/>
        </p:spPr>
        <p:txBody>
          <a:bodyPr rtlCol="0" anchor="ctr"/>
          <a:lstStyle/>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Use Case Discovery Workshop</a:t>
            </a:r>
          </a:p>
          <a:p>
            <a:pPr marL="58738" indent="-58738">
              <a:lnSpc>
                <a:spcPct val="90000"/>
              </a:lnSpc>
              <a:buFont typeface="Arial" panose="020B0604020202020204" pitchFamily="34" charset="0"/>
              <a:buChar char="•"/>
              <a:defRPr/>
            </a:pPr>
            <a:r>
              <a:rPr lang="en-CA" sz="700" kern="0">
                <a:solidFill>
                  <a:srgbClr val="000000"/>
                </a:solidFill>
                <a:latin typeface="Open Sans"/>
              </a:rPr>
              <a:t>Sitemap Blueprint </a:t>
            </a:r>
          </a:p>
          <a:p>
            <a:pPr marL="58738" indent="-58738">
              <a:lnSpc>
                <a:spcPct val="90000"/>
              </a:lnSpc>
              <a:buFont typeface="Arial" panose="020B0604020202020204" pitchFamily="34" charset="0"/>
              <a:buChar char="•"/>
              <a:defRPr/>
            </a:pPr>
            <a:r>
              <a:rPr kumimoji="0" lang="en-CA" sz="700" i="0" u="none" strike="noStrike" kern="0" cap="none" spc="0" normalizeH="0" baseline="0" noProof="0">
                <a:ln>
                  <a:noFill/>
                </a:ln>
                <a:solidFill>
                  <a:srgbClr val="000000"/>
                </a:solidFill>
                <a:effectLst/>
                <a:uLnTx/>
                <a:uFillTx/>
                <a:latin typeface="Open Sans"/>
                <a:ea typeface="+mn-ea"/>
                <a:cs typeface="+mn-cs"/>
              </a:rPr>
              <a:t>Confirm Recognition Strategy</a:t>
            </a:r>
          </a:p>
        </p:txBody>
      </p:sp>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Illustrative Implementation Timeline</a:t>
            </a:r>
          </a:p>
        </p:txBody>
      </p:sp>
      <p:sp>
        <p:nvSpPr>
          <p:cNvPr id="36" name="Pentagon 12">
            <a:extLst>
              <a:ext uri="{FF2B5EF4-FFF2-40B4-BE49-F238E27FC236}">
                <a16:creationId xmlns:a16="http://schemas.microsoft.com/office/drawing/2014/main" id="{7422F02B-878F-477A-B2F7-D9198121CCC3}"/>
              </a:ext>
            </a:extLst>
          </p:cNvPr>
          <p:cNvSpPr/>
          <p:nvPr>
            <p:custDataLst>
              <p:tags r:id="rId3"/>
            </p:custDataLst>
          </p:nvPr>
        </p:nvSpPr>
        <p:spPr>
          <a:xfrm>
            <a:off x="1638624" y="2072927"/>
            <a:ext cx="684368" cy="403945"/>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Product Intro</a:t>
            </a:r>
          </a:p>
        </p:txBody>
      </p:sp>
      <p:graphicFrame>
        <p:nvGraphicFramePr>
          <p:cNvPr id="54" name="Table 29">
            <a:extLst>
              <a:ext uri="{FF2B5EF4-FFF2-40B4-BE49-F238E27FC236}">
                <a16:creationId xmlns:a16="http://schemas.microsoft.com/office/drawing/2014/main" id="{200BD514-8BE3-48B7-982E-6C57F95BA7C0}"/>
              </a:ext>
            </a:extLst>
          </p:cNvPr>
          <p:cNvGraphicFramePr>
            <a:graphicFrameLocks noGrp="1"/>
          </p:cNvGraphicFramePr>
          <p:nvPr/>
        </p:nvGraphicFramePr>
        <p:xfrm>
          <a:off x="1481584" y="1722843"/>
          <a:ext cx="10414855" cy="370840"/>
        </p:xfrm>
        <a:graphic>
          <a:graphicData uri="http://schemas.openxmlformats.org/drawingml/2006/table">
            <a:tbl>
              <a:tblPr firstRow="1" bandRow="1">
                <a:tableStyleId>{5C22544A-7EE6-4342-B048-85BDC9FD1C3A}</a:tableStyleId>
              </a:tblPr>
              <a:tblGrid>
                <a:gridCol w="2082971">
                  <a:extLst>
                    <a:ext uri="{9D8B030D-6E8A-4147-A177-3AD203B41FA5}">
                      <a16:colId xmlns:a16="http://schemas.microsoft.com/office/drawing/2014/main" val="1400297050"/>
                    </a:ext>
                  </a:extLst>
                </a:gridCol>
                <a:gridCol w="2082971">
                  <a:extLst>
                    <a:ext uri="{9D8B030D-6E8A-4147-A177-3AD203B41FA5}">
                      <a16:colId xmlns:a16="http://schemas.microsoft.com/office/drawing/2014/main" val="3190659213"/>
                    </a:ext>
                  </a:extLst>
                </a:gridCol>
                <a:gridCol w="2082971">
                  <a:extLst>
                    <a:ext uri="{9D8B030D-6E8A-4147-A177-3AD203B41FA5}">
                      <a16:colId xmlns:a16="http://schemas.microsoft.com/office/drawing/2014/main" val="4158335351"/>
                    </a:ext>
                  </a:extLst>
                </a:gridCol>
                <a:gridCol w="2082971">
                  <a:extLst>
                    <a:ext uri="{9D8B030D-6E8A-4147-A177-3AD203B41FA5}">
                      <a16:colId xmlns:a16="http://schemas.microsoft.com/office/drawing/2014/main" val="1771262506"/>
                    </a:ext>
                  </a:extLst>
                </a:gridCol>
                <a:gridCol w="2082971">
                  <a:extLst>
                    <a:ext uri="{9D8B030D-6E8A-4147-A177-3AD203B41FA5}">
                      <a16:colId xmlns:a16="http://schemas.microsoft.com/office/drawing/2014/main" val="3105980562"/>
                    </a:ext>
                  </a:extLst>
                </a:gridCol>
              </a:tblGrid>
              <a:tr h="370840">
                <a:tc>
                  <a:txBody>
                    <a:bodyPr/>
                    <a:lstStyle/>
                    <a:p>
                      <a:pPr algn="ctr"/>
                      <a:r>
                        <a:rPr lang="en-US" sz="1200"/>
                        <a:t>Month 1</a:t>
                      </a:r>
                    </a:p>
                  </a:txBody>
                  <a:tcPr anchor="c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Open Sans"/>
                          <a:ea typeface="+mn-ea"/>
                          <a:cs typeface="+mn-cs"/>
                        </a:rPr>
                        <a:t>Month 2</a:t>
                      </a:r>
                    </a:p>
                  </a:txBody>
                  <a:tcPr anchor="c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Open Sans"/>
                          <a:ea typeface="+mn-ea"/>
                          <a:cs typeface="+mn-cs"/>
                        </a:rPr>
                        <a:t>Month 3</a:t>
                      </a:r>
                    </a:p>
                  </a:txBody>
                  <a:tcPr anchor="c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Open Sans"/>
                          <a:ea typeface="+mn-ea"/>
                          <a:cs typeface="+mn-cs"/>
                        </a:rPr>
                        <a:t>Month 4</a:t>
                      </a:r>
                      <a:endParaRPr kumimoji="0" lang="en-US" sz="1200" b="1" i="0" u="none" strike="noStrike" kern="1200" cap="none" spc="0" normalizeH="0" baseline="0" noProof="0" dirty="0">
                        <a:ln>
                          <a:noFill/>
                        </a:ln>
                        <a:solidFill>
                          <a:srgbClr val="FFFFFF"/>
                        </a:solidFill>
                        <a:effectLst/>
                        <a:uLnTx/>
                        <a:uFillTx/>
                        <a:latin typeface="Open Sans"/>
                        <a:ea typeface="+mn-ea"/>
                        <a:cs typeface="+mn-cs"/>
                      </a:endParaRPr>
                    </a:p>
                  </a:txBody>
                  <a:tcPr anchor="c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Month “n”</a:t>
                      </a:r>
                    </a:p>
                  </a:txBody>
                  <a:tcPr anchor="ctr">
                    <a:solidFill>
                      <a:schemeClr val="accent5"/>
                    </a:solidFill>
                  </a:tcPr>
                </a:tc>
                <a:extLst>
                  <a:ext uri="{0D108BD9-81ED-4DB2-BD59-A6C34878D82A}">
                    <a16:rowId xmlns:a16="http://schemas.microsoft.com/office/drawing/2014/main" val="925837691"/>
                  </a:ext>
                </a:extLst>
              </a:tr>
            </a:tbl>
          </a:graphicData>
        </a:graphic>
      </p:graphicFrame>
      <p:grpSp>
        <p:nvGrpSpPr>
          <p:cNvPr id="32" name="Group 31">
            <a:extLst>
              <a:ext uri="{FF2B5EF4-FFF2-40B4-BE49-F238E27FC236}">
                <a16:creationId xmlns:a16="http://schemas.microsoft.com/office/drawing/2014/main" id="{867C30CA-A796-4E3E-8551-7061D8B170A7}"/>
              </a:ext>
            </a:extLst>
          </p:cNvPr>
          <p:cNvGrpSpPr/>
          <p:nvPr/>
        </p:nvGrpSpPr>
        <p:grpSpPr>
          <a:xfrm>
            <a:off x="914971" y="2041865"/>
            <a:ext cx="589010" cy="967666"/>
            <a:chOff x="914971" y="2505893"/>
            <a:chExt cx="589010" cy="1727487"/>
          </a:xfrm>
        </p:grpSpPr>
        <p:sp>
          <p:nvSpPr>
            <p:cNvPr id="33" name="Rectangle 32">
              <a:extLst>
                <a:ext uri="{FF2B5EF4-FFF2-40B4-BE49-F238E27FC236}">
                  <a16:creationId xmlns:a16="http://schemas.microsoft.com/office/drawing/2014/main" id="{999AE279-DC10-48D5-8AEF-44B40D49095F}"/>
                </a:ext>
              </a:extLst>
            </p:cNvPr>
            <p:cNvSpPr/>
            <p:nvPr>
              <p:custDataLst>
                <p:tags r:id="rId19"/>
              </p:custDataLst>
            </p:nvPr>
          </p:nvSpPr>
          <p:spPr>
            <a:xfrm>
              <a:off x="914971" y="2505893"/>
              <a:ext cx="511539" cy="1727487"/>
            </a:xfrm>
            <a:prstGeom prst="rect">
              <a:avLst/>
            </a:prstGeom>
            <a:solidFill>
              <a:srgbClr val="FFFFFF">
                <a:lumMod val="50000"/>
              </a:srgbClr>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PHASE </a:t>
              </a:r>
            </a:p>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0</a:t>
              </a:r>
              <a:endParaRPr kumimoji="0" lang="en-CA" sz="1050" b="1" i="0" u="none" strike="noStrike" kern="0" cap="none" spc="0" normalizeH="0" baseline="0" noProof="0">
                <a:ln>
                  <a:noFill/>
                </a:ln>
                <a:solidFill>
                  <a:srgbClr val="FFFFFF"/>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9130AADA-6610-4806-AACB-4E6F4D80DE9B}"/>
                </a:ext>
              </a:extLst>
            </p:cNvPr>
            <p:cNvSpPr/>
            <p:nvPr>
              <p:custDataLst>
                <p:tags r:id="rId20"/>
              </p:custDataLst>
            </p:nvPr>
          </p:nvSpPr>
          <p:spPr>
            <a:xfrm>
              <a:off x="1426375" y="2505893"/>
              <a:ext cx="77606" cy="1727487"/>
            </a:xfrm>
            <a:prstGeom prst="rect">
              <a:avLst/>
            </a:prstGeom>
            <a:solidFill>
              <a:srgbClr val="86F200"/>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700" b="1" i="0" u="none" strike="noStrike" kern="0" cap="none" spc="0" normalizeH="0" baseline="0" noProof="0">
                <a:ln>
                  <a:noFill/>
                </a:ln>
                <a:solidFill>
                  <a:srgbClr val="000000">
                    <a:lumMod val="50000"/>
                    <a:lumOff val="50000"/>
                  </a:srgbClr>
                </a:solidFill>
                <a:effectLst/>
                <a:uLnTx/>
                <a:uFillTx/>
                <a:latin typeface="Open Sans"/>
                <a:ea typeface="+mn-ea"/>
                <a:cs typeface="+mn-cs"/>
              </a:endParaRPr>
            </a:p>
          </p:txBody>
        </p:sp>
      </p:grpSp>
      <p:sp>
        <p:nvSpPr>
          <p:cNvPr id="67" name="Oval 66">
            <a:extLst>
              <a:ext uri="{FF2B5EF4-FFF2-40B4-BE49-F238E27FC236}">
                <a16:creationId xmlns:a16="http://schemas.microsoft.com/office/drawing/2014/main" id="{E7E2C870-7BC1-4B3C-9EA3-2D14308E5334}"/>
              </a:ext>
            </a:extLst>
          </p:cNvPr>
          <p:cNvSpPr/>
          <p:nvPr/>
        </p:nvSpPr>
        <p:spPr>
          <a:xfrm>
            <a:off x="1516067" y="2202688"/>
            <a:ext cx="158406" cy="148211"/>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1</a:t>
            </a:r>
          </a:p>
        </p:txBody>
      </p:sp>
      <p:grpSp>
        <p:nvGrpSpPr>
          <p:cNvPr id="69" name="Group 68">
            <a:extLst>
              <a:ext uri="{FF2B5EF4-FFF2-40B4-BE49-F238E27FC236}">
                <a16:creationId xmlns:a16="http://schemas.microsoft.com/office/drawing/2014/main" id="{C7EDEE2B-A75D-484C-A68E-7D7318629CC7}"/>
              </a:ext>
            </a:extLst>
          </p:cNvPr>
          <p:cNvGrpSpPr/>
          <p:nvPr/>
        </p:nvGrpSpPr>
        <p:grpSpPr>
          <a:xfrm>
            <a:off x="914400" y="3037644"/>
            <a:ext cx="589010" cy="967666"/>
            <a:chOff x="914971" y="2505893"/>
            <a:chExt cx="589010" cy="1727487"/>
          </a:xfrm>
        </p:grpSpPr>
        <p:sp>
          <p:nvSpPr>
            <p:cNvPr id="70" name="Rectangle 69">
              <a:extLst>
                <a:ext uri="{FF2B5EF4-FFF2-40B4-BE49-F238E27FC236}">
                  <a16:creationId xmlns:a16="http://schemas.microsoft.com/office/drawing/2014/main" id="{14EBCF63-6D7C-4E25-965F-D1ADA7634486}"/>
                </a:ext>
              </a:extLst>
            </p:cNvPr>
            <p:cNvSpPr/>
            <p:nvPr>
              <p:custDataLst>
                <p:tags r:id="rId17"/>
              </p:custDataLst>
            </p:nvPr>
          </p:nvSpPr>
          <p:spPr>
            <a:xfrm>
              <a:off x="914971" y="2505893"/>
              <a:ext cx="511539" cy="1727487"/>
            </a:xfrm>
            <a:prstGeom prst="rect">
              <a:avLst/>
            </a:prstGeom>
            <a:solidFill>
              <a:srgbClr val="FFFFFF">
                <a:lumMod val="50000"/>
              </a:srgbClr>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PHASE </a:t>
              </a:r>
            </a:p>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1</a:t>
              </a:r>
              <a:endParaRPr kumimoji="0" lang="en-CA" sz="1050" b="1" i="0" u="none" strike="noStrike" kern="0" cap="none" spc="0" normalizeH="0" baseline="0" noProof="0">
                <a:ln>
                  <a:noFill/>
                </a:ln>
                <a:solidFill>
                  <a:srgbClr val="FFFFFF"/>
                </a:solidFill>
                <a:effectLst/>
                <a:uLnTx/>
                <a:uFillTx/>
                <a:latin typeface="Open Sans"/>
                <a:ea typeface="+mn-ea"/>
                <a:cs typeface="+mn-cs"/>
              </a:endParaRPr>
            </a:p>
          </p:txBody>
        </p:sp>
        <p:sp>
          <p:nvSpPr>
            <p:cNvPr id="71" name="Rectangle 70">
              <a:extLst>
                <a:ext uri="{FF2B5EF4-FFF2-40B4-BE49-F238E27FC236}">
                  <a16:creationId xmlns:a16="http://schemas.microsoft.com/office/drawing/2014/main" id="{20EE0B91-1CD6-49B7-8474-4658EB8CB509}"/>
                </a:ext>
              </a:extLst>
            </p:cNvPr>
            <p:cNvSpPr/>
            <p:nvPr>
              <p:custDataLst>
                <p:tags r:id="rId18"/>
              </p:custDataLst>
            </p:nvPr>
          </p:nvSpPr>
          <p:spPr>
            <a:xfrm>
              <a:off x="1426375" y="2505893"/>
              <a:ext cx="77606" cy="1727487"/>
            </a:xfrm>
            <a:prstGeom prst="rect">
              <a:avLst/>
            </a:prstGeom>
            <a:solidFill>
              <a:schemeClr val="accent2"/>
            </a:solidFill>
            <a:ln w="12700" cap="flat" cmpd="sng" algn="ctr">
              <a:solidFill>
                <a:schemeClr val="bg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700" b="1" i="0" u="none" strike="noStrike" kern="0" cap="none" spc="0" normalizeH="0" baseline="0" noProof="0">
                <a:ln>
                  <a:noFill/>
                </a:ln>
                <a:solidFill>
                  <a:srgbClr val="000000">
                    <a:lumMod val="50000"/>
                    <a:lumOff val="50000"/>
                  </a:srgbClr>
                </a:solidFill>
                <a:effectLst/>
                <a:uLnTx/>
                <a:uFillTx/>
                <a:latin typeface="Open Sans"/>
                <a:ea typeface="+mn-ea"/>
                <a:cs typeface="+mn-cs"/>
              </a:endParaRPr>
            </a:p>
          </p:txBody>
        </p:sp>
      </p:grpSp>
      <p:grpSp>
        <p:nvGrpSpPr>
          <p:cNvPr id="72" name="Group 71">
            <a:extLst>
              <a:ext uri="{FF2B5EF4-FFF2-40B4-BE49-F238E27FC236}">
                <a16:creationId xmlns:a16="http://schemas.microsoft.com/office/drawing/2014/main" id="{9C1E92C5-1C9F-42B2-9D71-820DDBDDA30D}"/>
              </a:ext>
            </a:extLst>
          </p:cNvPr>
          <p:cNvGrpSpPr/>
          <p:nvPr/>
        </p:nvGrpSpPr>
        <p:grpSpPr>
          <a:xfrm>
            <a:off x="914400" y="4033423"/>
            <a:ext cx="589010" cy="967666"/>
            <a:chOff x="914971" y="2505893"/>
            <a:chExt cx="589010" cy="1727487"/>
          </a:xfrm>
        </p:grpSpPr>
        <p:sp>
          <p:nvSpPr>
            <p:cNvPr id="73" name="Rectangle 72">
              <a:extLst>
                <a:ext uri="{FF2B5EF4-FFF2-40B4-BE49-F238E27FC236}">
                  <a16:creationId xmlns:a16="http://schemas.microsoft.com/office/drawing/2014/main" id="{39266CA5-0F74-4E2B-B8AF-5D5CAA85CB02}"/>
                </a:ext>
              </a:extLst>
            </p:cNvPr>
            <p:cNvSpPr/>
            <p:nvPr>
              <p:custDataLst>
                <p:tags r:id="rId15"/>
              </p:custDataLst>
            </p:nvPr>
          </p:nvSpPr>
          <p:spPr>
            <a:xfrm>
              <a:off x="914971" y="2505893"/>
              <a:ext cx="511539" cy="1727487"/>
            </a:xfrm>
            <a:prstGeom prst="rect">
              <a:avLst/>
            </a:prstGeom>
            <a:solidFill>
              <a:srgbClr val="FFFFFF">
                <a:lumMod val="50000"/>
              </a:srgbClr>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PHASE </a:t>
              </a:r>
            </a:p>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2</a:t>
              </a:r>
            </a:p>
          </p:txBody>
        </p:sp>
        <p:sp>
          <p:nvSpPr>
            <p:cNvPr id="74" name="Rectangle 73">
              <a:extLst>
                <a:ext uri="{FF2B5EF4-FFF2-40B4-BE49-F238E27FC236}">
                  <a16:creationId xmlns:a16="http://schemas.microsoft.com/office/drawing/2014/main" id="{575CBD0E-1915-4C0D-B0BC-10168D2C4A85}"/>
                </a:ext>
              </a:extLst>
            </p:cNvPr>
            <p:cNvSpPr/>
            <p:nvPr>
              <p:custDataLst>
                <p:tags r:id="rId16"/>
              </p:custDataLst>
            </p:nvPr>
          </p:nvSpPr>
          <p:spPr>
            <a:xfrm>
              <a:off x="1426375" y="2505893"/>
              <a:ext cx="77606" cy="1727487"/>
            </a:xfrm>
            <a:prstGeom prst="rect">
              <a:avLst/>
            </a:prstGeom>
            <a:solidFill>
              <a:schemeClr val="accent3"/>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700" b="1" i="0" u="none" strike="noStrike" kern="0" cap="none" spc="0" normalizeH="0" baseline="0" noProof="0">
                <a:ln>
                  <a:noFill/>
                </a:ln>
                <a:solidFill>
                  <a:srgbClr val="000000">
                    <a:lumMod val="50000"/>
                    <a:lumOff val="50000"/>
                  </a:srgbClr>
                </a:solidFill>
                <a:effectLst/>
                <a:uLnTx/>
                <a:uFillTx/>
                <a:latin typeface="Open Sans"/>
                <a:ea typeface="+mn-ea"/>
                <a:cs typeface="+mn-cs"/>
              </a:endParaRPr>
            </a:p>
          </p:txBody>
        </p:sp>
      </p:grpSp>
      <p:sp>
        <p:nvSpPr>
          <p:cNvPr id="79" name="Rectangle 78">
            <a:extLst>
              <a:ext uri="{FF2B5EF4-FFF2-40B4-BE49-F238E27FC236}">
                <a16:creationId xmlns:a16="http://schemas.microsoft.com/office/drawing/2014/main" id="{14B76E9B-5EF4-4806-98CB-E87371FEF729}"/>
              </a:ext>
            </a:extLst>
          </p:cNvPr>
          <p:cNvSpPr/>
          <p:nvPr>
            <p:custDataLst>
              <p:tags r:id="rId4"/>
            </p:custDataLst>
          </p:nvPr>
        </p:nvSpPr>
        <p:spPr>
          <a:xfrm>
            <a:off x="2514955" y="3347494"/>
            <a:ext cx="3061050" cy="157706"/>
          </a:xfrm>
          <a:prstGeom prst="rect">
            <a:avLst/>
          </a:prstGeom>
          <a:solidFill>
            <a:schemeClr val="accent2"/>
          </a:solid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Platform Setup</a:t>
            </a:r>
          </a:p>
        </p:txBody>
      </p:sp>
      <p:sp>
        <p:nvSpPr>
          <p:cNvPr id="80" name="Pentagon 17">
            <a:extLst>
              <a:ext uri="{FF2B5EF4-FFF2-40B4-BE49-F238E27FC236}">
                <a16:creationId xmlns:a16="http://schemas.microsoft.com/office/drawing/2014/main" id="{A5DD51FA-39BF-43EC-97D5-2D66DD52EA76}"/>
              </a:ext>
            </a:extLst>
          </p:cNvPr>
          <p:cNvSpPr/>
          <p:nvPr>
            <p:custDataLst>
              <p:tags r:id="rId5"/>
            </p:custDataLst>
          </p:nvPr>
        </p:nvSpPr>
        <p:spPr>
          <a:xfrm>
            <a:off x="2509759" y="3473951"/>
            <a:ext cx="3105951" cy="343798"/>
          </a:xfrm>
          <a:prstGeom prst="homePlate">
            <a:avLst>
              <a:gd name="adj" fmla="val 11801"/>
            </a:avLst>
          </a:prstGeom>
          <a:solidFill>
            <a:schemeClr val="accent2">
              <a:lumMod val="20000"/>
              <a:lumOff val="80000"/>
            </a:schemeClr>
          </a:solidFill>
          <a:ln w="12700" cap="flat" cmpd="sng" algn="ctr">
            <a:noFill/>
            <a:prstDash val="solid"/>
            <a:miter lim="800000"/>
          </a:ln>
          <a:effectLst/>
        </p:spPr>
        <p:txBody>
          <a:bodyPr rtlCol="0" anchor="ctr"/>
          <a:lstStyle/>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IS Pixel </a:t>
            </a:r>
            <a:r>
              <a:rPr lang="en-CA" sz="700" kern="0">
                <a:solidFill>
                  <a:srgbClr val="000000"/>
                </a:solidFill>
                <a:latin typeface="Open Sans"/>
              </a:rPr>
              <a:t>Implementation </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External Integrations</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lang="en-CA" sz="700" kern="0">
                <a:solidFill>
                  <a:srgbClr val="000000"/>
                </a:solidFill>
                <a:latin typeface="Open Sans"/>
              </a:rPr>
              <a:t>Catalog/Sitemap Configuration</a:t>
            </a:r>
            <a:r>
              <a:rPr kumimoji="0" lang="en-CA" sz="700" i="0" u="none" strike="noStrike" kern="0" cap="none" spc="0" normalizeH="0" baseline="0" noProof="0">
                <a:ln>
                  <a:noFill/>
                </a:ln>
                <a:solidFill>
                  <a:srgbClr val="000000"/>
                </a:solidFill>
                <a:effectLst/>
                <a:uLnTx/>
                <a:uFillTx/>
                <a:latin typeface="Open Sans"/>
                <a:ea typeface="+mn-ea"/>
                <a:cs typeface="+mn-cs"/>
              </a:rPr>
              <a:t> </a:t>
            </a:r>
          </a:p>
        </p:txBody>
      </p:sp>
      <p:sp>
        <p:nvSpPr>
          <p:cNvPr id="81" name="Rectangle 80">
            <a:extLst>
              <a:ext uri="{FF2B5EF4-FFF2-40B4-BE49-F238E27FC236}">
                <a16:creationId xmlns:a16="http://schemas.microsoft.com/office/drawing/2014/main" id="{A1CDCF28-3E01-47B9-B2E6-27CAE4886949}"/>
              </a:ext>
            </a:extLst>
          </p:cNvPr>
          <p:cNvSpPr/>
          <p:nvPr>
            <p:custDataLst>
              <p:tags r:id="rId6"/>
            </p:custDataLst>
          </p:nvPr>
        </p:nvSpPr>
        <p:spPr>
          <a:xfrm>
            <a:off x="5650128" y="4086690"/>
            <a:ext cx="2049621" cy="141971"/>
          </a:xfrm>
          <a:prstGeom prst="rect">
            <a:avLst/>
          </a:prstGeom>
          <a:solidFill>
            <a:schemeClr val="accent3"/>
          </a:solid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Use Case Build</a:t>
            </a:r>
          </a:p>
        </p:txBody>
      </p:sp>
      <p:sp>
        <p:nvSpPr>
          <p:cNvPr id="82" name="Pentagon 17">
            <a:extLst>
              <a:ext uri="{FF2B5EF4-FFF2-40B4-BE49-F238E27FC236}">
                <a16:creationId xmlns:a16="http://schemas.microsoft.com/office/drawing/2014/main" id="{42CF8DBA-50F2-4572-B1CC-B603DD7D591E}"/>
              </a:ext>
            </a:extLst>
          </p:cNvPr>
          <p:cNvSpPr/>
          <p:nvPr>
            <p:custDataLst>
              <p:tags r:id="rId7"/>
            </p:custDataLst>
          </p:nvPr>
        </p:nvSpPr>
        <p:spPr>
          <a:xfrm>
            <a:off x="5645999" y="4222286"/>
            <a:ext cx="2084838" cy="343798"/>
          </a:xfrm>
          <a:prstGeom prst="homePlate">
            <a:avLst>
              <a:gd name="adj" fmla="val 11801"/>
            </a:avLst>
          </a:prstGeom>
          <a:solidFill>
            <a:schemeClr val="accent3">
              <a:lumMod val="20000"/>
              <a:lumOff val="80000"/>
            </a:schemeClr>
          </a:solidFill>
          <a:ln w="12700" cap="flat" cmpd="sng" algn="ctr">
            <a:noFill/>
            <a:prstDash val="solid"/>
            <a:miter lim="800000"/>
          </a:ln>
          <a:effectLst/>
        </p:spPr>
        <p:txBody>
          <a:bodyPr rtlCol="0" anchor="ctr"/>
          <a:lstStyle/>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Template &amp; Campaign Build </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lang="en-CA" sz="700" kern="0">
                <a:solidFill>
                  <a:srgbClr val="000000"/>
                </a:solidFill>
                <a:latin typeface="Open Sans"/>
              </a:rPr>
              <a:t>Segment &amp; Recipe Build </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Email &amp; Journey Build (</a:t>
            </a:r>
            <a:r>
              <a:rPr kumimoji="0" lang="en-CA" sz="700" i="1" u="none" strike="noStrike" kern="0" cap="none" spc="0" normalizeH="0" baseline="0" noProof="0">
                <a:ln>
                  <a:noFill/>
                </a:ln>
                <a:solidFill>
                  <a:srgbClr val="000000"/>
                </a:solidFill>
                <a:effectLst/>
                <a:uLnTx/>
                <a:uFillTx/>
                <a:latin typeface="Open Sans"/>
                <a:ea typeface="+mn-ea"/>
                <a:cs typeface="+mn-cs"/>
              </a:rPr>
              <a:t>if applicable)</a:t>
            </a:r>
            <a:r>
              <a:rPr kumimoji="0" lang="en-CA" sz="700" u="none" strike="noStrike" kern="0" cap="none" spc="0" normalizeH="0" baseline="0" noProof="0">
                <a:ln>
                  <a:noFill/>
                </a:ln>
                <a:solidFill>
                  <a:srgbClr val="000000"/>
                </a:solidFill>
                <a:effectLst/>
                <a:uLnTx/>
                <a:uFillTx/>
                <a:latin typeface="Open Sans"/>
                <a:ea typeface="+mn-ea"/>
                <a:cs typeface="+mn-cs"/>
              </a:rPr>
              <a:t> </a:t>
            </a:r>
            <a:endParaRPr kumimoji="0" lang="en-CA" sz="700" i="0" u="none" strike="noStrike" kern="0" cap="none" spc="0" normalizeH="0" baseline="0" noProof="0">
              <a:ln>
                <a:noFill/>
              </a:ln>
              <a:solidFill>
                <a:srgbClr val="000000"/>
              </a:solidFill>
              <a:effectLst/>
              <a:uLnTx/>
              <a:uFillTx/>
              <a:latin typeface="Open Sans"/>
              <a:ea typeface="+mn-ea"/>
              <a:cs typeface="+mn-cs"/>
            </a:endParaRPr>
          </a:p>
        </p:txBody>
      </p:sp>
      <p:sp>
        <p:nvSpPr>
          <p:cNvPr id="83" name="Pentagon 19">
            <a:extLst>
              <a:ext uri="{FF2B5EF4-FFF2-40B4-BE49-F238E27FC236}">
                <a16:creationId xmlns:a16="http://schemas.microsoft.com/office/drawing/2014/main" id="{21C961BB-84E5-4EDD-9C42-0AF59A7BD8C0}"/>
              </a:ext>
            </a:extLst>
          </p:cNvPr>
          <p:cNvSpPr/>
          <p:nvPr>
            <p:custDataLst>
              <p:tags r:id="rId8"/>
            </p:custDataLst>
          </p:nvPr>
        </p:nvSpPr>
        <p:spPr>
          <a:xfrm>
            <a:off x="7726809" y="4699022"/>
            <a:ext cx="1056973" cy="248069"/>
          </a:xfrm>
          <a:prstGeom prst="homePlate">
            <a:avLst>
              <a:gd name="adj" fmla="val 13509"/>
            </a:avLst>
          </a:prstGeom>
          <a:solidFill>
            <a:schemeClr val="accent3"/>
          </a:solidFill>
          <a:ln w="12700" cap="flat" cmpd="sng" algn="ctr">
            <a:solidFill>
              <a:schemeClr val="accent3"/>
            </a:solid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1000" b="1" i="0" u="none" strike="noStrike" kern="0" cap="none" spc="0" normalizeH="0" baseline="0" noProof="0">
                <a:ln>
                  <a:noFill/>
                </a:ln>
                <a:solidFill>
                  <a:srgbClr val="000000"/>
                </a:solidFill>
                <a:effectLst/>
                <a:uLnTx/>
                <a:uFillTx/>
                <a:latin typeface="Open Sans"/>
                <a:ea typeface="+mn-ea"/>
                <a:cs typeface="+mn-cs"/>
              </a:rPr>
              <a:t>UAT/SIT</a:t>
            </a:r>
          </a:p>
        </p:txBody>
      </p:sp>
      <p:sp>
        <p:nvSpPr>
          <p:cNvPr id="87" name="Rectangle 86">
            <a:extLst>
              <a:ext uri="{FF2B5EF4-FFF2-40B4-BE49-F238E27FC236}">
                <a16:creationId xmlns:a16="http://schemas.microsoft.com/office/drawing/2014/main" id="{9998FA87-9FD6-458A-8269-1EBCFF124807}"/>
              </a:ext>
            </a:extLst>
          </p:cNvPr>
          <p:cNvSpPr/>
          <p:nvPr/>
        </p:nvSpPr>
        <p:spPr>
          <a:xfrm>
            <a:off x="7847097" y="4237505"/>
            <a:ext cx="1480884" cy="341632"/>
          </a:xfrm>
          <a:prstGeom prst="rect">
            <a:avLst/>
          </a:prstGeom>
        </p:spPr>
        <p:txBody>
          <a:bodyPr wrap="square">
            <a:spAutoFit/>
          </a:bodyPr>
          <a:lstStyle/>
          <a:p>
            <a:pPr lvl="0">
              <a:lnSpc>
                <a:spcPct val="90000"/>
              </a:lnSpc>
              <a:defRPr/>
            </a:pPr>
            <a:r>
              <a:rPr lang="en-CA" sz="900" b="1">
                <a:solidFill>
                  <a:srgbClr val="000000"/>
                </a:solidFill>
                <a:latin typeface="Open Sans" panose="020B0606030504020204" pitchFamily="34" charset="0"/>
                <a:ea typeface="Open Sans" panose="020B0606030504020204" pitchFamily="34" charset="0"/>
                <a:cs typeface="Open Sans" panose="020B0606030504020204" pitchFamily="34" charset="0"/>
              </a:rPr>
              <a:t>Use Case</a:t>
            </a:r>
          </a:p>
          <a:p>
            <a:pPr lvl="0">
              <a:lnSpc>
                <a:spcPct val="90000"/>
              </a:lnSpc>
              <a:defRPr/>
            </a:pPr>
            <a:r>
              <a:rPr lang="en-CA" sz="900" b="1">
                <a:solidFill>
                  <a:srgbClr val="000000"/>
                </a:solidFill>
                <a:latin typeface="Open Sans" panose="020B0606030504020204" pitchFamily="34" charset="0"/>
                <a:ea typeface="Open Sans" panose="020B0606030504020204" pitchFamily="34" charset="0"/>
                <a:cs typeface="Open Sans" panose="020B0606030504020204" pitchFamily="34" charset="0"/>
              </a:rPr>
              <a:t>Demo</a:t>
            </a:r>
            <a:endParaRPr lang="en-CA" sz="900">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
            <a:extLst>
              <a:ext uri="{FF2B5EF4-FFF2-40B4-BE49-F238E27FC236}">
                <a16:creationId xmlns:a16="http://schemas.microsoft.com/office/drawing/2014/main" id="{4034FCE3-BA29-4317-A421-F1FE40349483}"/>
              </a:ext>
            </a:extLst>
          </p:cNvPr>
          <p:cNvSpPr/>
          <p:nvPr/>
        </p:nvSpPr>
        <p:spPr>
          <a:xfrm>
            <a:off x="7734273" y="4299297"/>
            <a:ext cx="158406" cy="152757"/>
          </a:xfrm>
          <a:prstGeom prst="ellipse">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4</a:t>
            </a:r>
          </a:p>
        </p:txBody>
      </p:sp>
      <p:sp>
        <p:nvSpPr>
          <p:cNvPr id="89" name="Rectangle 88">
            <a:extLst>
              <a:ext uri="{FF2B5EF4-FFF2-40B4-BE49-F238E27FC236}">
                <a16:creationId xmlns:a16="http://schemas.microsoft.com/office/drawing/2014/main" id="{752D5F42-F72C-4410-8AED-94898904DFFC}"/>
              </a:ext>
            </a:extLst>
          </p:cNvPr>
          <p:cNvSpPr/>
          <p:nvPr/>
        </p:nvSpPr>
        <p:spPr>
          <a:xfrm>
            <a:off x="8949883" y="4727961"/>
            <a:ext cx="1480884" cy="216982"/>
          </a:xfrm>
          <a:prstGeom prst="rect">
            <a:avLst/>
          </a:prstGeom>
        </p:spPr>
        <p:txBody>
          <a:bodyPr wrap="square">
            <a:spAutoFit/>
          </a:bodyPr>
          <a:lstStyle/>
          <a:p>
            <a:pPr lvl="0">
              <a:lnSpc>
                <a:spcPct val="90000"/>
              </a:lnSpc>
              <a:defRPr/>
            </a:pPr>
            <a:r>
              <a:rPr lang="en-CA" sz="900" b="1">
                <a:solidFill>
                  <a:srgbClr val="000000"/>
                </a:solidFill>
                <a:latin typeface="Open Sans" panose="020B0606030504020204" pitchFamily="34" charset="0"/>
                <a:ea typeface="Open Sans" panose="020B0606030504020204" pitchFamily="34" charset="0"/>
                <a:cs typeface="Open Sans" panose="020B0606030504020204" pitchFamily="34" charset="0"/>
              </a:rPr>
              <a:t>Go Live</a:t>
            </a:r>
            <a:endParaRPr lang="en-CA" sz="900">
              <a:latin typeface="Open Sans" panose="020B0606030504020204" pitchFamily="34" charset="0"/>
              <a:ea typeface="Open Sans" panose="020B0606030504020204" pitchFamily="34" charset="0"/>
              <a:cs typeface="Open Sans" panose="020B0606030504020204" pitchFamily="34" charset="0"/>
            </a:endParaRPr>
          </a:p>
        </p:txBody>
      </p:sp>
      <p:grpSp>
        <p:nvGrpSpPr>
          <p:cNvPr id="90" name="Group 89">
            <a:extLst>
              <a:ext uri="{FF2B5EF4-FFF2-40B4-BE49-F238E27FC236}">
                <a16:creationId xmlns:a16="http://schemas.microsoft.com/office/drawing/2014/main" id="{295298A4-F68E-4FCE-9A2D-4F70A6B0B8B9}"/>
              </a:ext>
            </a:extLst>
          </p:cNvPr>
          <p:cNvGrpSpPr>
            <a:grpSpLocks noChangeAspect="1"/>
          </p:cNvGrpSpPr>
          <p:nvPr/>
        </p:nvGrpSpPr>
        <p:grpSpPr>
          <a:xfrm>
            <a:off x="8783782" y="4672767"/>
            <a:ext cx="273450" cy="273448"/>
            <a:chOff x="4173538" y="3455988"/>
            <a:chExt cx="288926" cy="288925"/>
          </a:xfrm>
        </p:grpSpPr>
        <p:sp>
          <p:nvSpPr>
            <p:cNvPr id="91" name="Freeform 159">
              <a:extLst>
                <a:ext uri="{FF2B5EF4-FFF2-40B4-BE49-F238E27FC236}">
                  <a16:creationId xmlns:a16="http://schemas.microsoft.com/office/drawing/2014/main" id="{CEAF4C88-0C86-4173-8046-FF66E35A70B8}"/>
                </a:ext>
              </a:extLst>
            </p:cNvPr>
            <p:cNvSpPr>
              <a:spLocks/>
            </p:cNvSpPr>
            <p:nvPr/>
          </p:nvSpPr>
          <p:spPr bwMode="auto">
            <a:xfrm>
              <a:off x="4173538" y="3503613"/>
              <a:ext cx="241300" cy="241300"/>
            </a:xfrm>
            <a:custGeom>
              <a:avLst/>
              <a:gdLst>
                <a:gd name="T0" fmla="*/ 168 w 304"/>
                <a:gd name="T1" fmla="*/ 302 h 304"/>
                <a:gd name="T2" fmla="*/ 211 w 304"/>
                <a:gd name="T3" fmla="*/ 292 h 304"/>
                <a:gd name="T4" fmla="*/ 249 w 304"/>
                <a:gd name="T5" fmla="*/ 269 h 304"/>
                <a:gd name="T6" fmla="*/ 278 w 304"/>
                <a:gd name="T7" fmla="*/ 236 h 304"/>
                <a:gd name="T8" fmla="*/ 297 w 304"/>
                <a:gd name="T9" fmla="*/ 196 h 304"/>
                <a:gd name="T10" fmla="*/ 304 w 304"/>
                <a:gd name="T11" fmla="*/ 152 h 304"/>
                <a:gd name="T12" fmla="*/ 302 w 304"/>
                <a:gd name="T13" fmla="*/ 126 h 304"/>
                <a:gd name="T14" fmla="*/ 290 w 304"/>
                <a:gd name="T15" fmla="*/ 90 h 304"/>
                <a:gd name="T16" fmla="*/ 272 w 304"/>
                <a:gd name="T17" fmla="*/ 58 h 304"/>
                <a:gd name="T18" fmla="*/ 235 w 304"/>
                <a:gd name="T19" fmla="*/ 113 h 304"/>
                <a:gd name="T20" fmla="*/ 243 w 304"/>
                <a:gd name="T21" fmla="*/ 152 h 304"/>
                <a:gd name="T22" fmla="*/ 242 w 304"/>
                <a:gd name="T23" fmla="*/ 171 h 304"/>
                <a:gd name="T24" fmla="*/ 233 w 304"/>
                <a:gd name="T25" fmla="*/ 195 h 304"/>
                <a:gd name="T26" fmla="*/ 216 w 304"/>
                <a:gd name="T27" fmla="*/ 216 h 304"/>
                <a:gd name="T28" fmla="*/ 196 w 304"/>
                <a:gd name="T29" fmla="*/ 232 h 304"/>
                <a:gd name="T30" fmla="*/ 171 w 304"/>
                <a:gd name="T31" fmla="*/ 241 h 304"/>
                <a:gd name="T32" fmla="*/ 152 w 304"/>
                <a:gd name="T33" fmla="*/ 243 h 304"/>
                <a:gd name="T34" fmla="*/ 125 w 304"/>
                <a:gd name="T35" fmla="*/ 239 h 304"/>
                <a:gd name="T36" fmla="*/ 101 w 304"/>
                <a:gd name="T37" fmla="*/ 227 h 304"/>
                <a:gd name="T38" fmla="*/ 82 w 304"/>
                <a:gd name="T39" fmla="*/ 210 h 304"/>
                <a:gd name="T40" fmla="*/ 69 w 304"/>
                <a:gd name="T41" fmla="*/ 187 h 304"/>
                <a:gd name="T42" fmla="*/ 62 w 304"/>
                <a:gd name="T43" fmla="*/ 161 h 304"/>
                <a:gd name="T44" fmla="*/ 62 w 304"/>
                <a:gd name="T45" fmla="*/ 142 h 304"/>
                <a:gd name="T46" fmla="*/ 69 w 304"/>
                <a:gd name="T47" fmla="*/ 117 h 304"/>
                <a:gd name="T48" fmla="*/ 82 w 304"/>
                <a:gd name="T49" fmla="*/ 94 h 304"/>
                <a:gd name="T50" fmla="*/ 101 w 304"/>
                <a:gd name="T51" fmla="*/ 77 h 304"/>
                <a:gd name="T52" fmla="*/ 125 w 304"/>
                <a:gd name="T53" fmla="*/ 65 h 304"/>
                <a:gd name="T54" fmla="*/ 152 w 304"/>
                <a:gd name="T55" fmla="*/ 61 h 304"/>
                <a:gd name="T56" fmla="*/ 179 w 304"/>
                <a:gd name="T57" fmla="*/ 65 h 304"/>
                <a:gd name="T58" fmla="*/ 246 w 304"/>
                <a:gd name="T59" fmla="*/ 32 h 304"/>
                <a:gd name="T60" fmla="*/ 226 w 304"/>
                <a:gd name="T61" fmla="*/ 19 h 304"/>
                <a:gd name="T62" fmla="*/ 191 w 304"/>
                <a:gd name="T63" fmla="*/ 5 h 304"/>
                <a:gd name="T64" fmla="*/ 152 w 304"/>
                <a:gd name="T65" fmla="*/ 0 h 304"/>
                <a:gd name="T66" fmla="*/ 122 w 304"/>
                <a:gd name="T67" fmla="*/ 3 h 304"/>
                <a:gd name="T68" fmla="*/ 81 w 304"/>
                <a:gd name="T69" fmla="*/ 19 h 304"/>
                <a:gd name="T70" fmla="*/ 46 w 304"/>
                <a:gd name="T71" fmla="*/ 44 h 304"/>
                <a:gd name="T72" fmla="*/ 19 w 304"/>
                <a:gd name="T73" fmla="*/ 79 h 304"/>
                <a:gd name="T74" fmla="*/ 4 w 304"/>
                <a:gd name="T75" fmla="*/ 121 h 304"/>
                <a:gd name="T76" fmla="*/ 0 w 304"/>
                <a:gd name="T77" fmla="*/ 152 h 304"/>
                <a:gd name="T78" fmla="*/ 8 w 304"/>
                <a:gd name="T79" fmla="*/ 196 h 304"/>
                <a:gd name="T80" fmla="*/ 27 w 304"/>
                <a:gd name="T81" fmla="*/ 236 h 304"/>
                <a:gd name="T82" fmla="*/ 57 w 304"/>
                <a:gd name="T83" fmla="*/ 269 h 304"/>
                <a:gd name="T84" fmla="*/ 93 w 304"/>
                <a:gd name="T85" fmla="*/ 292 h 304"/>
                <a:gd name="T86" fmla="*/ 137 w 304"/>
                <a:gd name="T87" fmla="*/ 30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 h="304">
                  <a:moveTo>
                    <a:pt x="152" y="304"/>
                  </a:moveTo>
                  <a:lnTo>
                    <a:pt x="152" y="304"/>
                  </a:lnTo>
                  <a:lnTo>
                    <a:pt x="168" y="302"/>
                  </a:lnTo>
                  <a:lnTo>
                    <a:pt x="183" y="301"/>
                  </a:lnTo>
                  <a:lnTo>
                    <a:pt x="198" y="297"/>
                  </a:lnTo>
                  <a:lnTo>
                    <a:pt x="211" y="292"/>
                  </a:lnTo>
                  <a:lnTo>
                    <a:pt x="225" y="285"/>
                  </a:lnTo>
                  <a:lnTo>
                    <a:pt x="237" y="278"/>
                  </a:lnTo>
                  <a:lnTo>
                    <a:pt x="249" y="269"/>
                  </a:lnTo>
                  <a:lnTo>
                    <a:pt x="259" y="259"/>
                  </a:lnTo>
                  <a:lnTo>
                    <a:pt x="269" y="249"/>
                  </a:lnTo>
                  <a:lnTo>
                    <a:pt x="278" y="236"/>
                  </a:lnTo>
                  <a:lnTo>
                    <a:pt x="286" y="224"/>
                  </a:lnTo>
                  <a:lnTo>
                    <a:pt x="292" y="211"/>
                  </a:lnTo>
                  <a:lnTo>
                    <a:pt x="297" y="196"/>
                  </a:lnTo>
                  <a:lnTo>
                    <a:pt x="301" y="183"/>
                  </a:lnTo>
                  <a:lnTo>
                    <a:pt x="304" y="167"/>
                  </a:lnTo>
                  <a:lnTo>
                    <a:pt x="304" y="152"/>
                  </a:lnTo>
                  <a:lnTo>
                    <a:pt x="304" y="152"/>
                  </a:lnTo>
                  <a:lnTo>
                    <a:pt x="304" y="138"/>
                  </a:lnTo>
                  <a:lnTo>
                    <a:pt x="302" y="126"/>
                  </a:lnTo>
                  <a:lnTo>
                    <a:pt x="300" y="113"/>
                  </a:lnTo>
                  <a:lnTo>
                    <a:pt x="296" y="101"/>
                  </a:lnTo>
                  <a:lnTo>
                    <a:pt x="290" y="90"/>
                  </a:lnTo>
                  <a:lnTo>
                    <a:pt x="285" y="79"/>
                  </a:lnTo>
                  <a:lnTo>
                    <a:pt x="280" y="69"/>
                  </a:lnTo>
                  <a:lnTo>
                    <a:pt x="272" y="58"/>
                  </a:lnTo>
                  <a:lnTo>
                    <a:pt x="229" y="102"/>
                  </a:lnTo>
                  <a:lnTo>
                    <a:pt x="229" y="102"/>
                  </a:lnTo>
                  <a:lnTo>
                    <a:pt x="235" y="113"/>
                  </a:lnTo>
                  <a:lnTo>
                    <a:pt x="239" y="125"/>
                  </a:lnTo>
                  <a:lnTo>
                    <a:pt x="242" y="138"/>
                  </a:lnTo>
                  <a:lnTo>
                    <a:pt x="243" y="152"/>
                  </a:lnTo>
                  <a:lnTo>
                    <a:pt x="243" y="152"/>
                  </a:lnTo>
                  <a:lnTo>
                    <a:pt x="243" y="161"/>
                  </a:lnTo>
                  <a:lnTo>
                    <a:pt x="242" y="171"/>
                  </a:lnTo>
                  <a:lnTo>
                    <a:pt x="239" y="179"/>
                  </a:lnTo>
                  <a:lnTo>
                    <a:pt x="237" y="187"/>
                  </a:lnTo>
                  <a:lnTo>
                    <a:pt x="233" y="195"/>
                  </a:lnTo>
                  <a:lnTo>
                    <a:pt x="229" y="203"/>
                  </a:lnTo>
                  <a:lnTo>
                    <a:pt x="223" y="210"/>
                  </a:lnTo>
                  <a:lnTo>
                    <a:pt x="216" y="216"/>
                  </a:lnTo>
                  <a:lnTo>
                    <a:pt x="210" y="222"/>
                  </a:lnTo>
                  <a:lnTo>
                    <a:pt x="203" y="227"/>
                  </a:lnTo>
                  <a:lnTo>
                    <a:pt x="196" y="232"/>
                  </a:lnTo>
                  <a:lnTo>
                    <a:pt x="188" y="235"/>
                  </a:lnTo>
                  <a:lnTo>
                    <a:pt x="179" y="239"/>
                  </a:lnTo>
                  <a:lnTo>
                    <a:pt x="171" y="241"/>
                  </a:lnTo>
                  <a:lnTo>
                    <a:pt x="161" y="242"/>
                  </a:lnTo>
                  <a:lnTo>
                    <a:pt x="152" y="243"/>
                  </a:lnTo>
                  <a:lnTo>
                    <a:pt x="152" y="243"/>
                  </a:lnTo>
                  <a:lnTo>
                    <a:pt x="143" y="242"/>
                  </a:lnTo>
                  <a:lnTo>
                    <a:pt x="135" y="241"/>
                  </a:lnTo>
                  <a:lnTo>
                    <a:pt x="125" y="239"/>
                  </a:lnTo>
                  <a:lnTo>
                    <a:pt x="117" y="235"/>
                  </a:lnTo>
                  <a:lnTo>
                    <a:pt x="109" y="232"/>
                  </a:lnTo>
                  <a:lnTo>
                    <a:pt x="101" y="227"/>
                  </a:lnTo>
                  <a:lnTo>
                    <a:pt x="94" y="222"/>
                  </a:lnTo>
                  <a:lnTo>
                    <a:pt x="88" y="216"/>
                  </a:lnTo>
                  <a:lnTo>
                    <a:pt x="82" y="210"/>
                  </a:lnTo>
                  <a:lnTo>
                    <a:pt x="77" y="203"/>
                  </a:lnTo>
                  <a:lnTo>
                    <a:pt x="73" y="195"/>
                  </a:lnTo>
                  <a:lnTo>
                    <a:pt x="69" y="187"/>
                  </a:lnTo>
                  <a:lnTo>
                    <a:pt x="66" y="179"/>
                  </a:lnTo>
                  <a:lnTo>
                    <a:pt x="63" y="171"/>
                  </a:lnTo>
                  <a:lnTo>
                    <a:pt x="62" y="161"/>
                  </a:lnTo>
                  <a:lnTo>
                    <a:pt x="62" y="152"/>
                  </a:lnTo>
                  <a:lnTo>
                    <a:pt x="62" y="152"/>
                  </a:lnTo>
                  <a:lnTo>
                    <a:pt x="62" y="142"/>
                  </a:lnTo>
                  <a:lnTo>
                    <a:pt x="63" y="133"/>
                  </a:lnTo>
                  <a:lnTo>
                    <a:pt x="66" y="125"/>
                  </a:lnTo>
                  <a:lnTo>
                    <a:pt x="69" y="117"/>
                  </a:lnTo>
                  <a:lnTo>
                    <a:pt x="73" y="109"/>
                  </a:lnTo>
                  <a:lnTo>
                    <a:pt x="77" y="101"/>
                  </a:lnTo>
                  <a:lnTo>
                    <a:pt x="82" y="94"/>
                  </a:lnTo>
                  <a:lnTo>
                    <a:pt x="88" y="87"/>
                  </a:lnTo>
                  <a:lnTo>
                    <a:pt x="94" y="82"/>
                  </a:lnTo>
                  <a:lnTo>
                    <a:pt x="101" y="77"/>
                  </a:lnTo>
                  <a:lnTo>
                    <a:pt x="109" y="71"/>
                  </a:lnTo>
                  <a:lnTo>
                    <a:pt x="117" y="69"/>
                  </a:lnTo>
                  <a:lnTo>
                    <a:pt x="125" y="65"/>
                  </a:lnTo>
                  <a:lnTo>
                    <a:pt x="135" y="63"/>
                  </a:lnTo>
                  <a:lnTo>
                    <a:pt x="143" y="62"/>
                  </a:lnTo>
                  <a:lnTo>
                    <a:pt x="152" y="61"/>
                  </a:lnTo>
                  <a:lnTo>
                    <a:pt x="152" y="61"/>
                  </a:lnTo>
                  <a:lnTo>
                    <a:pt x="165" y="62"/>
                  </a:lnTo>
                  <a:lnTo>
                    <a:pt x="179" y="65"/>
                  </a:lnTo>
                  <a:lnTo>
                    <a:pt x="191" y="70"/>
                  </a:lnTo>
                  <a:lnTo>
                    <a:pt x="203" y="75"/>
                  </a:lnTo>
                  <a:lnTo>
                    <a:pt x="246" y="32"/>
                  </a:lnTo>
                  <a:lnTo>
                    <a:pt x="246" y="32"/>
                  </a:lnTo>
                  <a:lnTo>
                    <a:pt x="237" y="26"/>
                  </a:lnTo>
                  <a:lnTo>
                    <a:pt x="226" y="19"/>
                  </a:lnTo>
                  <a:lnTo>
                    <a:pt x="214" y="14"/>
                  </a:lnTo>
                  <a:lnTo>
                    <a:pt x="203" y="8"/>
                  </a:lnTo>
                  <a:lnTo>
                    <a:pt x="191" y="5"/>
                  </a:lnTo>
                  <a:lnTo>
                    <a:pt x="179" y="3"/>
                  </a:lnTo>
                  <a:lnTo>
                    <a:pt x="165" y="0"/>
                  </a:lnTo>
                  <a:lnTo>
                    <a:pt x="152" y="0"/>
                  </a:lnTo>
                  <a:lnTo>
                    <a:pt x="152" y="0"/>
                  </a:lnTo>
                  <a:lnTo>
                    <a:pt x="137" y="1"/>
                  </a:lnTo>
                  <a:lnTo>
                    <a:pt x="122" y="3"/>
                  </a:lnTo>
                  <a:lnTo>
                    <a:pt x="108" y="7"/>
                  </a:lnTo>
                  <a:lnTo>
                    <a:pt x="93" y="12"/>
                  </a:lnTo>
                  <a:lnTo>
                    <a:pt x="81" y="19"/>
                  </a:lnTo>
                  <a:lnTo>
                    <a:pt x="67" y="26"/>
                  </a:lnTo>
                  <a:lnTo>
                    <a:pt x="57" y="35"/>
                  </a:lnTo>
                  <a:lnTo>
                    <a:pt x="46" y="44"/>
                  </a:lnTo>
                  <a:lnTo>
                    <a:pt x="35" y="55"/>
                  </a:lnTo>
                  <a:lnTo>
                    <a:pt x="27" y="67"/>
                  </a:lnTo>
                  <a:lnTo>
                    <a:pt x="19" y="79"/>
                  </a:lnTo>
                  <a:lnTo>
                    <a:pt x="12" y="93"/>
                  </a:lnTo>
                  <a:lnTo>
                    <a:pt x="8" y="106"/>
                  </a:lnTo>
                  <a:lnTo>
                    <a:pt x="4" y="121"/>
                  </a:lnTo>
                  <a:lnTo>
                    <a:pt x="2" y="136"/>
                  </a:lnTo>
                  <a:lnTo>
                    <a:pt x="0" y="152"/>
                  </a:lnTo>
                  <a:lnTo>
                    <a:pt x="0" y="152"/>
                  </a:lnTo>
                  <a:lnTo>
                    <a:pt x="2" y="167"/>
                  </a:lnTo>
                  <a:lnTo>
                    <a:pt x="4" y="183"/>
                  </a:lnTo>
                  <a:lnTo>
                    <a:pt x="8" y="196"/>
                  </a:lnTo>
                  <a:lnTo>
                    <a:pt x="12" y="211"/>
                  </a:lnTo>
                  <a:lnTo>
                    <a:pt x="19" y="224"/>
                  </a:lnTo>
                  <a:lnTo>
                    <a:pt x="27" y="236"/>
                  </a:lnTo>
                  <a:lnTo>
                    <a:pt x="35" y="249"/>
                  </a:lnTo>
                  <a:lnTo>
                    <a:pt x="46" y="259"/>
                  </a:lnTo>
                  <a:lnTo>
                    <a:pt x="57" y="269"/>
                  </a:lnTo>
                  <a:lnTo>
                    <a:pt x="67" y="278"/>
                  </a:lnTo>
                  <a:lnTo>
                    <a:pt x="81" y="285"/>
                  </a:lnTo>
                  <a:lnTo>
                    <a:pt x="93" y="292"/>
                  </a:lnTo>
                  <a:lnTo>
                    <a:pt x="108" y="297"/>
                  </a:lnTo>
                  <a:lnTo>
                    <a:pt x="122" y="301"/>
                  </a:lnTo>
                  <a:lnTo>
                    <a:pt x="137" y="302"/>
                  </a:lnTo>
                  <a:lnTo>
                    <a:pt x="152" y="304"/>
                  </a:lnTo>
                  <a:lnTo>
                    <a:pt x="152" y="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92" name="Freeform 160">
              <a:extLst>
                <a:ext uri="{FF2B5EF4-FFF2-40B4-BE49-F238E27FC236}">
                  <a16:creationId xmlns:a16="http://schemas.microsoft.com/office/drawing/2014/main" id="{5A6321E7-0D26-4BA3-86F3-CF370558B9F9}"/>
                </a:ext>
              </a:extLst>
            </p:cNvPr>
            <p:cNvSpPr>
              <a:spLocks/>
            </p:cNvSpPr>
            <p:nvPr/>
          </p:nvSpPr>
          <p:spPr bwMode="auto">
            <a:xfrm>
              <a:off x="4270376" y="3455988"/>
              <a:ext cx="192088" cy="192088"/>
            </a:xfrm>
            <a:custGeom>
              <a:avLst/>
              <a:gdLst>
                <a:gd name="T0" fmla="*/ 229 w 242"/>
                <a:gd name="T1" fmla="*/ 13 h 243"/>
                <a:gd name="T2" fmla="*/ 225 w 242"/>
                <a:gd name="T3" fmla="*/ 12 h 243"/>
                <a:gd name="T4" fmla="*/ 221 w 242"/>
                <a:gd name="T5" fmla="*/ 13 h 243"/>
                <a:gd name="T6" fmla="*/ 194 w 242"/>
                <a:gd name="T7" fmla="*/ 4 h 243"/>
                <a:gd name="T8" fmla="*/ 193 w 242"/>
                <a:gd name="T9" fmla="*/ 1 h 243"/>
                <a:gd name="T10" fmla="*/ 190 w 242"/>
                <a:gd name="T11" fmla="*/ 0 h 243"/>
                <a:gd name="T12" fmla="*/ 184 w 242"/>
                <a:gd name="T13" fmla="*/ 1 h 243"/>
                <a:gd name="T14" fmla="*/ 147 w 242"/>
                <a:gd name="T15" fmla="*/ 37 h 243"/>
                <a:gd name="T16" fmla="*/ 145 w 242"/>
                <a:gd name="T17" fmla="*/ 44 h 243"/>
                <a:gd name="T18" fmla="*/ 47 w 242"/>
                <a:gd name="T19" fmla="*/ 186 h 243"/>
                <a:gd name="T20" fmla="*/ 39 w 242"/>
                <a:gd name="T21" fmla="*/ 182 h 243"/>
                <a:gd name="T22" fmla="*/ 30 w 242"/>
                <a:gd name="T23" fmla="*/ 181 h 243"/>
                <a:gd name="T24" fmla="*/ 19 w 242"/>
                <a:gd name="T25" fmla="*/ 184 h 243"/>
                <a:gd name="T26" fmla="*/ 8 w 242"/>
                <a:gd name="T27" fmla="*/ 190 h 243"/>
                <a:gd name="T28" fmla="*/ 3 w 242"/>
                <a:gd name="T29" fmla="*/ 200 h 243"/>
                <a:gd name="T30" fmla="*/ 0 w 242"/>
                <a:gd name="T31" fmla="*/ 212 h 243"/>
                <a:gd name="T32" fmla="*/ 0 w 242"/>
                <a:gd name="T33" fmla="*/ 219 h 243"/>
                <a:gd name="T34" fmla="*/ 6 w 242"/>
                <a:gd name="T35" fmla="*/ 229 h 243"/>
                <a:gd name="T36" fmla="*/ 14 w 242"/>
                <a:gd name="T37" fmla="*/ 237 h 243"/>
                <a:gd name="T38" fmla="*/ 25 w 242"/>
                <a:gd name="T39" fmla="*/ 241 h 243"/>
                <a:gd name="T40" fmla="*/ 30 w 242"/>
                <a:gd name="T41" fmla="*/ 243 h 243"/>
                <a:gd name="T42" fmla="*/ 42 w 242"/>
                <a:gd name="T43" fmla="*/ 240 h 243"/>
                <a:gd name="T44" fmla="*/ 51 w 242"/>
                <a:gd name="T45" fmla="*/ 233 h 243"/>
                <a:gd name="T46" fmla="*/ 58 w 242"/>
                <a:gd name="T47" fmla="*/ 224 h 243"/>
                <a:gd name="T48" fmla="*/ 61 w 242"/>
                <a:gd name="T49" fmla="*/ 212 h 243"/>
                <a:gd name="T50" fmla="*/ 60 w 242"/>
                <a:gd name="T51" fmla="*/ 202 h 243"/>
                <a:gd name="T52" fmla="*/ 166 w 242"/>
                <a:gd name="T53" fmla="*/ 86 h 243"/>
                <a:gd name="T54" fmla="*/ 198 w 242"/>
                <a:gd name="T55" fmla="*/ 96 h 243"/>
                <a:gd name="T56" fmla="*/ 201 w 242"/>
                <a:gd name="T57" fmla="*/ 96 h 243"/>
                <a:gd name="T58" fmla="*/ 205 w 242"/>
                <a:gd name="T59" fmla="*/ 95 h 243"/>
                <a:gd name="T60" fmla="*/ 241 w 242"/>
                <a:gd name="T61" fmla="*/ 59 h 243"/>
                <a:gd name="T62" fmla="*/ 242 w 242"/>
                <a:gd name="T63" fmla="*/ 52 h 243"/>
                <a:gd name="T64" fmla="*/ 241 w 242"/>
                <a:gd name="T65" fmla="*/ 49 h 243"/>
                <a:gd name="T66" fmla="*/ 211 w 242"/>
                <a:gd name="T67" fmla="*/ 40 h 243"/>
                <a:gd name="T68" fmla="*/ 229 w 242"/>
                <a:gd name="T69" fmla="*/ 22 h 243"/>
                <a:gd name="T70" fmla="*/ 230 w 242"/>
                <a:gd name="T71" fmla="*/ 17 h 243"/>
                <a:gd name="T72" fmla="*/ 229 w 242"/>
                <a:gd name="T73" fmla="*/ 1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2" h="243">
                  <a:moveTo>
                    <a:pt x="229" y="13"/>
                  </a:moveTo>
                  <a:lnTo>
                    <a:pt x="229" y="13"/>
                  </a:lnTo>
                  <a:lnTo>
                    <a:pt x="227" y="12"/>
                  </a:lnTo>
                  <a:lnTo>
                    <a:pt x="225" y="12"/>
                  </a:lnTo>
                  <a:lnTo>
                    <a:pt x="222" y="12"/>
                  </a:lnTo>
                  <a:lnTo>
                    <a:pt x="221" y="13"/>
                  </a:lnTo>
                  <a:lnTo>
                    <a:pt x="203" y="31"/>
                  </a:lnTo>
                  <a:lnTo>
                    <a:pt x="194" y="4"/>
                  </a:lnTo>
                  <a:lnTo>
                    <a:pt x="194" y="4"/>
                  </a:lnTo>
                  <a:lnTo>
                    <a:pt x="193" y="1"/>
                  </a:lnTo>
                  <a:lnTo>
                    <a:pt x="190" y="0"/>
                  </a:lnTo>
                  <a:lnTo>
                    <a:pt x="190" y="0"/>
                  </a:lnTo>
                  <a:lnTo>
                    <a:pt x="187" y="0"/>
                  </a:lnTo>
                  <a:lnTo>
                    <a:pt x="184" y="1"/>
                  </a:lnTo>
                  <a:lnTo>
                    <a:pt x="147" y="37"/>
                  </a:lnTo>
                  <a:lnTo>
                    <a:pt x="147" y="37"/>
                  </a:lnTo>
                  <a:lnTo>
                    <a:pt x="145" y="40"/>
                  </a:lnTo>
                  <a:lnTo>
                    <a:pt x="145" y="44"/>
                  </a:lnTo>
                  <a:lnTo>
                    <a:pt x="158" y="76"/>
                  </a:lnTo>
                  <a:lnTo>
                    <a:pt x="47" y="186"/>
                  </a:lnTo>
                  <a:lnTo>
                    <a:pt x="47" y="186"/>
                  </a:lnTo>
                  <a:lnTo>
                    <a:pt x="39" y="182"/>
                  </a:lnTo>
                  <a:lnTo>
                    <a:pt x="30" y="181"/>
                  </a:lnTo>
                  <a:lnTo>
                    <a:pt x="30" y="181"/>
                  </a:lnTo>
                  <a:lnTo>
                    <a:pt x="25" y="182"/>
                  </a:lnTo>
                  <a:lnTo>
                    <a:pt x="19" y="184"/>
                  </a:lnTo>
                  <a:lnTo>
                    <a:pt x="14" y="186"/>
                  </a:lnTo>
                  <a:lnTo>
                    <a:pt x="8" y="190"/>
                  </a:lnTo>
                  <a:lnTo>
                    <a:pt x="6" y="194"/>
                  </a:lnTo>
                  <a:lnTo>
                    <a:pt x="3" y="200"/>
                  </a:lnTo>
                  <a:lnTo>
                    <a:pt x="0" y="205"/>
                  </a:lnTo>
                  <a:lnTo>
                    <a:pt x="0" y="212"/>
                  </a:lnTo>
                  <a:lnTo>
                    <a:pt x="0" y="212"/>
                  </a:lnTo>
                  <a:lnTo>
                    <a:pt x="0" y="219"/>
                  </a:lnTo>
                  <a:lnTo>
                    <a:pt x="3" y="224"/>
                  </a:lnTo>
                  <a:lnTo>
                    <a:pt x="6" y="229"/>
                  </a:lnTo>
                  <a:lnTo>
                    <a:pt x="8" y="233"/>
                  </a:lnTo>
                  <a:lnTo>
                    <a:pt x="14" y="237"/>
                  </a:lnTo>
                  <a:lnTo>
                    <a:pt x="19" y="240"/>
                  </a:lnTo>
                  <a:lnTo>
                    <a:pt x="25" y="241"/>
                  </a:lnTo>
                  <a:lnTo>
                    <a:pt x="30" y="243"/>
                  </a:lnTo>
                  <a:lnTo>
                    <a:pt x="30" y="243"/>
                  </a:lnTo>
                  <a:lnTo>
                    <a:pt x="37" y="241"/>
                  </a:lnTo>
                  <a:lnTo>
                    <a:pt x="42" y="240"/>
                  </a:lnTo>
                  <a:lnTo>
                    <a:pt x="47" y="237"/>
                  </a:lnTo>
                  <a:lnTo>
                    <a:pt x="51" y="233"/>
                  </a:lnTo>
                  <a:lnTo>
                    <a:pt x="55" y="229"/>
                  </a:lnTo>
                  <a:lnTo>
                    <a:pt x="58" y="224"/>
                  </a:lnTo>
                  <a:lnTo>
                    <a:pt x="60" y="219"/>
                  </a:lnTo>
                  <a:lnTo>
                    <a:pt x="61" y="212"/>
                  </a:lnTo>
                  <a:lnTo>
                    <a:pt x="61" y="212"/>
                  </a:lnTo>
                  <a:lnTo>
                    <a:pt x="60" y="202"/>
                  </a:lnTo>
                  <a:lnTo>
                    <a:pt x="55" y="196"/>
                  </a:lnTo>
                  <a:lnTo>
                    <a:pt x="166" y="86"/>
                  </a:lnTo>
                  <a:lnTo>
                    <a:pt x="198" y="96"/>
                  </a:lnTo>
                  <a:lnTo>
                    <a:pt x="198" y="96"/>
                  </a:lnTo>
                  <a:lnTo>
                    <a:pt x="201" y="96"/>
                  </a:lnTo>
                  <a:lnTo>
                    <a:pt x="201" y="96"/>
                  </a:lnTo>
                  <a:lnTo>
                    <a:pt x="203" y="96"/>
                  </a:lnTo>
                  <a:lnTo>
                    <a:pt x="205" y="95"/>
                  </a:lnTo>
                  <a:lnTo>
                    <a:pt x="241" y="59"/>
                  </a:lnTo>
                  <a:lnTo>
                    <a:pt x="241" y="59"/>
                  </a:lnTo>
                  <a:lnTo>
                    <a:pt x="242" y="56"/>
                  </a:lnTo>
                  <a:lnTo>
                    <a:pt x="242" y="52"/>
                  </a:lnTo>
                  <a:lnTo>
                    <a:pt x="242" y="52"/>
                  </a:lnTo>
                  <a:lnTo>
                    <a:pt x="241" y="49"/>
                  </a:lnTo>
                  <a:lnTo>
                    <a:pt x="238" y="48"/>
                  </a:lnTo>
                  <a:lnTo>
                    <a:pt x="211" y="40"/>
                  </a:lnTo>
                  <a:lnTo>
                    <a:pt x="229" y="22"/>
                  </a:lnTo>
                  <a:lnTo>
                    <a:pt x="229" y="22"/>
                  </a:lnTo>
                  <a:lnTo>
                    <a:pt x="230" y="20"/>
                  </a:lnTo>
                  <a:lnTo>
                    <a:pt x="230" y="17"/>
                  </a:lnTo>
                  <a:lnTo>
                    <a:pt x="230" y="16"/>
                  </a:lnTo>
                  <a:lnTo>
                    <a:pt x="229" y="13"/>
                  </a:lnTo>
                  <a:lnTo>
                    <a:pt x="22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93" name="Pentagon 12">
            <a:extLst>
              <a:ext uri="{FF2B5EF4-FFF2-40B4-BE49-F238E27FC236}">
                <a16:creationId xmlns:a16="http://schemas.microsoft.com/office/drawing/2014/main" id="{8341A164-59B9-423A-B0FE-B53B9CE35D09}"/>
              </a:ext>
            </a:extLst>
          </p:cNvPr>
          <p:cNvSpPr/>
          <p:nvPr>
            <p:custDataLst>
              <p:tags r:id="rId9"/>
            </p:custDataLst>
          </p:nvPr>
        </p:nvSpPr>
        <p:spPr>
          <a:xfrm>
            <a:off x="5668326" y="2997684"/>
            <a:ext cx="1218507" cy="403945"/>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Creative Assets </a:t>
            </a:r>
            <a:r>
              <a:rPr lang="en-CA" sz="900" b="1" kern="0">
                <a:solidFill>
                  <a:srgbClr val="000000"/>
                </a:solidFill>
                <a:latin typeface="Open Sans"/>
              </a:rPr>
              <a:t>A</a:t>
            </a:r>
            <a:r>
              <a:rPr kumimoji="0" lang="en-CA" sz="900" b="1" i="0" u="none" strike="noStrike" kern="0" cap="none" spc="0" normalizeH="0" baseline="0" noProof="0">
                <a:ln>
                  <a:noFill/>
                </a:ln>
                <a:solidFill>
                  <a:srgbClr val="000000"/>
                </a:solidFill>
                <a:effectLst/>
                <a:uLnTx/>
                <a:uFillTx/>
                <a:latin typeface="Open Sans"/>
                <a:ea typeface="+mn-ea"/>
                <a:cs typeface="+mn-cs"/>
              </a:rPr>
              <a:t>re Delivered</a:t>
            </a:r>
          </a:p>
        </p:txBody>
      </p:sp>
      <p:sp>
        <p:nvSpPr>
          <p:cNvPr id="94" name="Oval 93">
            <a:extLst>
              <a:ext uri="{FF2B5EF4-FFF2-40B4-BE49-F238E27FC236}">
                <a16:creationId xmlns:a16="http://schemas.microsoft.com/office/drawing/2014/main" id="{8891CA7C-A979-4B30-B2BA-3A671989527C}"/>
              </a:ext>
            </a:extLst>
          </p:cNvPr>
          <p:cNvSpPr/>
          <p:nvPr/>
        </p:nvSpPr>
        <p:spPr>
          <a:xfrm>
            <a:off x="5545770" y="3127445"/>
            <a:ext cx="158406" cy="148211"/>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3</a:t>
            </a:r>
          </a:p>
        </p:txBody>
      </p:sp>
      <p:sp>
        <p:nvSpPr>
          <p:cNvPr id="95" name="Pentagon 12">
            <a:extLst>
              <a:ext uri="{FF2B5EF4-FFF2-40B4-BE49-F238E27FC236}">
                <a16:creationId xmlns:a16="http://schemas.microsoft.com/office/drawing/2014/main" id="{5B28F507-899D-4B81-9809-CF99904542B4}"/>
              </a:ext>
            </a:extLst>
          </p:cNvPr>
          <p:cNvSpPr/>
          <p:nvPr>
            <p:custDataLst>
              <p:tags r:id="rId10"/>
            </p:custDataLst>
          </p:nvPr>
        </p:nvSpPr>
        <p:spPr>
          <a:xfrm>
            <a:off x="4623833" y="2118797"/>
            <a:ext cx="1351672" cy="403945"/>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Sign-off on Blueprint &amp; Use Case</a:t>
            </a:r>
          </a:p>
        </p:txBody>
      </p:sp>
      <p:sp>
        <p:nvSpPr>
          <p:cNvPr id="96" name="Oval 95">
            <a:extLst>
              <a:ext uri="{FF2B5EF4-FFF2-40B4-BE49-F238E27FC236}">
                <a16:creationId xmlns:a16="http://schemas.microsoft.com/office/drawing/2014/main" id="{9E91A865-438F-4780-B63D-FAD1D4E5C816}"/>
              </a:ext>
            </a:extLst>
          </p:cNvPr>
          <p:cNvSpPr/>
          <p:nvPr/>
        </p:nvSpPr>
        <p:spPr>
          <a:xfrm>
            <a:off x="4501276" y="2186412"/>
            <a:ext cx="158406" cy="148211"/>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2</a:t>
            </a:r>
          </a:p>
        </p:txBody>
      </p:sp>
      <p:grpSp>
        <p:nvGrpSpPr>
          <p:cNvPr id="97" name="Group 96">
            <a:extLst>
              <a:ext uri="{FF2B5EF4-FFF2-40B4-BE49-F238E27FC236}">
                <a16:creationId xmlns:a16="http://schemas.microsoft.com/office/drawing/2014/main" id="{BDC93925-C224-451A-9F36-4B59DEBAD2BB}"/>
              </a:ext>
            </a:extLst>
          </p:cNvPr>
          <p:cNvGrpSpPr/>
          <p:nvPr/>
        </p:nvGrpSpPr>
        <p:grpSpPr>
          <a:xfrm>
            <a:off x="5485893" y="4015573"/>
            <a:ext cx="220424" cy="212434"/>
            <a:chOff x="7053571" y="2135929"/>
            <a:chExt cx="193122" cy="193122"/>
          </a:xfrm>
        </p:grpSpPr>
        <p:sp>
          <p:nvSpPr>
            <p:cNvPr id="98" name="Oval 97">
              <a:extLst>
                <a:ext uri="{FF2B5EF4-FFF2-40B4-BE49-F238E27FC236}">
                  <a16:creationId xmlns:a16="http://schemas.microsoft.com/office/drawing/2014/main" id="{789E452F-2086-48C2-A4C0-5FA3FE3EB114}"/>
                </a:ext>
              </a:extLst>
            </p:cNvPr>
            <p:cNvSpPr/>
            <p:nvPr/>
          </p:nvSpPr>
          <p:spPr>
            <a:xfrm>
              <a:off x="7053571" y="2135929"/>
              <a:ext cx="193122" cy="1931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99" name="Group 98">
              <a:extLst>
                <a:ext uri="{FF2B5EF4-FFF2-40B4-BE49-F238E27FC236}">
                  <a16:creationId xmlns:a16="http://schemas.microsoft.com/office/drawing/2014/main" id="{023F39CC-F7DF-418D-A36C-D79D8D135EF5}"/>
                </a:ext>
              </a:extLst>
            </p:cNvPr>
            <p:cNvGrpSpPr/>
            <p:nvPr/>
          </p:nvGrpSpPr>
          <p:grpSpPr>
            <a:xfrm>
              <a:off x="7094672" y="2177830"/>
              <a:ext cx="141444" cy="111018"/>
              <a:chOff x="6590384" y="1159101"/>
              <a:chExt cx="141444" cy="111018"/>
            </a:xfrm>
          </p:grpSpPr>
          <p:sp>
            <p:nvSpPr>
              <p:cNvPr id="100" name="Arc 99">
                <a:extLst>
                  <a:ext uri="{FF2B5EF4-FFF2-40B4-BE49-F238E27FC236}">
                    <a16:creationId xmlns:a16="http://schemas.microsoft.com/office/drawing/2014/main" id="{F322F3C1-1657-4125-94D2-68ABAC0C10E7}"/>
                  </a:ext>
                </a:extLst>
              </p:cNvPr>
              <p:cNvSpPr/>
              <p:nvPr/>
            </p:nvSpPr>
            <p:spPr>
              <a:xfrm>
                <a:off x="6590384" y="1159101"/>
                <a:ext cx="111018" cy="111018"/>
              </a:xfrm>
              <a:prstGeom prst="arc">
                <a:avLst>
                  <a:gd name="adj1" fmla="val 21092437"/>
                  <a:gd name="adj2" fmla="val 17792096"/>
                </a:avLst>
              </a:prstGeom>
              <a:ln w="28575" cmpd="sng">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1" name="Isosceles Triangle 136">
                <a:extLst>
                  <a:ext uri="{FF2B5EF4-FFF2-40B4-BE49-F238E27FC236}">
                    <a16:creationId xmlns:a16="http://schemas.microsoft.com/office/drawing/2014/main" id="{AE1DED6F-2D09-425A-8C0E-49A52FF34D8C}"/>
                  </a:ext>
                </a:extLst>
              </p:cNvPr>
              <p:cNvSpPr/>
              <p:nvPr/>
            </p:nvSpPr>
            <p:spPr>
              <a:xfrm>
                <a:off x="6670976" y="1173110"/>
                <a:ext cx="60852" cy="45719"/>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45" name="Group 44">
            <a:extLst>
              <a:ext uri="{FF2B5EF4-FFF2-40B4-BE49-F238E27FC236}">
                <a16:creationId xmlns:a16="http://schemas.microsoft.com/office/drawing/2014/main" id="{D34EDDF9-D3D9-4962-915B-38F87F643722}"/>
              </a:ext>
            </a:extLst>
          </p:cNvPr>
          <p:cNvGrpSpPr/>
          <p:nvPr/>
        </p:nvGrpSpPr>
        <p:grpSpPr>
          <a:xfrm>
            <a:off x="914400" y="5031493"/>
            <a:ext cx="589010" cy="967666"/>
            <a:chOff x="914971" y="2505893"/>
            <a:chExt cx="589010" cy="1727487"/>
          </a:xfrm>
        </p:grpSpPr>
        <p:sp>
          <p:nvSpPr>
            <p:cNvPr id="46" name="Rectangle 45">
              <a:extLst>
                <a:ext uri="{FF2B5EF4-FFF2-40B4-BE49-F238E27FC236}">
                  <a16:creationId xmlns:a16="http://schemas.microsoft.com/office/drawing/2014/main" id="{9C6BA231-1510-40C2-8CD8-639C15BF5496}"/>
                </a:ext>
              </a:extLst>
            </p:cNvPr>
            <p:cNvSpPr/>
            <p:nvPr>
              <p:custDataLst>
                <p:tags r:id="rId13"/>
              </p:custDataLst>
            </p:nvPr>
          </p:nvSpPr>
          <p:spPr>
            <a:xfrm>
              <a:off x="914971" y="2505893"/>
              <a:ext cx="511539" cy="1727487"/>
            </a:xfrm>
            <a:prstGeom prst="rect">
              <a:avLst/>
            </a:prstGeom>
            <a:solidFill>
              <a:srgbClr val="FFFFFF">
                <a:lumMod val="50000"/>
              </a:srgbClr>
            </a:solidFill>
            <a:ln w="12700" cap="flat" cmpd="sng" algn="ctr">
              <a:noFill/>
              <a:prstDash val="solid"/>
              <a:miter lim="800000"/>
            </a:ln>
            <a:effectLst/>
          </p:spPr>
          <p:txBody>
            <a:bodyPr vert="vert270" rtlCol="0" anchor="ctr"/>
            <a:lstStyle/>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PHASE </a:t>
              </a:r>
            </a:p>
            <a:p>
              <a:pPr marL="0" marR="0" lvl="0" indent="0" algn="ctr" defTabSz="914400" eaLnBrk="1" fontAlgn="auto" latinLnBrk="0" hangingPunct="1">
                <a:lnSpc>
                  <a:spcPct val="80000"/>
                </a:lnSpc>
                <a:spcBef>
                  <a:spcPts val="0"/>
                </a:spcBef>
                <a:spcAft>
                  <a:spcPts val="0"/>
                </a:spcAft>
                <a:buClrTx/>
                <a:buSzTx/>
                <a:buFontTx/>
                <a:buNone/>
                <a:tabLst/>
                <a:defRPr/>
              </a:pPr>
              <a:r>
                <a:rPr lang="en-CA" sz="1050" b="1" kern="0">
                  <a:solidFill>
                    <a:srgbClr val="FFFFFF"/>
                  </a:solidFill>
                  <a:latin typeface="Open Sans"/>
                </a:rPr>
                <a:t>3</a:t>
              </a:r>
            </a:p>
          </p:txBody>
        </p:sp>
        <p:sp>
          <p:nvSpPr>
            <p:cNvPr id="47" name="Rectangle 46">
              <a:extLst>
                <a:ext uri="{FF2B5EF4-FFF2-40B4-BE49-F238E27FC236}">
                  <a16:creationId xmlns:a16="http://schemas.microsoft.com/office/drawing/2014/main" id="{49DEEC11-10CD-498E-BFB7-A7541039D3B9}"/>
                </a:ext>
              </a:extLst>
            </p:cNvPr>
            <p:cNvSpPr/>
            <p:nvPr>
              <p:custDataLst>
                <p:tags r:id="rId14"/>
              </p:custDataLst>
            </p:nvPr>
          </p:nvSpPr>
          <p:spPr>
            <a:xfrm>
              <a:off x="1426375" y="2505893"/>
              <a:ext cx="77606" cy="1727487"/>
            </a:xfrm>
            <a:prstGeom prst="rect">
              <a:avLst/>
            </a:prstGeom>
            <a:solidFill>
              <a:schemeClr val="accent4"/>
            </a:solidFill>
            <a:ln w="12700" cap="flat" cmpd="sng" algn="ctr">
              <a:solidFill>
                <a:schemeClr val="accent4"/>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700" b="1" i="0" u="none" strike="noStrike" kern="0" cap="none" spc="0" normalizeH="0" baseline="0" noProof="0">
                <a:ln>
                  <a:noFill/>
                </a:ln>
                <a:solidFill>
                  <a:srgbClr val="000000">
                    <a:lumMod val="50000"/>
                    <a:lumOff val="50000"/>
                  </a:srgbClr>
                </a:solidFill>
                <a:effectLst/>
                <a:uLnTx/>
                <a:uFillTx/>
                <a:latin typeface="Open Sans"/>
                <a:ea typeface="+mn-ea"/>
                <a:cs typeface="+mn-cs"/>
              </a:endParaRPr>
            </a:p>
          </p:txBody>
        </p:sp>
      </p:grpSp>
      <p:sp>
        <p:nvSpPr>
          <p:cNvPr id="48" name="Rectangle 47">
            <a:extLst>
              <a:ext uri="{FF2B5EF4-FFF2-40B4-BE49-F238E27FC236}">
                <a16:creationId xmlns:a16="http://schemas.microsoft.com/office/drawing/2014/main" id="{F8D8A878-361B-4389-B596-CC5B32CF3EE3}"/>
              </a:ext>
            </a:extLst>
          </p:cNvPr>
          <p:cNvSpPr/>
          <p:nvPr>
            <p:custDataLst>
              <p:tags r:id="rId11"/>
            </p:custDataLst>
          </p:nvPr>
        </p:nvSpPr>
        <p:spPr>
          <a:xfrm>
            <a:off x="8787910" y="5235951"/>
            <a:ext cx="3050995" cy="141971"/>
          </a:xfrm>
          <a:prstGeom prst="rect">
            <a:avLst/>
          </a:prstGeom>
          <a:solidFill>
            <a:schemeClr val="accent4"/>
          </a:solidFill>
          <a:ln w="12700" cap="flat" cmpd="sng" algn="ctr">
            <a:noFill/>
            <a:prstDash val="solid"/>
            <a:miter lim="800000"/>
          </a:ln>
          <a:effectLst/>
        </p:spPr>
        <p:txBody>
          <a:bodyPr rtlCol="0" anchor="ctr"/>
          <a:lstStyle/>
          <a:p>
            <a:pPr marL="0" marR="0" lvl="0" indent="0" defTabSz="914400" eaLnBrk="1" fontAlgn="auto" latinLnBrk="0" hangingPunct="1">
              <a:lnSpc>
                <a:spcPct val="9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Open Sans"/>
                <a:ea typeface="+mn-ea"/>
                <a:cs typeface="+mn-cs"/>
              </a:rPr>
              <a:t>Operate</a:t>
            </a:r>
          </a:p>
        </p:txBody>
      </p:sp>
      <p:sp>
        <p:nvSpPr>
          <p:cNvPr id="49" name="Pentagon 17">
            <a:extLst>
              <a:ext uri="{FF2B5EF4-FFF2-40B4-BE49-F238E27FC236}">
                <a16:creationId xmlns:a16="http://schemas.microsoft.com/office/drawing/2014/main" id="{81BD0C40-331B-4AD1-B34F-E07C3D32A49B}"/>
              </a:ext>
            </a:extLst>
          </p:cNvPr>
          <p:cNvSpPr/>
          <p:nvPr>
            <p:custDataLst>
              <p:tags r:id="rId12"/>
            </p:custDataLst>
          </p:nvPr>
        </p:nvSpPr>
        <p:spPr>
          <a:xfrm>
            <a:off x="8783781" y="5371547"/>
            <a:ext cx="3103419" cy="343798"/>
          </a:xfrm>
          <a:prstGeom prst="homePlate">
            <a:avLst>
              <a:gd name="adj" fmla="val 11801"/>
            </a:avLst>
          </a:prstGeom>
          <a:solidFill>
            <a:schemeClr val="accent4">
              <a:lumMod val="20000"/>
              <a:lumOff val="80000"/>
            </a:schemeClr>
          </a:solidFill>
          <a:ln w="12700" cap="flat" cmpd="sng" algn="ctr">
            <a:noFill/>
            <a:prstDash val="solid"/>
            <a:miter lim="800000"/>
          </a:ln>
          <a:effectLst/>
        </p:spPr>
        <p:txBody>
          <a:bodyPr rtlCol="0" anchor="ctr"/>
          <a:lstStyle/>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i="0" u="none" strike="noStrike" kern="0" cap="none" spc="0" normalizeH="0" baseline="0" noProof="0">
                <a:ln>
                  <a:noFill/>
                </a:ln>
                <a:solidFill>
                  <a:srgbClr val="000000"/>
                </a:solidFill>
                <a:effectLst/>
                <a:uLnTx/>
                <a:uFillTx/>
                <a:latin typeface="Open Sans"/>
                <a:ea typeface="+mn-ea"/>
                <a:cs typeface="+mn-cs"/>
              </a:rPr>
              <a:t>Monitor use cases</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lang="en-CA" sz="700" kern="0">
                <a:solidFill>
                  <a:srgbClr val="000000"/>
                </a:solidFill>
                <a:latin typeface="Open Sans"/>
              </a:rPr>
              <a:t>Scale campaigns </a:t>
            </a:r>
          </a:p>
          <a:p>
            <a:pPr marL="58738" marR="0" lvl="0" indent="-58738"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CA" sz="700" u="none" strike="noStrike" kern="0" cap="none" spc="0" normalizeH="0" baseline="0" noProof="0">
                <a:ln>
                  <a:noFill/>
                </a:ln>
                <a:solidFill>
                  <a:srgbClr val="000000"/>
                </a:solidFill>
                <a:effectLst/>
                <a:uLnTx/>
                <a:uFillTx/>
                <a:latin typeface="Open Sans"/>
                <a:ea typeface="+mn-ea"/>
                <a:cs typeface="+mn-cs"/>
              </a:rPr>
              <a:t>Optimize </a:t>
            </a:r>
            <a:r>
              <a:rPr lang="en-CA" sz="700" kern="0">
                <a:solidFill>
                  <a:srgbClr val="000000"/>
                </a:solidFill>
                <a:latin typeface="Open Sans"/>
              </a:rPr>
              <a:t>campaigns </a:t>
            </a:r>
            <a:endParaRPr kumimoji="0" lang="en-CA" sz="700" i="0" u="none" strike="noStrike" kern="0" cap="none" spc="0" normalizeH="0" baseline="0" noProof="0">
              <a:ln>
                <a:noFill/>
              </a:ln>
              <a:solidFill>
                <a:srgbClr val="000000"/>
              </a:solidFill>
              <a:effectLst/>
              <a:uLnTx/>
              <a:uFillTx/>
              <a:latin typeface="Open Sans"/>
              <a:ea typeface="+mn-ea"/>
              <a:cs typeface="+mn-cs"/>
            </a:endParaRPr>
          </a:p>
        </p:txBody>
      </p:sp>
      <p:sp>
        <p:nvSpPr>
          <p:cNvPr id="43" name="Text Placeholder 2">
            <a:extLst>
              <a:ext uri="{FF2B5EF4-FFF2-40B4-BE49-F238E27FC236}">
                <a16:creationId xmlns:a16="http://schemas.microsoft.com/office/drawing/2014/main" id="{470473DC-7FDF-4B49-9BE3-2216DBE5FC73}"/>
              </a:ext>
            </a:extLst>
          </p:cNvPr>
          <p:cNvSpPr>
            <a:spLocks noGrp="1"/>
          </p:cNvSpPr>
          <p:nvPr>
            <p:ph type="body" sz="quarter" idx="14"/>
          </p:nvPr>
        </p:nvSpPr>
        <p:spPr>
          <a:xfrm>
            <a:off x="914721" y="1353312"/>
            <a:ext cx="10362880" cy="475488"/>
          </a:xfrm>
        </p:spPr>
        <p:txBody>
          <a:bodyPr/>
          <a:lstStyle/>
          <a:p>
            <a:r>
              <a:rPr lang="en-US" dirty="0"/>
              <a:t>Interaction Studio implementations range in complexity and duration, but for platform setup and MVP activation, a 12-16 week timeline can be expected. </a:t>
            </a:r>
          </a:p>
        </p:txBody>
      </p:sp>
      <p:sp>
        <p:nvSpPr>
          <p:cNvPr id="50" name="Text Placeholder 55">
            <a:extLst>
              <a:ext uri="{FF2B5EF4-FFF2-40B4-BE49-F238E27FC236}">
                <a16:creationId xmlns:a16="http://schemas.microsoft.com/office/drawing/2014/main" id="{79B53226-0FBB-460A-A962-FFABAFB651EC}"/>
              </a:ext>
            </a:extLst>
          </p:cNvPr>
          <p:cNvSpPr>
            <a:spLocks noGrp="1"/>
          </p:cNvSpPr>
          <p:nvPr>
            <p:ph type="body" sz="quarter" idx="15"/>
          </p:nvPr>
        </p:nvSpPr>
        <p:spPr>
          <a:xfrm>
            <a:off x="914971" y="466344"/>
            <a:ext cx="3355848" cy="203200"/>
          </a:xfrm>
        </p:spPr>
        <p:txBody>
          <a:bodyPr/>
          <a:lstStyle/>
          <a:p>
            <a:r>
              <a:rPr lang="en-US" dirty="0"/>
              <a:t>Day 1 </a:t>
            </a:r>
          </a:p>
        </p:txBody>
      </p:sp>
    </p:spTree>
    <p:extLst>
      <p:ext uri="{BB962C8B-B14F-4D97-AF65-F5344CB8AC3E}">
        <p14:creationId xmlns:p14="http://schemas.microsoft.com/office/powerpoint/2010/main" val="35941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3F1CB59-D3D4-429C-8B96-6EA3D02182FC}"/>
              </a:ext>
            </a:extLst>
          </p:cNvPr>
          <p:cNvCxnSpPr/>
          <p:nvPr/>
        </p:nvCxnSpPr>
        <p:spPr>
          <a:xfrm>
            <a:off x="5229225" y="4541635"/>
            <a:ext cx="11906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Instructors and Sponsors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INTRO</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nvGrpSpPr>
          <p:cNvPr id="7" name="Group 6">
            <a:extLst>
              <a:ext uri="{FF2B5EF4-FFF2-40B4-BE49-F238E27FC236}">
                <a16:creationId xmlns:a16="http://schemas.microsoft.com/office/drawing/2014/main" id="{9BE5422A-A30E-41B5-8121-B0B221055A10}"/>
              </a:ext>
            </a:extLst>
          </p:cNvPr>
          <p:cNvGrpSpPr/>
          <p:nvPr/>
        </p:nvGrpSpPr>
        <p:grpSpPr>
          <a:xfrm>
            <a:off x="4680204" y="4708628"/>
            <a:ext cx="2197738" cy="1739540"/>
            <a:chOff x="4792662" y="4484621"/>
            <a:chExt cx="2197738" cy="1739540"/>
          </a:xfrm>
        </p:grpSpPr>
        <p:pic>
          <p:nvPicPr>
            <p:cNvPr id="25" name="object 3">
              <a:extLst>
                <a:ext uri="{FF2B5EF4-FFF2-40B4-BE49-F238E27FC236}">
                  <a16:creationId xmlns:a16="http://schemas.microsoft.com/office/drawing/2014/main" id="{AEAFB280-F465-43E9-9C78-A1C9CD2B5F0A}"/>
                </a:ext>
              </a:extLst>
            </p:cNvPr>
            <p:cNvPicPr>
              <a:picLocks noChangeAspect="1"/>
            </p:cNvPicPr>
            <p:nvPr/>
          </p:nvPicPr>
          <p:blipFill rotWithShape="1">
            <a:blip r:embed="rId3" cstate="print"/>
            <a:srcRect l="1" r="7425"/>
            <a:stretch/>
          </p:blipFill>
          <p:spPr>
            <a:xfrm>
              <a:off x="5295845" y="4484621"/>
              <a:ext cx="1174753" cy="1186818"/>
            </a:xfrm>
            <a:prstGeom prst="rect">
              <a:avLst/>
            </a:prstGeom>
          </p:spPr>
        </p:pic>
        <p:sp>
          <p:nvSpPr>
            <p:cNvPr id="26" name="object 6">
              <a:extLst>
                <a:ext uri="{FF2B5EF4-FFF2-40B4-BE49-F238E27FC236}">
                  <a16:creationId xmlns:a16="http://schemas.microsoft.com/office/drawing/2014/main" id="{69E14F94-9963-4008-95A0-190752C1A3CF}"/>
                </a:ext>
              </a:extLst>
            </p:cNvPr>
            <p:cNvSpPr txBox="1"/>
            <p:nvPr/>
          </p:nvSpPr>
          <p:spPr>
            <a:xfrm>
              <a:off x="4792662" y="5713508"/>
              <a:ext cx="2197738" cy="510653"/>
            </a:xfrm>
            <a:prstGeom prst="rect">
              <a:avLst/>
            </a:prstGeom>
          </p:spPr>
          <p:txBody>
            <a:bodyPr vert="horz" wrap="square" lIns="0" tIns="9525" rIns="0" bIns="0" rtlCol="0">
              <a:spAutoFit/>
            </a:bodyPr>
            <a:lstStyle/>
            <a:p>
              <a:pPr marL="12700" marR="5080" algn="ctr">
                <a:lnSpc>
                  <a:spcPct val="101400"/>
                </a:lnSpc>
                <a:spcBef>
                  <a:spcPts val="75"/>
                </a:spcBef>
              </a:pPr>
              <a:r>
                <a:rPr sz="1600" b="1" spc="-5" dirty="0">
                  <a:latin typeface="Open Sans"/>
                  <a:cs typeface="Open Sans"/>
                </a:rPr>
                <a:t>Nick Ingham </a:t>
              </a:r>
              <a:endParaRPr lang="en-US" sz="1600" b="1" spc="-5" dirty="0">
                <a:latin typeface="Open Sans"/>
                <a:cs typeface="Open Sans"/>
              </a:endParaRPr>
            </a:p>
            <a:p>
              <a:pPr marL="12700" marR="5080" algn="ctr">
                <a:lnSpc>
                  <a:spcPct val="101400"/>
                </a:lnSpc>
                <a:spcBef>
                  <a:spcPts val="75"/>
                </a:spcBef>
              </a:pPr>
              <a:r>
                <a:rPr sz="1600" b="1" dirty="0">
                  <a:latin typeface="Open Sans"/>
                  <a:cs typeface="Open Sans"/>
                </a:rPr>
                <a:t> </a:t>
              </a:r>
              <a:r>
                <a:rPr sz="1600" spc="-5" dirty="0">
                  <a:latin typeface="Open Sans"/>
                  <a:cs typeface="Open Sans"/>
                </a:rPr>
                <a:t>Senior</a:t>
              </a:r>
              <a:r>
                <a:rPr sz="1600" spc="-60" dirty="0">
                  <a:latin typeface="Open Sans"/>
                  <a:cs typeface="Open Sans"/>
                </a:rPr>
                <a:t> </a:t>
              </a:r>
              <a:r>
                <a:rPr sz="1600" spc="-5" dirty="0">
                  <a:latin typeface="Open Sans"/>
                  <a:cs typeface="Open Sans"/>
                </a:rPr>
                <a:t>Manager </a:t>
              </a:r>
              <a:r>
                <a:rPr sz="1600" spc="-350" dirty="0">
                  <a:latin typeface="Open Sans"/>
                  <a:cs typeface="Open Sans"/>
                </a:rPr>
                <a:t> </a:t>
              </a:r>
              <a:endParaRPr lang="en-US" sz="1600" spc="-350" dirty="0">
                <a:latin typeface="Open Sans"/>
                <a:cs typeface="Open Sans"/>
              </a:endParaRPr>
            </a:p>
          </p:txBody>
        </p:sp>
      </p:grpSp>
      <p:grpSp>
        <p:nvGrpSpPr>
          <p:cNvPr id="8" name="Group 7">
            <a:extLst>
              <a:ext uri="{FF2B5EF4-FFF2-40B4-BE49-F238E27FC236}">
                <a16:creationId xmlns:a16="http://schemas.microsoft.com/office/drawing/2014/main" id="{D6C691ED-29B9-4BE0-A61C-4D87FBCD3A99}"/>
              </a:ext>
            </a:extLst>
          </p:cNvPr>
          <p:cNvGrpSpPr/>
          <p:nvPr/>
        </p:nvGrpSpPr>
        <p:grpSpPr>
          <a:xfrm>
            <a:off x="2266950" y="4708628"/>
            <a:ext cx="2197738" cy="1730015"/>
            <a:chOff x="2667000" y="4484621"/>
            <a:chExt cx="2197738" cy="1730015"/>
          </a:xfrm>
        </p:grpSpPr>
        <p:pic>
          <p:nvPicPr>
            <p:cNvPr id="29" name="Picture 2">
              <a:extLst>
                <a:ext uri="{FF2B5EF4-FFF2-40B4-BE49-F238E27FC236}">
                  <a16:creationId xmlns:a16="http://schemas.microsoft.com/office/drawing/2014/main" id="{78020490-568D-4714-9622-5EEA85D94A9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71825" y="4484621"/>
              <a:ext cx="1186818" cy="1186818"/>
            </a:xfrm>
            <a:prstGeom prst="rect">
              <a:avLst/>
            </a:prstGeom>
            <a:noFill/>
            <a:extLst>
              <a:ext uri="{909E8E84-426E-40DD-AFC4-6F175D3DCCD1}">
                <a14:hiddenFill xmlns:a14="http://schemas.microsoft.com/office/drawing/2010/main">
                  <a:solidFill>
                    <a:srgbClr val="FFFFFF"/>
                  </a:solidFill>
                </a14:hiddenFill>
              </a:ext>
            </a:extLst>
          </p:spPr>
        </p:pic>
        <p:sp>
          <p:nvSpPr>
            <p:cNvPr id="30" name="object 6">
              <a:extLst>
                <a:ext uri="{FF2B5EF4-FFF2-40B4-BE49-F238E27FC236}">
                  <a16:creationId xmlns:a16="http://schemas.microsoft.com/office/drawing/2014/main" id="{93DE23D1-6276-4001-97A7-7B766673855A}"/>
                </a:ext>
              </a:extLst>
            </p:cNvPr>
            <p:cNvSpPr txBox="1"/>
            <p:nvPr/>
          </p:nvSpPr>
          <p:spPr>
            <a:xfrm>
              <a:off x="2667000" y="5703983"/>
              <a:ext cx="2197738" cy="510653"/>
            </a:xfrm>
            <a:prstGeom prst="rect">
              <a:avLst/>
            </a:prstGeom>
          </p:spPr>
          <p:txBody>
            <a:bodyPr vert="horz" wrap="square" lIns="0" tIns="9525" rIns="0" bIns="0" rtlCol="0">
              <a:spAutoFit/>
            </a:bodyPr>
            <a:lstStyle/>
            <a:p>
              <a:pPr marL="12700" marR="5080" algn="ctr">
                <a:lnSpc>
                  <a:spcPct val="101400"/>
                </a:lnSpc>
                <a:spcBef>
                  <a:spcPts val="75"/>
                </a:spcBef>
              </a:pPr>
              <a:r>
                <a:rPr lang="en-US" sz="1600" b="1" spc="-5" dirty="0">
                  <a:latin typeface="Open Sans"/>
                  <a:cs typeface="Open Sans"/>
                </a:rPr>
                <a:t>Corey Inouye</a:t>
              </a:r>
            </a:p>
            <a:p>
              <a:pPr marL="12700" marR="5080" algn="ctr">
                <a:lnSpc>
                  <a:spcPct val="101400"/>
                </a:lnSpc>
                <a:spcBef>
                  <a:spcPts val="75"/>
                </a:spcBef>
              </a:pPr>
              <a:r>
                <a:rPr lang="en-US" sz="1600" spc="-5" dirty="0">
                  <a:latin typeface="Open Sans"/>
                  <a:cs typeface="Open Sans"/>
                </a:rPr>
                <a:t>Senior</a:t>
              </a:r>
              <a:r>
                <a:rPr lang="en-US" sz="1600" spc="-60" dirty="0">
                  <a:latin typeface="Open Sans"/>
                  <a:cs typeface="Open Sans"/>
                </a:rPr>
                <a:t> </a:t>
              </a:r>
              <a:r>
                <a:rPr lang="en-US" sz="1600" spc="-5" dirty="0">
                  <a:latin typeface="Open Sans"/>
                  <a:cs typeface="Open Sans"/>
                </a:rPr>
                <a:t>Manager</a:t>
              </a:r>
              <a:endParaRPr lang="en-US" sz="1600" dirty="0">
                <a:latin typeface="Open Sans"/>
                <a:cs typeface="Open Sans"/>
              </a:endParaRPr>
            </a:p>
          </p:txBody>
        </p:sp>
      </p:grpSp>
      <p:grpSp>
        <p:nvGrpSpPr>
          <p:cNvPr id="32" name="Group 31">
            <a:extLst>
              <a:ext uri="{FF2B5EF4-FFF2-40B4-BE49-F238E27FC236}">
                <a16:creationId xmlns:a16="http://schemas.microsoft.com/office/drawing/2014/main" id="{9F586358-8E68-477B-9116-5DBD20135C6A}"/>
              </a:ext>
            </a:extLst>
          </p:cNvPr>
          <p:cNvGrpSpPr/>
          <p:nvPr/>
        </p:nvGrpSpPr>
        <p:grpSpPr>
          <a:xfrm>
            <a:off x="2429505" y="1905824"/>
            <a:ext cx="1818637" cy="2153778"/>
            <a:chOff x="9914472" y="3216729"/>
            <a:chExt cx="1818637" cy="2153778"/>
          </a:xfrm>
        </p:grpSpPr>
        <p:pic>
          <p:nvPicPr>
            <p:cNvPr id="33" name="Picture 32">
              <a:extLst>
                <a:ext uri="{FF2B5EF4-FFF2-40B4-BE49-F238E27FC236}">
                  <a16:creationId xmlns:a16="http://schemas.microsoft.com/office/drawing/2014/main" id="{FFE7E5C6-18FD-479C-8D9B-18B539B721A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t="21528" b="12923"/>
            <a:stretch/>
          </p:blipFill>
          <p:spPr>
            <a:xfrm>
              <a:off x="10098620" y="3216729"/>
              <a:ext cx="1485140" cy="1463040"/>
            </a:xfrm>
            <a:prstGeom prst="rect">
              <a:avLst/>
            </a:prstGeom>
          </p:spPr>
        </p:pic>
        <p:sp>
          <p:nvSpPr>
            <p:cNvPr id="34" name="object 6">
              <a:extLst>
                <a:ext uri="{FF2B5EF4-FFF2-40B4-BE49-F238E27FC236}">
                  <a16:creationId xmlns:a16="http://schemas.microsoft.com/office/drawing/2014/main" id="{BE465ADF-764A-4E4C-A909-29475C1D8FFF}"/>
                </a:ext>
              </a:extLst>
            </p:cNvPr>
            <p:cNvSpPr txBox="1"/>
            <p:nvPr/>
          </p:nvSpPr>
          <p:spPr>
            <a:xfrm>
              <a:off x="9914472" y="4798812"/>
              <a:ext cx="1818637" cy="571695"/>
            </a:xfrm>
            <a:prstGeom prst="rect">
              <a:avLst/>
            </a:prstGeom>
          </p:spPr>
          <p:txBody>
            <a:bodyPr vert="horz" wrap="square" lIns="0" tIns="9525" rIns="0" bIns="0" rtlCol="0">
              <a:spAutoFit/>
            </a:bodyPr>
            <a:lstStyle/>
            <a:p>
              <a:pPr marL="12700" marR="5080" algn="ctr">
                <a:lnSpc>
                  <a:spcPct val="101400"/>
                </a:lnSpc>
                <a:spcBef>
                  <a:spcPts val="75"/>
                </a:spcBef>
              </a:pPr>
              <a:r>
                <a:rPr lang="en-US" b="1" spc="-5" dirty="0">
                  <a:latin typeface="Open Sans"/>
                  <a:cs typeface="Open Sans"/>
                </a:rPr>
                <a:t>Kalpana Satish</a:t>
              </a:r>
            </a:p>
            <a:p>
              <a:pPr marL="12700" marR="5080" algn="ctr">
                <a:lnSpc>
                  <a:spcPct val="101400"/>
                </a:lnSpc>
                <a:spcBef>
                  <a:spcPts val="75"/>
                </a:spcBef>
              </a:pPr>
              <a:r>
                <a:rPr lang="en-US" spc="-5" dirty="0">
                  <a:latin typeface="Open Sans"/>
                  <a:cs typeface="Open Sans"/>
                </a:rPr>
                <a:t>Consultant </a:t>
              </a:r>
            </a:p>
          </p:txBody>
        </p:sp>
      </p:grpSp>
      <p:sp>
        <p:nvSpPr>
          <p:cNvPr id="35" name="TextBox 34">
            <a:extLst>
              <a:ext uri="{FF2B5EF4-FFF2-40B4-BE49-F238E27FC236}">
                <a16:creationId xmlns:a16="http://schemas.microsoft.com/office/drawing/2014/main" id="{0012FE83-6284-44D3-A8CA-8F17C824E870}"/>
              </a:ext>
            </a:extLst>
          </p:cNvPr>
          <p:cNvSpPr txBox="1"/>
          <p:nvPr/>
        </p:nvSpPr>
        <p:spPr>
          <a:xfrm>
            <a:off x="4352926" y="1391643"/>
            <a:ext cx="2852294" cy="369332"/>
          </a:xfrm>
          <a:prstGeom prst="rect">
            <a:avLst/>
          </a:prstGeom>
          <a:noFill/>
        </p:spPr>
        <p:txBody>
          <a:bodyPr vert="horz" wrap="square" rtlCol="0">
            <a:spAutoFit/>
          </a:bodyPr>
          <a:lstStyle/>
          <a:p>
            <a:pPr algn="ctr"/>
            <a:r>
              <a:rPr lang="en-US" b="1" dirty="0"/>
              <a:t>Session Leads</a:t>
            </a:r>
          </a:p>
        </p:txBody>
      </p:sp>
      <p:sp>
        <p:nvSpPr>
          <p:cNvPr id="36" name="TextBox 35">
            <a:extLst>
              <a:ext uri="{FF2B5EF4-FFF2-40B4-BE49-F238E27FC236}">
                <a16:creationId xmlns:a16="http://schemas.microsoft.com/office/drawing/2014/main" id="{D73FF2E2-CBDA-4039-823A-A735F02CD148}"/>
              </a:ext>
            </a:extLst>
          </p:cNvPr>
          <p:cNvSpPr txBox="1"/>
          <p:nvPr/>
        </p:nvSpPr>
        <p:spPr>
          <a:xfrm>
            <a:off x="4352926" y="4203687"/>
            <a:ext cx="2852294" cy="369332"/>
          </a:xfrm>
          <a:prstGeom prst="rect">
            <a:avLst/>
          </a:prstGeom>
          <a:noFill/>
        </p:spPr>
        <p:txBody>
          <a:bodyPr vert="horz" wrap="square" rtlCol="0">
            <a:spAutoFit/>
          </a:bodyPr>
          <a:lstStyle/>
          <a:p>
            <a:pPr algn="ctr"/>
            <a:r>
              <a:rPr lang="en-US" b="1" dirty="0"/>
              <a:t>Sponsors</a:t>
            </a:r>
          </a:p>
        </p:txBody>
      </p:sp>
      <p:grpSp>
        <p:nvGrpSpPr>
          <p:cNvPr id="6" name="Group 5">
            <a:extLst>
              <a:ext uri="{FF2B5EF4-FFF2-40B4-BE49-F238E27FC236}">
                <a16:creationId xmlns:a16="http://schemas.microsoft.com/office/drawing/2014/main" id="{94CF8D00-537A-46DC-AE2B-CCF13C8D318A}"/>
              </a:ext>
            </a:extLst>
          </p:cNvPr>
          <p:cNvGrpSpPr/>
          <p:nvPr/>
        </p:nvGrpSpPr>
        <p:grpSpPr>
          <a:xfrm>
            <a:off x="6889750" y="4708609"/>
            <a:ext cx="2197738" cy="1730034"/>
            <a:chOff x="7289800" y="4484602"/>
            <a:chExt cx="2197738" cy="1730034"/>
          </a:xfrm>
        </p:grpSpPr>
        <p:sp>
          <p:nvSpPr>
            <p:cNvPr id="31" name="object 6">
              <a:extLst>
                <a:ext uri="{FF2B5EF4-FFF2-40B4-BE49-F238E27FC236}">
                  <a16:creationId xmlns:a16="http://schemas.microsoft.com/office/drawing/2014/main" id="{05300037-1EAA-4627-B7DC-7A4FFAD996BF}"/>
                </a:ext>
              </a:extLst>
            </p:cNvPr>
            <p:cNvSpPr txBox="1"/>
            <p:nvPr/>
          </p:nvSpPr>
          <p:spPr>
            <a:xfrm>
              <a:off x="7289800" y="5703983"/>
              <a:ext cx="2197738" cy="510653"/>
            </a:xfrm>
            <a:prstGeom prst="rect">
              <a:avLst/>
            </a:prstGeom>
          </p:spPr>
          <p:txBody>
            <a:bodyPr vert="horz" wrap="square" lIns="0" tIns="9525" rIns="0" bIns="0" rtlCol="0">
              <a:spAutoFit/>
            </a:bodyPr>
            <a:lstStyle/>
            <a:p>
              <a:pPr marL="12700" marR="5080" algn="ctr">
                <a:lnSpc>
                  <a:spcPct val="101400"/>
                </a:lnSpc>
                <a:spcBef>
                  <a:spcPts val="75"/>
                </a:spcBef>
              </a:pPr>
              <a:r>
                <a:rPr lang="en-US" sz="1600" b="1" spc="-5" dirty="0">
                  <a:latin typeface="Open Sans"/>
                  <a:cs typeface="Open Sans"/>
                </a:rPr>
                <a:t>Syed Mir</a:t>
              </a:r>
            </a:p>
            <a:p>
              <a:pPr marL="12700" marR="5080" algn="ctr">
                <a:lnSpc>
                  <a:spcPct val="101400"/>
                </a:lnSpc>
                <a:spcBef>
                  <a:spcPts val="75"/>
                </a:spcBef>
              </a:pPr>
              <a:r>
                <a:rPr sz="1600" b="1" dirty="0">
                  <a:latin typeface="Open Sans"/>
                  <a:cs typeface="Open Sans"/>
                </a:rPr>
                <a:t> </a:t>
              </a:r>
              <a:r>
                <a:rPr sz="1600" spc="-5" dirty="0">
                  <a:latin typeface="Open Sans"/>
                  <a:cs typeface="Open Sans"/>
                </a:rPr>
                <a:t>Senior</a:t>
              </a:r>
              <a:r>
                <a:rPr sz="1600" spc="-60" dirty="0">
                  <a:latin typeface="Open Sans"/>
                  <a:cs typeface="Open Sans"/>
                </a:rPr>
                <a:t> </a:t>
              </a:r>
              <a:r>
                <a:rPr sz="1600" spc="-5" dirty="0">
                  <a:latin typeface="Open Sans"/>
                  <a:cs typeface="Open Sans"/>
                </a:rPr>
                <a:t>Manager </a:t>
              </a:r>
              <a:r>
                <a:rPr sz="1600" spc="-350" dirty="0">
                  <a:latin typeface="Open Sans"/>
                  <a:cs typeface="Open Sans"/>
                </a:rPr>
                <a:t> </a:t>
              </a:r>
              <a:endParaRPr lang="en-US" sz="1600" spc="-350" dirty="0">
                <a:latin typeface="Open Sans"/>
                <a:cs typeface="Open Sans"/>
              </a:endParaRPr>
            </a:p>
          </p:txBody>
        </p:sp>
        <p:pic>
          <p:nvPicPr>
            <p:cNvPr id="37" name="Picture 2">
              <a:extLst>
                <a:ext uri="{FF2B5EF4-FFF2-40B4-BE49-F238E27FC236}">
                  <a16:creationId xmlns:a16="http://schemas.microsoft.com/office/drawing/2014/main" id="{E12F6192-B3EA-4EEB-A776-217ED52644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6021" y="4484602"/>
              <a:ext cx="1155814" cy="1155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18CE8634-1877-4359-8E04-C90CD615C19E}"/>
              </a:ext>
            </a:extLst>
          </p:cNvPr>
          <p:cNvGrpSpPr/>
          <p:nvPr/>
        </p:nvGrpSpPr>
        <p:grpSpPr>
          <a:xfrm>
            <a:off x="7232575" y="1920111"/>
            <a:ext cx="2152013" cy="2125204"/>
            <a:chOff x="5934712" y="2048698"/>
            <a:chExt cx="2152013" cy="2125204"/>
          </a:xfrm>
        </p:grpSpPr>
        <p:sp>
          <p:nvSpPr>
            <p:cNvPr id="39" name="object 6">
              <a:extLst>
                <a:ext uri="{FF2B5EF4-FFF2-40B4-BE49-F238E27FC236}">
                  <a16:creationId xmlns:a16="http://schemas.microsoft.com/office/drawing/2014/main" id="{326752AE-18BF-48B4-90C7-7E9526C63AAD}"/>
                </a:ext>
              </a:extLst>
            </p:cNvPr>
            <p:cNvSpPr txBox="1"/>
            <p:nvPr/>
          </p:nvSpPr>
          <p:spPr>
            <a:xfrm>
              <a:off x="5934712" y="3602207"/>
              <a:ext cx="2152013" cy="571695"/>
            </a:xfrm>
            <a:prstGeom prst="rect">
              <a:avLst/>
            </a:prstGeom>
          </p:spPr>
          <p:txBody>
            <a:bodyPr vert="horz" wrap="square" lIns="0" tIns="9525" rIns="0" bIns="0" rtlCol="0">
              <a:spAutoFit/>
            </a:bodyPr>
            <a:lstStyle/>
            <a:p>
              <a:pPr marL="12700" marR="5080" algn="ctr">
                <a:lnSpc>
                  <a:spcPct val="101400"/>
                </a:lnSpc>
                <a:spcBef>
                  <a:spcPts val="75"/>
                </a:spcBef>
              </a:pPr>
              <a:r>
                <a:rPr lang="en-US" b="1" spc="-5" dirty="0">
                  <a:latin typeface="Open Sans"/>
                  <a:cs typeface="Open Sans"/>
                </a:rPr>
                <a:t>Akshay Kashyap</a:t>
              </a:r>
            </a:p>
            <a:p>
              <a:pPr marL="12700" marR="5080" algn="ctr">
                <a:lnSpc>
                  <a:spcPct val="101400"/>
                </a:lnSpc>
                <a:spcBef>
                  <a:spcPts val="75"/>
                </a:spcBef>
              </a:pPr>
              <a:r>
                <a:rPr lang="en-US" spc="-5" dirty="0">
                  <a:latin typeface="Open Sans"/>
                  <a:cs typeface="Open Sans"/>
                </a:rPr>
                <a:t>Consultant </a:t>
              </a:r>
            </a:p>
          </p:txBody>
        </p:sp>
        <p:pic>
          <p:nvPicPr>
            <p:cNvPr id="40" name="Picture 4">
              <a:extLst>
                <a:ext uri="{FF2B5EF4-FFF2-40B4-BE49-F238E27FC236}">
                  <a16:creationId xmlns:a16="http://schemas.microsoft.com/office/drawing/2014/main" id="{4A3DA3C5-307A-4ED8-97C8-905FB4B2D8F0}"/>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308600" y="2048698"/>
              <a:ext cx="1463040" cy="14630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 name="Straight Connector 40">
            <a:extLst>
              <a:ext uri="{FF2B5EF4-FFF2-40B4-BE49-F238E27FC236}">
                <a16:creationId xmlns:a16="http://schemas.microsoft.com/office/drawing/2014/main" id="{668753F3-AB51-4836-9FEE-4CB65E7430C1}"/>
              </a:ext>
            </a:extLst>
          </p:cNvPr>
          <p:cNvCxnSpPr/>
          <p:nvPr/>
        </p:nvCxnSpPr>
        <p:spPr>
          <a:xfrm>
            <a:off x="4991099" y="1685925"/>
            <a:ext cx="15544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object 6">
            <a:extLst>
              <a:ext uri="{FF2B5EF4-FFF2-40B4-BE49-F238E27FC236}">
                <a16:creationId xmlns:a16="http://schemas.microsoft.com/office/drawing/2014/main" id="{C27BBE7C-99E5-4378-BE0C-562A8968691A}"/>
              </a:ext>
            </a:extLst>
          </p:cNvPr>
          <p:cNvSpPr txBox="1"/>
          <p:nvPr/>
        </p:nvSpPr>
        <p:spPr>
          <a:xfrm>
            <a:off x="4830252" y="3478942"/>
            <a:ext cx="1947059" cy="571695"/>
          </a:xfrm>
          <a:prstGeom prst="rect">
            <a:avLst/>
          </a:prstGeom>
        </p:spPr>
        <p:txBody>
          <a:bodyPr vert="horz" wrap="square" lIns="0" tIns="9525" rIns="0" bIns="0" rtlCol="0">
            <a:spAutoFit/>
          </a:bodyPr>
          <a:lstStyle/>
          <a:p>
            <a:pPr marL="12700" marR="5080" algn="ctr">
              <a:lnSpc>
                <a:spcPct val="101400"/>
              </a:lnSpc>
              <a:spcBef>
                <a:spcPts val="75"/>
              </a:spcBef>
            </a:pPr>
            <a:r>
              <a:rPr lang="en-US" b="1" spc="-5" dirty="0">
                <a:latin typeface="Open Sans"/>
                <a:cs typeface="Open Sans"/>
              </a:rPr>
              <a:t>Meredith Maney</a:t>
            </a:r>
          </a:p>
          <a:p>
            <a:pPr marL="12700" marR="5080" algn="ctr">
              <a:lnSpc>
                <a:spcPct val="101400"/>
              </a:lnSpc>
              <a:spcBef>
                <a:spcPts val="75"/>
              </a:spcBef>
            </a:pPr>
            <a:r>
              <a:rPr lang="en-US" spc="-5" dirty="0">
                <a:latin typeface="Open Sans"/>
                <a:cs typeface="Open Sans"/>
              </a:rPr>
              <a:t>Consultant </a:t>
            </a:r>
          </a:p>
        </p:txBody>
      </p:sp>
      <p:pic>
        <p:nvPicPr>
          <p:cNvPr id="12290" name="Picture 2">
            <a:extLst>
              <a:ext uri="{FF2B5EF4-FFF2-40B4-BE49-F238E27FC236}">
                <a16:creationId xmlns:a16="http://schemas.microsoft.com/office/drawing/2014/main" id="{BF3E768C-69D8-4E69-84F5-2CDA816666A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94748" y="1954418"/>
            <a:ext cx="1445896" cy="14458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AC0DFE-2B13-49E7-95A6-C5D3C386B16A}"/>
              </a:ext>
            </a:extLst>
          </p:cNvPr>
          <p:cNvSpPr txBox="1"/>
          <p:nvPr/>
        </p:nvSpPr>
        <p:spPr>
          <a:xfrm>
            <a:off x="9197162" y="170121"/>
            <a:ext cx="2690038" cy="830997"/>
          </a:xfrm>
          <a:prstGeom prst="rect">
            <a:avLst/>
          </a:prstGeom>
          <a:noFill/>
        </p:spPr>
        <p:txBody>
          <a:bodyPr wrap="square" rtlCol="0">
            <a:spAutoFit/>
          </a:bodyPr>
          <a:lstStyle/>
          <a:p>
            <a:r>
              <a:rPr lang="en-US" sz="1200" b="1" dirty="0"/>
              <a:t>Special Shoutout:</a:t>
            </a:r>
          </a:p>
          <a:p>
            <a:r>
              <a:rPr lang="en-US" sz="1200" dirty="0"/>
              <a:t>Thanks to Cara Thomas, Xing Liang, and Adeolu Adesanya for helping with the training material!</a:t>
            </a:r>
          </a:p>
        </p:txBody>
      </p:sp>
    </p:spTree>
    <p:extLst>
      <p:ext uri="{BB962C8B-B14F-4D97-AF65-F5344CB8AC3E}">
        <p14:creationId xmlns:p14="http://schemas.microsoft.com/office/powerpoint/2010/main" val="1603129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Illustrative </a:t>
            </a:r>
            <a:r>
              <a:rPr lang="en-US" dirty="0"/>
              <a:t>Implementation Team</a:t>
            </a:r>
            <a:r>
              <a:rPr lang="en-US"/>
              <a:t> </a:t>
            </a:r>
          </a:p>
        </p:txBody>
      </p:sp>
      <p:sp>
        <p:nvSpPr>
          <p:cNvPr id="4" name="Rectangle 3">
            <a:extLst>
              <a:ext uri="{FF2B5EF4-FFF2-40B4-BE49-F238E27FC236}">
                <a16:creationId xmlns:a16="http://schemas.microsoft.com/office/drawing/2014/main" id="{107FD78E-6D33-475C-B427-DA8C6F5BACD6}"/>
              </a:ext>
            </a:extLst>
          </p:cNvPr>
          <p:cNvSpPr/>
          <p:nvPr/>
        </p:nvSpPr>
        <p:spPr>
          <a:xfrm>
            <a:off x="1048004" y="2235759"/>
            <a:ext cx="3474720" cy="3925214"/>
          </a:xfrm>
          <a:prstGeom prst="rect">
            <a:avLst/>
          </a:prstGeom>
          <a:noFill/>
          <a:ln>
            <a:solidFill>
              <a:schemeClr val="accent6">
                <a:lumMod val="40000"/>
                <a:lumOff val="60000"/>
              </a:schemeClr>
            </a:solidFill>
            <a:prstDash val="solid"/>
          </a:ln>
        </p:spPr>
        <p:style>
          <a:lnRef idx="2">
            <a:schemeClr val="dk1"/>
          </a:lnRef>
          <a:fillRef idx="1">
            <a:schemeClr val="lt1"/>
          </a:fillRef>
          <a:effectRef idx="0">
            <a:schemeClr val="dk1"/>
          </a:effectRef>
          <a:fontRef idx="minor">
            <a:schemeClr val="dk1"/>
          </a:fontRef>
        </p:style>
        <p:txBody>
          <a:bodyPr wrap="square">
            <a:noAutofit/>
          </a:bodyPr>
          <a:lstStyle/>
          <a:p>
            <a:pPr marL="0" marR="0" lvl="0" indent="0" algn="l" defTabSz="109711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Open Sans"/>
              <a:ea typeface="+mn-ea"/>
              <a:cs typeface="+mn-cs"/>
            </a:endParaRPr>
          </a:p>
        </p:txBody>
      </p:sp>
      <p:sp>
        <p:nvSpPr>
          <p:cNvPr id="5" name="Rectangle 4">
            <a:extLst>
              <a:ext uri="{FF2B5EF4-FFF2-40B4-BE49-F238E27FC236}">
                <a16:creationId xmlns:a16="http://schemas.microsoft.com/office/drawing/2014/main" id="{C47D8C79-9FD9-42AB-85F2-EE356FE80AA0}"/>
              </a:ext>
            </a:extLst>
          </p:cNvPr>
          <p:cNvSpPr/>
          <p:nvPr/>
        </p:nvSpPr>
        <p:spPr>
          <a:xfrm>
            <a:off x="4585677" y="2226747"/>
            <a:ext cx="7012392" cy="3934226"/>
          </a:xfrm>
          <a:prstGeom prst="rect">
            <a:avLst/>
          </a:prstGeom>
          <a:noFill/>
          <a:ln>
            <a:solidFill>
              <a:schemeClr val="accent6">
                <a:lumMod val="40000"/>
                <a:lumOff val="60000"/>
              </a:schemeClr>
            </a:solidFill>
            <a:prstDash val="solid"/>
          </a:ln>
        </p:spPr>
        <p:style>
          <a:lnRef idx="2">
            <a:schemeClr val="dk1"/>
          </a:lnRef>
          <a:fillRef idx="1">
            <a:schemeClr val="lt1"/>
          </a:fillRef>
          <a:effectRef idx="0">
            <a:schemeClr val="dk1"/>
          </a:effectRef>
          <a:fontRef idx="minor">
            <a:schemeClr val="dk1"/>
          </a:fontRef>
        </p:style>
        <p:txBody>
          <a:bodyPr wrap="square">
            <a:noAutofit/>
          </a:bodyPr>
          <a:lstStyle/>
          <a:p>
            <a:pPr marL="0" marR="0" lvl="0" indent="0" algn="l" defTabSz="109711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EB764AC6-5148-4A77-A354-D17CAB2589BD}"/>
              </a:ext>
            </a:extLst>
          </p:cNvPr>
          <p:cNvSpPr/>
          <p:nvPr/>
        </p:nvSpPr>
        <p:spPr>
          <a:xfrm rot="16200000">
            <a:off x="130728" y="3978910"/>
            <a:ext cx="1289304" cy="457200"/>
          </a:xfrm>
          <a:prstGeom prst="rect">
            <a:avLst/>
          </a:prstGeom>
          <a:solidFill>
            <a:srgbClr val="34F0FF"/>
          </a:solidFill>
        </p:spPr>
        <p:txBody>
          <a:bodyPr wrap="square" lIns="0" tIns="0" rIns="0" bIns="0" anchor="ctr" anchorCtr="0">
            <a:noAutofit/>
          </a:bodyPr>
          <a:lstStyle/>
          <a:p>
            <a:pPr marL="0" marR="0" lvl="0" indent="0" algn="ctr" defTabSz="10971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Functional</a:t>
            </a:r>
          </a:p>
        </p:txBody>
      </p:sp>
      <p:sp>
        <p:nvSpPr>
          <p:cNvPr id="11" name="Rectangle 10">
            <a:extLst>
              <a:ext uri="{FF2B5EF4-FFF2-40B4-BE49-F238E27FC236}">
                <a16:creationId xmlns:a16="http://schemas.microsoft.com/office/drawing/2014/main" id="{37D32512-BFD2-4CEA-87D3-447F911F8F99}"/>
              </a:ext>
            </a:extLst>
          </p:cNvPr>
          <p:cNvSpPr/>
          <p:nvPr/>
        </p:nvSpPr>
        <p:spPr>
          <a:xfrm rot="16200000">
            <a:off x="130728" y="5296733"/>
            <a:ext cx="1289304" cy="457200"/>
          </a:xfrm>
          <a:prstGeom prst="rect">
            <a:avLst/>
          </a:prstGeom>
          <a:solidFill>
            <a:srgbClr val="86F200"/>
          </a:solidFill>
          <a:ln>
            <a:noFill/>
          </a:ln>
        </p:spPr>
        <p:txBody>
          <a:bodyPr wrap="square" lIns="0" tIns="0" rIns="0" bIns="0" anchor="ctr" anchorCtr="0">
            <a:noAutofit/>
          </a:bodyPr>
          <a:lstStyle/>
          <a:p>
            <a:pPr marL="0" marR="0" lvl="0" indent="0" algn="ctr" defTabSz="10971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mn-cs"/>
              </a:rPr>
              <a:t>Technical</a:t>
            </a:r>
            <a:endParaRPr kumimoji="0" lang="en-US" sz="12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2998EFB3-676A-4CCD-9D3D-F05B0AB7BAC2}"/>
              </a:ext>
            </a:extLst>
          </p:cNvPr>
          <p:cNvSpPr/>
          <p:nvPr/>
        </p:nvSpPr>
        <p:spPr>
          <a:xfrm rot="16200000">
            <a:off x="130728" y="2661087"/>
            <a:ext cx="1289304" cy="457200"/>
          </a:xfrm>
          <a:prstGeom prst="rect">
            <a:avLst/>
          </a:prstGeom>
          <a:solidFill>
            <a:srgbClr val="FDD300"/>
          </a:solidFill>
        </p:spPr>
        <p:txBody>
          <a:bodyPr wrap="square" lIns="0" tIns="0" rIns="0" bIns="0" anchor="ctr" anchorCtr="0">
            <a:noAutofit/>
          </a:bodyPr>
          <a:lstStyle/>
          <a:p>
            <a:pPr marL="0" marR="0" lvl="0" indent="0" algn="ctr" defTabSz="10971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Business</a:t>
            </a:r>
          </a:p>
        </p:txBody>
      </p:sp>
      <p:sp>
        <p:nvSpPr>
          <p:cNvPr id="13" name="Rectangle 18">
            <a:extLst>
              <a:ext uri="{FF2B5EF4-FFF2-40B4-BE49-F238E27FC236}">
                <a16:creationId xmlns:a16="http://schemas.microsoft.com/office/drawing/2014/main" id="{44C68DC2-10E7-4721-9F0F-4B34D974E5D4}"/>
              </a:ext>
            </a:extLst>
          </p:cNvPr>
          <p:cNvSpPr>
            <a:spLocks noChangeArrowheads="1"/>
          </p:cNvSpPr>
          <p:nvPr/>
        </p:nvSpPr>
        <p:spPr bwMode="auto">
          <a:xfrm>
            <a:off x="8747348" y="1917027"/>
            <a:ext cx="1944092" cy="38267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1" i="0" u="none" strike="noStrike" kern="1200" cap="none" spc="200" normalizeH="0" baseline="0" noProof="0">
                <a:ln>
                  <a:noFill/>
                </a:ln>
                <a:solidFill>
                  <a:srgbClr val="000000"/>
                </a:solidFill>
                <a:effectLst/>
                <a:uLnTx/>
                <a:uFillTx/>
                <a:latin typeface="Open Sans" charset="0"/>
                <a:ea typeface="Open Sans" charset="0"/>
                <a:cs typeface="Open Sans" charset="0"/>
              </a:rPr>
              <a:t>KEY TASKS</a:t>
            </a:r>
          </a:p>
        </p:txBody>
      </p:sp>
      <p:sp>
        <p:nvSpPr>
          <p:cNvPr id="14" name="Rectangle 13">
            <a:extLst>
              <a:ext uri="{FF2B5EF4-FFF2-40B4-BE49-F238E27FC236}">
                <a16:creationId xmlns:a16="http://schemas.microsoft.com/office/drawing/2014/main" id="{5582F4C8-E4E0-4949-A472-B921F331A8A5}"/>
              </a:ext>
            </a:extLst>
          </p:cNvPr>
          <p:cNvSpPr/>
          <p:nvPr/>
        </p:nvSpPr>
        <p:spPr>
          <a:xfrm>
            <a:off x="8123350" y="2226747"/>
            <a:ext cx="3474720" cy="3934226"/>
          </a:xfrm>
          <a:prstGeom prst="rect">
            <a:avLst/>
          </a:prstGeom>
          <a:noFill/>
          <a:ln>
            <a:solidFill>
              <a:schemeClr val="accent6">
                <a:lumMod val="40000"/>
                <a:lumOff val="60000"/>
              </a:schemeClr>
            </a:solidFill>
            <a:prstDash val="solid"/>
          </a:ln>
        </p:spPr>
        <p:style>
          <a:lnRef idx="2">
            <a:schemeClr val="dk1"/>
          </a:lnRef>
          <a:fillRef idx="1">
            <a:schemeClr val="lt1"/>
          </a:fillRef>
          <a:effectRef idx="0">
            <a:schemeClr val="dk1"/>
          </a:effectRef>
          <a:fontRef idx="minor">
            <a:schemeClr val="dk1"/>
          </a:fontRef>
        </p:style>
        <p:txBody>
          <a:bodyPr wrap="square" lIns="182880" anchor="ctr">
            <a:noAutofit/>
          </a:bodyPr>
          <a:lstStyle/>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endPar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endParaRPr>
          </a:p>
        </p:txBody>
      </p:sp>
      <p:cxnSp>
        <p:nvCxnSpPr>
          <p:cNvPr id="15" name="Straight Connector 14">
            <a:extLst>
              <a:ext uri="{FF2B5EF4-FFF2-40B4-BE49-F238E27FC236}">
                <a16:creationId xmlns:a16="http://schemas.microsoft.com/office/drawing/2014/main" id="{0C7F737A-08FA-4416-94AC-D5C9F5730737}"/>
              </a:ext>
            </a:extLst>
          </p:cNvPr>
          <p:cNvCxnSpPr/>
          <p:nvPr/>
        </p:nvCxnSpPr>
        <p:spPr>
          <a:xfrm>
            <a:off x="555850" y="3545665"/>
            <a:ext cx="11042220" cy="0"/>
          </a:xfrm>
          <a:prstGeom prst="line">
            <a:avLst/>
          </a:prstGeom>
          <a:ln w="19050">
            <a:solidFill>
              <a:schemeClr val="accent6">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9099AA-C8D8-43C7-BC53-7AA46F8CC447}"/>
              </a:ext>
            </a:extLst>
          </p:cNvPr>
          <p:cNvCxnSpPr/>
          <p:nvPr/>
        </p:nvCxnSpPr>
        <p:spPr>
          <a:xfrm>
            <a:off x="555850" y="4859902"/>
            <a:ext cx="11042220" cy="0"/>
          </a:xfrm>
          <a:prstGeom prst="line">
            <a:avLst/>
          </a:prstGeom>
          <a:ln w="19050">
            <a:solidFill>
              <a:schemeClr val="accent6">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F32F3E-4392-48F5-8778-5928BD30259C}"/>
              </a:ext>
            </a:extLst>
          </p:cNvPr>
          <p:cNvSpPr>
            <a:spLocks noChangeArrowheads="1"/>
          </p:cNvSpPr>
          <p:nvPr/>
        </p:nvSpPr>
        <p:spPr bwMode="auto">
          <a:xfrm>
            <a:off x="8123350" y="2226685"/>
            <a:ext cx="3502012" cy="1336173"/>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rPr>
              <a:t>Program management</a:t>
            </a:r>
          </a:p>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rPr>
              <a:t>Best practices &amp; thought leadership</a:t>
            </a:r>
          </a:p>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rPr>
              <a:t>Guide team members</a:t>
            </a:r>
          </a:p>
        </p:txBody>
      </p:sp>
      <p:sp>
        <p:nvSpPr>
          <p:cNvPr id="18" name="Rectangle 17">
            <a:extLst>
              <a:ext uri="{FF2B5EF4-FFF2-40B4-BE49-F238E27FC236}">
                <a16:creationId xmlns:a16="http://schemas.microsoft.com/office/drawing/2014/main" id="{6D824610-A47D-469B-8147-A77847988F73}"/>
              </a:ext>
            </a:extLst>
          </p:cNvPr>
          <p:cNvSpPr>
            <a:spLocks noChangeArrowheads="1"/>
          </p:cNvSpPr>
          <p:nvPr/>
        </p:nvSpPr>
        <p:spPr bwMode="auto">
          <a:xfrm>
            <a:off x="8136832" y="3562858"/>
            <a:ext cx="3461237" cy="1289304"/>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anchor="ctr">
            <a:noAutofit/>
          </a:bodyPr>
          <a:lstStyle/>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dirty="0">
                <a:ln>
                  <a:noFill/>
                </a:ln>
                <a:solidFill>
                  <a:srgbClr val="000000"/>
                </a:solidFill>
                <a:effectLst/>
                <a:uLnTx/>
                <a:uFillTx/>
                <a:latin typeface="Open Sans"/>
                <a:ea typeface="+mn-ea"/>
                <a:cs typeface="Arial"/>
                <a:sym typeface="Frutiger Next Pro Medium" charset="0"/>
              </a:rPr>
              <a:t>Gather requirements through working sessions </a:t>
            </a:r>
            <a:endPar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endParaRPr>
          </a:p>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dirty="0">
                <a:ln>
                  <a:noFill/>
                </a:ln>
                <a:solidFill>
                  <a:srgbClr val="000000"/>
                </a:solidFill>
                <a:effectLst/>
                <a:uLnTx/>
                <a:uFillTx/>
                <a:latin typeface="Open Sans"/>
                <a:ea typeface="+mn-ea"/>
                <a:cs typeface="Arial"/>
                <a:sym typeface="Frutiger Next Pro Medium" charset="0"/>
              </a:rPr>
              <a:t>Obtain solution architecture approval</a:t>
            </a:r>
            <a:endParaRPr kumimoji="0" lang="en-US" sz="1000" b="0" i="0" u="none" strike="noStrike" kern="1200" cap="none" spc="0" normalizeH="0" baseline="0" noProof="0">
              <a:ln>
                <a:noFill/>
              </a:ln>
              <a:solidFill>
                <a:srgbClr val="000000"/>
              </a:solidFill>
              <a:effectLst/>
              <a:uLnTx/>
              <a:uFillTx/>
              <a:latin typeface="Open Sans"/>
              <a:ea typeface="+mn-ea"/>
              <a:cs typeface="Arial"/>
              <a:sym typeface="Frutiger Next Pro Medium" charset="0"/>
            </a:endParaRPr>
          </a:p>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kumimoji="0" lang="en-US" sz="1000" b="0" i="0" u="none" strike="noStrike" kern="1200" cap="none" spc="0" normalizeH="0" baseline="0" noProof="0" dirty="0">
                <a:ln>
                  <a:noFill/>
                </a:ln>
                <a:solidFill>
                  <a:srgbClr val="000000"/>
                </a:solidFill>
                <a:effectLst/>
                <a:uLnTx/>
                <a:uFillTx/>
                <a:latin typeface="Open Sans"/>
                <a:ea typeface="+mn-ea"/>
                <a:cs typeface="Arial"/>
                <a:sym typeface="Frutiger Next Pro Medium" charset="0"/>
              </a:rPr>
              <a:t>Review creative and experiences </a:t>
            </a:r>
          </a:p>
          <a:p>
            <a:pPr marL="150813" marR="0" lvl="0" indent="-150813" algn="l" defTabSz="914400" rtl="0" eaLnBrk="1" fontAlgn="auto" latinLnBrk="0" hangingPunct="1">
              <a:lnSpc>
                <a:spcPct val="110000"/>
              </a:lnSpc>
              <a:spcBef>
                <a:spcPts val="0"/>
              </a:spcBef>
              <a:spcAft>
                <a:spcPts val="300"/>
              </a:spcAft>
              <a:buClr>
                <a:srgbClr val="787878"/>
              </a:buClr>
              <a:buSzPct val="75000"/>
              <a:buFont typeface="Arial"/>
              <a:buChar char="•"/>
              <a:tabLst/>
              <a:defRPr/>
            </a:pPr>
            <a:r>
              <a:rPr lang="en-US" sz="1000" dirty="0">
                <a:solidFill>
                  <a:srgbClr val="000000"/>
                </a:solidFill>
                <a:latin typeface="Open Sans"/>
                <a:cs typeface="Arial"/>
                <a:sym typeface="Frutiger Next Pro Medium" charset="0"/>
              </a:rPr>
              <a:t>Finalize campaign attributes and criteria</a:t>
            </a:r>
          </a:p>
        </p:txBody>
      </p:sp>
      <p:sp>
        <p:nvSpPr>
          <p:cNvPr id="19" name="Rectangle 18">
            <a:extLst>
              <a:ext uri="{FF2B5EF4-FFF2-40B4-BE49-F238E27FC236}">
                <a16:creationId xmlns:a16="http://schemas.microsoft.com/office/drawing/2014/main" id="{85A5794F-90E8-474C-AE0C-BD72F7B78219}"/>
              </a:ext>
            </a:extLst>
          </p:cNvPr>
          <p:cNvSpPr>
            <a:spLocks noChangeArrowheads="1"/>
          </p:cNvSpPr>
          <p:nvPr/>
        </p:nvSpPr>
        <p:spPr bwMode="auto">
          <a:xfrm>
            <a:off x="8123349" y="4859902"/>
            <a:ext cx="3502013" cy="1310083"/>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91440" tIns="45720" rIns="91440" bIns="45720" anchor="ctr">
            <a:noAutofit/>
          </a:bodyPr>
          <a:lstStyle/>
          <a:p>
            <a:pPr marL="150495" indent="-150495">
              <a:lnSpc>
                <a:spcPct val="110000"/>
              </a:lnSpc>
              <a:spcAft>
                <a:spcPts val="300"/>
              </a:spcAft>
              <a:buClr>
                <a:srgbClr val="787878"/>
              </a:buClr>
              <a:buSzPct val="75000"/>
              <a:buFont typeface="Arial"/>
              <a:buChar char="•"/>
              <a:defRPr/>
            </a:pPr>
            <a:r>
              <a:rPr lang="en-US" sz="1000">
                <a:solidFill>
                  <a:srgbClr val="000000"/>
                </a:solidFill>
                <a:latin typeface="Open Sans"/>
                <a:cs typeface="Arial"/>
              </a:rPr>
              <a:t>Template, content zone, and campaign development</a:t>
            </a:r>
            <a:endParaRPr lang="en-US" sz="1000">
              <a:solidFill>
                <a:srgbClr val="000000"/>
              </a:solidFill>
              <a:latin typeface="Open Sans"/>
              <a:cs typeface="Arial"/>
              <a:sym typeface="Frutiger Next Pro Medium" charset="0"/>
            </a:endParaRPr>
          </a:p>
          <a:p>
            <a:pPr marL="150495" indent="-150495">
              <a:lnSpc>
                <a:spcPct val="110000"/>
              </a:lnSpc>
              <a:spcAft>
                <a:spcPts val="300"/>
              </a:spcAft>
              <a:buClr>
                <a:srgbClr val="787878"/>
              </a:buClr>
              <a:buSzPct val="75000"/>
              <a:buFont typeface="Arial"/>
              <a:buChar char="•"/>
              <a:defRPr/>
            </a:pPr>
            <a:r>
              <a:rPr lang="en-US" sz="1000">
                <a:cs typeface="Arial"/>
              </a:rPr>
              <a:t>IS pixel deployment, consent logic, and site mapping</a:t>
            </a:r>
          </a:p>
          <a:p>
            <a:pPr marL="150495" indent="-150495">
              <a:lnSpc>
                <a:spcPct val="110000"/>
              </a:lnSpc>
              <a:spcAft>
                <a:spcPts val="300"/>
              </a:spcAft>
              <a:buClr>
                <a:srgbClr val="787878"/>
              </a:buClr>
              <a:buSzPct val="75000"/>
              <a:buFont typeface="Arial"/>
              <a:buChar char="•"/>
              <a:defRPr/>
            </a:pPr>
            <a:r>
              <a:rPr lang="en-US" sz="1000">
                <a:solidFill>
                  <a:srgbClr val="000000"/>
                </a:solidFill>
                <a:latin typeface="Open Sans"/>
                <a:cs typeface="Arial"/>
              </a:rPr>
              <a:t>Build campaign criteria based on requirements</a:t>
            </a:r>
          </a:p>
          <a:p>
            <a:pPr marL="150495" indent="-150495">
              <a:lnSpc>
                <a:spcPct val="110000"/>
              </a:lnSpc>
              <a:spcAft>
                <a:spcPts val="300"/>
              </a:spcAft>
              <a:buClr>
                <a:srgbClr val="787878"/>
              </a:buClr>
              <a:buSzPct val="75000"/>
              <a:buFont typeface="Arial"/>
              <a:buChar char="•"/>
              <a:defRPr/>
            </a:pPr>
            <a:r>
              <a:rPr lang="en-US" sz="1000">
                <a:solidFill>
                  <a:srgbClr val="000000"/>
                </a:solidFill>
                <a:latin typeface="Open Sans"/>
                <a:cs typeface="Arial"/>
              </a:rPr>
              <a:t>QA and UAT test</a:t>
            </a:r>
          </a:p>
        </p:txBody>
      </p:sp>
      <p:sp>
        <p:nvSpPr>
          <p:cNvPr id="20" name="Rectangle 18">
            <a:extLst>
              <a:ext uri="{FF2B5EF4-FFF2-40B4-BE49-F238E27FC236}">
                <a16:creationId xmlns:a16="http://schemas.microsoft.com/office/drawing/2014/main" id="{8BD2CFE8-01A1-4CDD-92A7-89572BABB7B0}"/>
              </a:ext>
            </a:extLst>
          </p:cNvPr>
          <p:cNvSpPr>
            <a:spLocks noChangeArrowheads="1"/>
          </p:cNvSpPr>
          <p:nvPr/>
        </p:nvSpPr>
        <p:spPr bwMode="auto">
          <a:xfrm>
            <a:off x="1222181" y="4377864"/>
            <a:ext cx="1341988" cy="288122"/>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Product Owner, Business Analyst</a:t>
            </a:r>
          </a:p>
        </p:txBody>
      </p:sp>
      <p:grpSp>
        <p:nvGrpSpPr>
          <p:cNvPr id="21" name="Group 20">
            <a:extLst>
              <a:ext uri="{FF2B5EF4-FFF2-40B4-BE49-F238E27FC236}">
                <a16:creationId xmlns:a16="http://schemas.microsoft.com/office/drawing/2014/main" id="{B9BDEA7E-7B2C-4CBC-94E1-8DFDCEA2FBE9}"/>
              </a:ext>
            </a:extLst>
          </p:cNvPr>
          <p:cNvGrpSpPr>
            <a:grpSpLocks noChangeAspect="1"/>
          </p:cNvGrpSpPr>
          <p:nvPr/>
        </p:nvGrpSpPr>
        <p:grpSpPr>
          <a:xfrm>
            <a:off x="1665176" y="3899934"/>
            <a:ext cx="455998" cy="457201"/>
            <a:chOff x="2870200" y="5289550"/>
            <a:chExt cx="601663" cy="603250"/>
          </a:xfrm>
          <a:solidFill>
            <a:schemeClr val="tx2"/>
          </a:solidFill>
        </p:grpSpPr>
        <p:sp>
          <p:nvSpPr>
            <p:cNvPr id="22" name="Freeform 140">
              <a:extLst>
                <a:ext uri="{FF2B5EF4-FFF2-40B4-BE49-F238E27FC236}">
                  <a16:creationId xmlns:a16="http://schemas.microsoft.com/office/drawing/2014/main" id="{ECE5DE04-1581-4C07-A59A-5B6D0E43802E}"/>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Freeform 148">
              <a:extLst>
                <a:ext uri="{FF2B5EF4-FFF2-40B4-BE49-F238E27FC236}">
                  <a16:creationId xmlns:a16="http://schemas.microsoft.com/office/drawing/2014/main" id="{0898A5AF-8B94-45FB-9CD3-D01932E7F057}"/>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7" name="Group 26">
            <a:extLst>
              <a:ext uri="{FF2B5EF4-FFF2-40B4-BE49-F238E27FC236}">
                <a16:creationId xmlns:a16="http://schemas.microsoft.com/office/drawing/2014/main" id="{1F2B4F18-191D-43DE-BACD-696BD9131E38}"/>
              </a:ext>
            </a:extLst>
          </p:cNvPr>
          <p:cNvGrpSpPr>
            <a:grpSpLocks noChangeAspect="1"/>
          </p:cNvGrpSpPr>
          <p:nvPr/>
        </p:nvGrpSpPr>
        <p:grpSpPr>
          <a:xfrm>
            <a:off x="3402270" y="2576932"/>
            <a:ext cx="455997" cy="457201"/>
            <a:chOff x="3794125" y="5289550"/>
            <a:chExt cx="601663" cy="603250"/>
          </a:xfrm>
          <a:solidFill>
            <a:srgbClr val="404040"/>
          </a:solidFill>
        </p:grpSpPr>
        <p:sp>
          <p:nvSpPr>
            <p:cNvPr id="29" name="Freeform 176">
              <a:extLst>
                <a:ext uri="{FF2B5EF4-FFF2-40B4-BE49-F238E27FC236}">
                  <a16:creationId xmlns:a16="http://schemas.microsoft.com/office/drawing/2014/main" id="{E677D963-FA82-4BC6-969D-807D559F331B}"/>
                </a:ext>
              </a:extLst>
            </p:cNvPr>
            <p:cNvSpPr>
              <a:spLocks noEditPoints="1"/>
            </p:cNvSpPr>
            <p:nvPr/>
          </p:nvSpPr>
          <p:spPr bwMode="auto">
            <a:xfrm>
              <a:off x="3952875" y="5430838"/>
              <a:ext cx="287338" cy="288925"/>
            </a:xfrm>
            <a:custGeom>
              <a:avLst/>
              <a:gdLst>
                <a:gd name="T0" fmla="*/ 311 w 363"/>
                <a:gd name="T1" fmla="*/ 271 h 365"/>
                <a:gd name="T2" fmla="*/ 238 w 363"/>
                <a:gd name="T3" fmla="*/ 254 h 365"/>
                <a:gd name="T4" fmla="*/ 250 w 363"/>
                <a:gd name="T5" fmla="*/ 234 h 365"/>
                <a:gd name="T6" fmla="*/ 303 w 363"/>
                <a:gd name="T7" fmla="*/ 218 h 365"/>
                <a:gd name="T8" fmla="*/ 310 w 363"/>
                <a:gd name="T9" fmla="*/ 208 h 365"/>
                <a:gd name="T10" fmla="*/ 307 w 363"/>
                <a:gd name="T11" fmla="*/ 202 h 365"/>
                <a:gd name="T12" fmla="*/ 289 w 363"/>
                <a:gd name="T13" fmla="*/ 163 h 365"/>
                <a:gd name="T14" fmla="*/ 278 w 363"/>
                <a:gd name="T15" fmla="*/ 93 h 365"/>
                <a:gd name="T16" fmla="*/ 266 w 363"/>
                <a:gd name="T17" fmla="*/ 52 h 365"/>
                <a:gd name="T18" fmla="*/ 247 w 363"/>
                <a:gd name="T19" fmla="*/ 27 h 365"/>
                <a:gd name="T20" fmla="*/ 214 w 363"/>
                <a:gd name="T21" fmla="*/ 6 h 365"/>
                <a:gd name="T22" fmla="*/ 164 w 363"/>
                <a:gd name="T23" fmla="*/ 3 h 365"/>
                <a:gd name="T24" fmla="*/ 126 w 363"/>
                <a:gd name="T25" fmla="*/ 19 h 365"/>
                <a:gd name="T26" fmla="*/ 104 w 363"/>
                <a:gd name="T27" fmla="*/ 39 h 365"/>
                <a:gd name="T28" fmla="*/ 87 w 363"/>
                <a:gd name="T29" fmla="*/ 80 h 365"/>
                <a:gd name="T30" fmla="*/ 81 w 363"/>
                <a:gd name="T31" fmla="*/ 133 h 365"/>
                <a:gd name="T32" fmla="*/ 62 w 363"/>
                <a:gd name="T33" fmla="*/ 197 h 365"/>
                <a:gd name="T34" fmla="*/ 54 w 363"/>
                <a:gd name="T35" fmla="*/ 208 h 365"/>
                <a:gd name="T36" fmla="*/ 56 w 363"/>
                <a:gd name="T37" fmla="*/ 215 h 365"/>
                <a:gd name="T38" fmla="*/ 98 w 363"/>
                <a:gd name="T39" fmla="*/ 230 h 365"/>
                <a:gd name="T40" fmla="*/ 131 w 363"/>
                <a:gd name="T41" fmla="*/ 251 h 365"/>
                <a:gd name="T42" fmla="*/ 89 w 363"/>
                <a:gd name="T43" fmla="*/ 263 h 365"/>
                <a:gd name="T44" fmla="*/ 14 w 363"/>
                <a:gd name="T45" fmla="*/ 284 h 365"/>
                <a:gd name="T46" fmla="*/ 0 w 363"/>
                <a:gd name="T47" fmla="*/ 301 h 365"/>
                <a:gd name="T48" fmla="*/ 6 w 363"/>
                <a:gd name="T49" fmla="*/ 360 h 365"/>
                <a:gd name="T50" fmla="*/ 344 w 363"/>
                <a:gd name="T51" fmla="*/ 365 h 365"/>
                <a:gd name="T52" fmla="*/ 363 w 363"/>
                <a:gd name="T53" fmla="*/ 346 h 365"/>
                <a:gd name="T54" fmla="*/ 360 w 363"/>
                <a:gd name="T55" fmla="*/ 290 h 365"/>
                <a:gd name="T56" fmla="*/ 349 w 363"/>
                <a:gd name="T57" fmla="*/ 346 h 365"/>
                <a:gd name="T58" fmla="*/ 20 w 363"/>
                <a:gd name="T59" fmla="*/ 351 h 365"/>
                <a:gd name="T60" fmla="*/ 15 w 363"/>
                <a:gd name="T61" fmla="*/ 301 h 365"/>
                <a:gd name="T62" fmla="*/ 18 w 363"/>
                <a:gd name="T63" fmla="*/ 296 h 365"/>
                <a:gd name="T64" fmla="*/ 92 w 363"/>
                <a:gd name="T65" fmla="*/ 277 h 365"/>
                <a:gd name="T66" fmla="*/ 141 w 363"/>
                <a:gd name="T67" fmla="*/ 263 h 365"/>
                <a:gd name="T68" fmla="*/ 147 w 363"/>
                <a:gd name="T69" fmla="*/ 252 h 365"/>
                <a:gd name="T70" fmla="*/ 145 w 363"/>
                <a:gd name="T71" fmla="*/ 223 h 365"/>
                <a:gd name="T72" fmla="*/ 115 w 363"/>
                <a:gd name="T73" fmla="*/ 219 h 365"/>
                <a:gd name="T74" fmla="*/ 73 w 363"/>
                <a:gd name="T75" fmla="*/ 207 h 365"/>
                <a:gd name="T76" fmla="*/ 92 w 363"/>
                <a:gd name="T77" fmla="*/ 152 h 365"/>
                <a:gd name="T78" fmla="*/ 100 w 363"/>
                <a:gd name="T79" fmla="*/ 93 h 365"/>
                <a:gd name="T80" fmla="*/ 112 w 363"/>
                <a:gd name="T81" fmla="*/ 57 h 365"/>
                <a:gd name="T82" fmla="*/ 131 w 363"/>
                <a:gd name="T83" fmla="*/ 35 h 365"/>
                <a:gd name="T84" fmla="*/ 167 w 363"/>
                <a:gd name="T85" fmla="*/ 17 h 365"/>
                <a:gd name="T86" fmla="*/ 209 w 363"/>
                <a:gd name="T87" fmla="*/ 20 h 365"/>
                <a:gd name="T88" fmla="*/ 236 w 363"/>
                <a:gd name="T89" fmla="*/ 36 h 365"/>
                <a:gd name="T90" fmla="*/ 242 w 363"/>
                <a:gd name="T91" fmla="*/ 44 h 365"/>
                <a:gd name="T92" fmla="*/ 261 w 363"/>
                <a:gd name="T93" fmla="*/ 75 h 365"/>
                <a:gd name="T94" fmla="*/ 264 w 363"/>
                <a:gd name="T95" fmla="*/ 104 h 365"/>
                <a:gd name="T96" fmla="*/ 278 w 363"/>
                <a:gd name="T97" fmla="*/ 183 h 365"/>
                <a:gd name="T98" fmla="*/ 281 w 363"/>
                <a:gd name="T99" fmla="*/ 212 h 365"/>
                <a:gd name="T100" fmla="*/ 225 w 363"/>
                <a:gd name="T101" fmla="*/ 219 h 365"/>
                <a:gd name="T102" fmla="*/ 217 w 363"/>
                <a:gd name="T103" fmla="*/ 227 h 365"/>
                <a:gd name="T104" fmla="*/ 217 w 363"/>
                <a:gd name="T105" fmla="*/ 255 h 365"/>
                <a:gd name="T106" fmla="*/ 235 w 363"/>
                <a:gd name="T107" fmla="*/ 270 h 365"/>
                <a:gd name="T108" fmla="*/ 308 w 363"/>
                <a:gd name="T109" fmla="*/ 285 h 365"/>
                <a:gd name="T110" fmla="*/ 347 w 363"/>
                <a:gd name="T111" fmla="*/ 29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65">
                  <a:moveTo>
                    <a:pt x="350" y="284"/>
                  </a:moveTo>
                  <a:lnTo>
                    <a:pt x="350" y="284"/>
                  </a:lnTo>
                  <a:lnTo>
                    <a:pt x="332" y="276"/>
                  </a:lnTo>
                  <a:lnTo>
                    <a:pt x="311" y="271"/>
                  </a:lnTo>
                  <a:lnTo>
                    <a:pt x="275" y="263"/>
                  </a:lnTo>
                  <a:lnTo>
                    <a:pt x="275" y="263"/>
                  </a:lnTo>
                  <a:lnTo>
                    <a:pt x="249" y="259"/>
                  </a:lnTo>
                  <a:lnTo>
                    <a:pt x="238" y="254"/>
                  </a:lnTo>
                  <a:lnTo>
                    <a:pt x="231" y="251"/>
                  </a:lnTo>
                  <a:lnTo>
                    <a:pt x="231" y="235"/>
                  </a:lnTo>
                  <a:lnTo>
                    <a:pt x="231" y="235"/>
                  </a:lnTo>
                  <a:lnTo>
                    <a:pt x="250" y="234"/>
                  </a:lnTo>
                  <a:lnTo>
                    <a:pt x="266" y="230"/>
                  </a:lnTo>
                  <a:lnTo>
                    <a:pt x="278" y="227"/>
                  </a:lnTo>
                  <a:lnTo>
                    <a:pt x="289" y="224"/>
                  </a:lnTo>
                  <a:lnTo>
                    <a:pt x="303" y="218"/>
                  </a:lnTo>
                  <a:lnTo>
                    <a:pt x="308" y="215"/>
                  </a:lnTo>
                  <a:lnTo>
                    <a:pt x="308" y="215"/>
                  </a:lnTo>
                  <a:lnTo>
                    <a:pt x="310" y="212"/>
                  </a:lnTo>
                  <a:lnTo>
                    <a:pt x="310" y="208"/>
                  </a:lnTo>
                  <a:lnTo>
                    <a:pt x="310" y="208"/>
                  </a:lnTo>
                  <a:lnTo>
                    <a:pt x="310" y="205"/>
                  </a:lnTo>
                  <a:lnTo>
                    <a:pt x="307" y="202"/>
                  </a:lnTo>
                  <a:lnTo>
                    <a:pt x="307" y="202"/>
                  </a:lnTo>
                  <a:lnTo>
                    <a:pt x="302" y="197"/>
                  </a:lnTo>
                  <a:lnTo>
                    <a:pt x="297" y="190"/>
                  </a:lnTo>
                  <a:lnTo>
                    <a:pt x="292" y="177"/>
                  </a:lnTo>
                  <a:lnTo>
                    <a:pt x="289" y="163"/>
                  </a:lnTo>
                  <a:lnTo>
                    <a:pt x="283" y="133"/>
                  </a:lnTo>
                  <a:lnTo>
                    <a:pt x="280" y="104"/>
                  </a:lnTo>
                  <a:lnTo>
                    <a:pt x="280" y="104"/>
                  </a:lnTo>
                  <a:lnTo>
                    <a:pt x="278" y="93"/>
                  </a:lnTo>
                  <a:lnTo>
                    <a:pt x="277" y="82"/>
                  </a:lnTo>
                  <a:lnTo>
                    <a:pt x="275" y="71"/>
                  </a:lnTo>
                  <a:lnTo>
                    <a:pt x="271" y="61"/>
                  </a:lnTo>
                  <a:lnTo>
                    <a:pt x="266" y="52"/>
                  </a:lnTo>
                  <a:lnTo>
                    <a:pt x="261" y="42"/>
                  </a:lnTo>
                  <a:lnTo>
                    <a:pt x="253" y="35"/>
                  </a:lnTo>
                  <a:lnTo>
                    <a:pt x="247" y="27"/>
                  </a:lnTo>
                  <a:lnTo>
                    <a:pt x="247" y="27"/>
                  </a:lnTo>
                  <a:lnTo>
                    <a:pt x="241" y="20"/>
                  </a:lnTo>
                  <a:lnTo>
                    <a:pt x="233" y="14"/>
                  </a:lnTo>
                  <a:lnTo>
                    <a:pt x="224" y="10"/>
                  </a:lnTo>
                  <a:lnTo>
                    <a:pt x="214" y="6"/>
                  </a:lnTo>
                  <a:lnTo>
                    <a:pt x="214" y="6"/>
                  </a:lnTo>
                  <a:lnTo>
                    <a:pt x="198" y="2"/>
                  </a:lnTo>
                  <a:lnTo>
                    <a:pt x="181" y="0"/>
                  </a:lnTo>
                  <a:lnTo>
                    <a:pt x="164" y="3"/>
                  </a:lnTo>
                  <a:lnTo>
                    <a:pt x="148" y="8"/>
                  </a:lnTo>
                  <a:lnTo>
                    <a:pt x="148" y="8"/>
                  </a:lnTo>
                  <a:lnTo>
                    <a:pt x="133" y="14"/>
                  </a:lnTo>
                  <a:lnTo>
                    <a:pt x="126" y="19"/>
                  </a:lnTo>
                  <a:lnTo>
                    <a:pt x="120" y="24"/>
                  </a:lnTo>
                  <a:lnTo>
                    <a:pt x="120" y="24"/>
                  </a:lnTo>
                  <a:lnTo>
                    <a:pt x="112" y="31"/>
                  </a:lnTo>
                  <a:lnTo>
                    <a:pt x="104" y="39"/>
                  </a:lnTo>
                  <a:lnTo>
                    <a:pt x="98" y="49"/>
                  </a:lnTo>
                  <a:lnTo>
                    <a:pt x="94" y="60"/>
                  </a:lnTo>
                  <a:lnTo>
                    <a:pt x="90" y="69"/>
                  </a:lnTo>
                  <a:lnTo>
                    <a:pt x="87" y="80"/>
                  </a:lnTo>
                  <a:lnTo>
                    <a:pt x="86" y="91"/>
                  </a:lnTo>
                  <a:lnTo>
                    <a:pt x="84" y="102"/>
                  </a:lnTo>
                  <a:lnTo>
                    <a:pt x="84" y="102"/>
                  </a:lnTo>
                  <a:lnTo>
                    <a:pt x="81" y="133"/>
                  </a:lnTo>
                  <a:lnTo>
                    <a:pt x="75" y="163"/>
                  </a:lnTo>
                  <a:lnTo>
                    <a:pt x="72" y="177"/>
                  </a:lnTo>
                  <a:lnTo>
                    <a:pt x="67" y="190"/>
                  </a:lnTo>
                  <a:lnTo>
                    <a:pt x="62" y="197"/>
                  </a:lnTo>
                  <a:lnTo>
                    <a:pt x="58" y="202"/>
                  </a:lnTo>
                  <a:lnTo>
                    <a:pt x="58" y="202"/>
                  </a:lnTo>
                  <a:lnTo>
                    <a:pt x="54" y="205"/>
                  </a:lnTo>
                  <a:lnTo>
                    <a:pt x="54" y="208"/>
                  </a:lnTo>
                  <a:lnTo>
                    <a:pt x="54" y="208"/>
                  </a:lnTo>
                  <a:lnTo>
                    <a:pt x="54" y="212"/>
                  </a:lnTo>
                  <a:lnTo>
                    <a:pt x="56" y="215"/>
                  </a:lnTo>
                  <a:lnTo>
                    <a:pt x="56" y="215"/>
                  </a:lnTo>
                  <a:lnTo>
                    <a:pt x="61" y="218"/>
                  </a:lnTo>
                  <a:lnTo>
                    <a:pt x="75" y="224"/>
                  </a:lnTo>
                  <a:lnTo>
                    <a:pt x="86" y="227"/>
                  </a:lnTo>
                  <a:lnTo>
                    <a:pt x="98" y="230"/>
                  </a:lnTo>
                  <a:lnTo>
                    <a:pt x="114" y="234"/>
                  </a:lnTo>
                  <a:lnTo>
                    <a:pt x="131" y="235"/>
                  </a:lnTo>
                  <a:lnTo>
                    <a:pt x="131" y="251"/>
                  </a:lnTo>
                  <a:lnTo>
                    <a:pt x="131" y="251"/>
                  </a:lnTo>
                  <a:lnTo>
                    <a:pt x="126" y="254"/>
                  </a:lnTo>
                  <a:lnTo>
                    <a:pt x="115" y="257"/>
                  </a:lnTo>
                  <a:lnTo>
                    <a:pt x="89" y="263"/>
                  </a:lnTo>
                  <a:lnTo>
                    <a:pt x="89" y="263"/>
                  </a:lnTo>
                  <a:lnTo>
                    <a:pt x="53" y="271"/>
                  </a:lnTo>
                  <a:lnTo>
                    <a:pt x="32" y="276"/>
                  </a:lnTo>
                  <a:lnTo>
                    <a:pt x="14" y="284"/>
                  </a:lnTo>
                  <a:lnTo>
                    <a:pt x="14" y="284"/>
                  </a:lnTo>
                  <a:lnTo>
                    <a:pt x="7" y="287"/>
                  </a:lnTo>
                  <a:lnTo>
                    <a:pt x="4" y="290"/>
                  </a:lnTo>
                  <a:lnTo>
                    <a:pt x="1" y="296"/>
                  </a:lnTo>
                  <a:lnTo>
                    <a:pt x="0" y="301"/>
                  </a:lnTo>
                  <a:lnTo>
                    <a:pt x="0" y="346"/>
                  </a:lnTo>
                  <a:lnTo>
                    <a:pt x="0" y="346"/>
                  </a:lnTo>
                  <a:lnTo>
                    <a:pt x="1" y="354"/>
                  </a:lnTo>
                  <a:lnTo>
                    <a:pt x="6" y="360"/>
                  </a:lnTo>
                  <a:lnTo>
                    <a:pt x="12" y="364"/>
                  </a:lnTo>
                  <a:lnTo>
                    <a:pt x="20" y="365"/>
                  </a:lnTo>
                  <a:lnTo>
                    <a:pt x="344" y="365"/>
                  </a:lnTo>
                  <a:lnTo>
                    <a:pt x="344" y="365"/>
                  </a:lnTo>
                  <a:lnTo>
                    <a:pt x="352" y="364"/>
                  </a:lnTo>
                  <a:lnTo>
                    <a:pt x="358" y="360"/>
                  </a:lnTo>
                  <a:lnTo>
                    <a:pt x="361" y="354"/>
                  </a:lnTo>
                  <a:lnTo>
                    <a:pt x="363" y="346"/>
                  </a:lnTo>
                  <a:lnTo>
                    <a:pt x="363" y="301"/>
                  </a:lnTo>
                  <a:lnTo>
                    <a:pt x="363" y="301"/>
                  </a:lnTo>
                  <a:lnTo>
                    <a:pt x="363" y="296"/>
                  </a:lnTo>
                  <a:lnTo>
                    <a:pt x="360" y="290"/>
                  </a:lnTo>
                  <a:lnTo>
                    <a:pt x="357" y="287"/>
                  </a:lnTo>
                  <a:lnTo>
                    <a:pt x="350" y="284"/>
                  </a:lnTo>
                  <a:lnTo>
                    <a:pt x="350" y="284"/>
                  </a:lnTo>
                  <a:close/>
                  <a:moveTo>
                    <a:pt x="349" y="346"/>
                  </a:moveTo>
                  <a:lnTo>
                    <a:pt x="349" y="346"/>
                  </a:lnTo>
                  <a:lnTo>
                    <a:pt x="347" y="349"/>
                  </a:lnTo>
                  <a:lnTo>
                    <a:pt x="344" y="351"/>
                  </a:lnTo>
                  <a:lnTo>
                    <a:pt x="20" y="351"/>
                  </a:lnTo>
                  <a:lnTo>
                    <a:pt x="20" y="351"/>
                  </a:lnTo>
                  <a:lnTo>
                    <a:pt x="17" y="349"/>
                  </a:lnTo>
                  <a:lnTo>
                    <a:pt x="15" y="346"/>
                  </a:lnTo>
                  <a:lnTo>
                    <a:pt x="15" y="301"/>
                  </a:lnTo>
                  <a:lnTo>
                    <a:pt x="15" y="301"/>
                  </a:lnTo>
                  <a:lnTo>
                    <a:pt x="15" y="299"/>
                  </a:lnTo>
                  <a:lnTo>
                    <a:pt x="18" y="296"/>
                  </a:lnTo>
                  <a:lnTo>
                    <a:pt x="18" y="296"/>
                  </a:lnTo>
                  <a:lnTo>
                    <a:pt x="37" y="290"/>
                  </a:lnTo>
                  <a:lnTo>
                    <a:pt x="56" y="285"/>
                  </a:lnTo>
                  <a:lnTo>
                    <a:pt x="92" y="277"/>
                  </a:lnTo>
                  <a:lnTo>
                    <a:pt x="92" y="277"/>
                  </a:lnTo>
                  <a:lnTo>
                    <a:pt x="112" y="274"/>
                  </a:lnTo>
                  <a:lnTo>
                    <a:pt x="128" y="270"/>
                  </a:lnTo>
                  <a:lnTo>
                    <a:pt x="136" y="266"/>
                  </a:lnTo>
                  <a:lnTo>
                    <a:pt x="141" y="263"/>
                  </a:lnTo>
                  <a:lnTo>
                    <a:pt x="144" y="260"/>
                  </a:lnTo>
                  <a:lnTo>
                    <a:pt x="147" y="255"/>
                  </a:lnTo>
                  <a:lnTo>
                    <a:pt x="147" y="255"/>
                  </a:lnTo>
                  <a:lnTo>
                    <a:pt x="147" y="252"/>
                  </a:lnTo>
                  <a:lnTo>
                    <a:pt x="147" y="227"/>
                  </a:lnTo>
                  <a:lnTo>
                    <a:pt x="147" y="227"/>
                  </a:lnTo>
                  <a:lnTo>
                    <a:pt x="147" y="224"/>
                  </a:lnTo>
                  <a:lnTo>
                    <a:pt x="145" y="223"/>
                  </a:lnTo>
                  <a:lnTo>
                    <a:pt x="142" y="221"/>
                  </a:lnTo>
                  <a:lnTo>
                    <a:pt x="139" y="219"/>
                  </a:lnTo>
                  <a:lnTo>
                    <a:pt x="139" y="219"/>
                  </a:lnTo>
                  <a:lnTo>
                    <a:pt x="115" y="219"/>
                  </a:lnTo>
                  <a:lnTo>
                    <a:pt x="97" y="216"/>
                  </a:lnTo>
                  <a:lnTo>
                    <a:pt x="83" y="212"/>
                  </a:lnTo>
                  <a:lnTo>
                    <a:pt x="73" y="207"/>
                  </a:lnTo>
                  <a:lnTo>
                    <a:pt x="73" y="207"/>
                  </a:lnTo>
                  <a:lnTo>
                    <a:pt x="79" y="196"/>
                  </a:lnTo>
                  <a:lnTo>
                    <a:pt x="86" y="183"/>
                  </a:lnTo>
                  <a:lnTo>
                    <a:pt x="89" y="168"/>
                  </a:lnTo>
                  <a:lnTo>
                    <a:pt x="92" y="152"/>
                  </a:lnTo>
                  <a:lnTo>
                    <a:pt x="97" y="122"/>
                  </a:lnTo>
                  <a:lnTo>
                    <a:pt x="100" y="104"/>
                  </a:lnTo>
                  <a:lnTo>
                    <a:pt x="100" y="104"/>
                  </a:lnTo>
                  <a:lnTo>
                    <a:pt x="100" y="93"/>
                  </a:lnTo>
                  <a:lnTo>
                    <a:pt x="101" y="83"/>
                  </a:lnTo>
                  <a:lnTo>
                    <a:pt x="104" y="74"/>
                  </a:lnTo>
                  <a:lnTo>
                    <a:pt x="108" y="66"/>
                  </a:lnTo>
                  <a:lnTo>
                    <a:pt x="112" y="57"/>
                  </a:lnTo>
                  <a:lnTo>
                    <a:pt x="117" y="49"/>
                  </a:lnTo>
                  <a:lnTo>
                    <a:pt x="123" y="41"/>
                  </a:lnTo>
                  <a:lnTo>
                    <a:pt x="131" y="35"/>
                  </a:lnTo>
                  <a:lnTo>
                    <a:pt x="131" y="35"/>
                  </a:lnTo>
                  <a:lnTo>
                    <a:pt x="141" y="27"/>
                  </a:lnTo>
                  <a:lnTo>
                    <a:pt x="153" y="20"/>
                  </a:lnTo>
                  <a:lnTo>
                    <a:pt x="153" y="20"/>
                  </a:lnTo>
                  <a:lnTo>
                    <a:pt x="167" y="17"/>
                  </a:lnTo>
                  <a:lnTo>
                    <a:pt x="181" y="16"/>
                  </a:lnTo>
                  <a:lnTo>
                    <a:pt x="195" y="17"/>
                  </a:lnTo>
                  <a:lnTo>
                    <a:pt x="209" y="20"/>
                  </a:lnTo>
                  <a:lnTo>
                    <a:pt x="209" y="20"/>
                  </a:lnTo>
                  <a:lnTo>
                    <a:pt x="217" y="24"/>
                  </a:lnTo>
                  <a:lnTo>
                    <a:pt x="225" y="27"/>
                  </a:lnTo>
                  <a:lnTo>
                    <a:pt x="231" y="31"/>
                  </a:lnTo>
                  <a:lnTo>
                    <a:pt x="236" y="36"/>
                  </a:lnTo>
                  <a:lnTo>
                    <a:pt x="236" y="36"/>
                  </a:lnTo>
                  <a:lnTo>
                    <a:pt x="236" y="38"/>
                  </a:lnTo>
                  <a:lnTo>
                    <a:pt x="236" y="38"/>
                  </a:lnTo>
                  <a:lnTo>
                    <a:pt x="242" y="44"/>
                  </a:lnTo>
                  <a:lnTo>
                    <a:pt x="249" y="50"/>
                  </a:lnTo>
                  <a:lnTo>
                    <a:pt x="253" y="58"/>
                  </a:lnTo>
                  <a:lnTo>
                    <a:pt x="258" y="67"/>
                  </a:lnTo>
                  <a:lnTo>
                    <a:pt x="261" y="75"/>
                  </a:lnTo>
                  <a:lnTo>
                    <a:pt x="263" y="85"/>
                  </a:lnTo>
                  <a:lnTo>
                    <a:pt x="264" y="94"/>
                  </a:lnTo>
                  <a:lnTo>
                    <a:pt x="264" y="104"/>
                  </a:lnTo>
                  <a:lnTo>
                    <a:pt x="264" y="104"/>
                  </a:lnTo>
                  <a:lnTo>
                    <a:pt x="267" y="122"/>
                  </a:lnTo>
                  <a:lnTo>
                    <a:pt x="271" y="152"/>
                  </a:lnTo>
                  <a:lnTo>
                    <a:pt x="275" y="168"/>
                  </a:lnTo>
                  <a:lnTo>
                    <a:pt x="278" y="183"/>
                  </a:lnTo>
                  <a:lnTo>
                    <a:pt x="285" y="196"/>
                  </a:lnTo>
                  <a:lnTo>
                    <a:pt x="291" y="207"/>
                  </a:lnTo>
                  <a:lnTo>
                    <a:pt x="291" y="207"/>
                  </a:lnTo>
                  <a:lnTo>
                    <a:pt x="281" y="212"/>
                  </a:lnTo>
                  <a:lnTo>
                    <a:pt x="267" y="216"/>
                  </a:lnTo>
                  <a:lnTo>
                    <a:pt x="249" y="219"/>
                  </a:lnTo>
                  <a:lnTo>
                    <a:pt x="225" y="219"/>
                  </a:lnTo>
                  <a:lnTo>
                    <a:pt x="225" y="219"/>
                  </a:lnTo>
                  <a:lnTo>
                    <a:pt x="222" y="221"/>
                  </a:lnTo>
                  <a:lnTo>
                    <a:pt x="219" y="223"/>
                  </a:lnTo>
                  <a:lnTo>
                    <a:pt x="217" y="224"/>
                  </a:lnTo>
                  <a:lnTo>
                    <a:pt x="217" y="227"/>
                  </a:lnTo>
                  <a:lnTo>
                    <a:pt x="217" y="252"/>
                  </a:lnTo>
                  <a:lnTo>
                    <a:pt x="217" y="252"/>
                  </a:lnTo>
                  <a:lnTo>
                    <a:pt x="217" y="255"/>
                  </a:lnTo>
                  <a:lnTo>
                    <a:pt x="217" y="255"/>
                  </a:lnTo>
                  <a:lnTo>
                    <a:pt x="220" y="260"/>
                  </a:lnTo>
                  <a:lnTo>
                    <a:pt x="224" y="263"/>
                  </a:lnTo>
                  <a:lnTo>
                    <a:pt x="228" y="266"/>
                  </a:lnTo>
                  <a:lnTo>
                    <a:pt x="235" y="270"/>
                  </a:lnTo>
                  <a:lnTo>
                    <a:pt x="252" y="274"/>
                  </a:lnTo>
                  <a:lnTo>
                    <a:pt x="272" y="277"/>
                  </a:lnTo>
                  <a:lnTo>
                    <a:pt x="272" y="277"/>
                  </a:lnTo>
                  <a:lnTo>
                    <a:pt x="308" y="285"/>
                  </a:lnTo>
                  <a:lnTo>
                    <a:pt x="327" y="290"/>
                  </a:lnTo>
                  <a:lnTo>
                    <a:pt x="346" y="296"/>
                  </a:lnTo>
                  <a:lnTo>
                    <a:pt x="346" y="296"/>
                  </a:lnTo>
                  <a:lnTo>
                    <a:pt x="347" y="299"/>
                  </a:lnTo>
                  <a:lnTo>
                    <a:pt x="349" y="301"/>
                  </a:lnTo>
                  <a:lnTo>
                    <a:pt x="349" y="3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184">
              <a:extLst>
                <a:ext uri="{FF2B5EF4-FFF2-40B4-BE49-F238E27FC236}">
                  <a16:creationId xmlns:a16="http://schemas.microsoft.com/office/drawing/2014/main" id="{7FED53D1-EF05-4F73-9CC8-62ABD0B2FC0B}"/>
                </a:ext>
              </a:extLst>
            </p:cNvPr>
            <p:cNvSpPr>
              <a:spLocks noEditPoints="1"/>
            </p:cNvSpPr>
            <p:nvPr/>
          </p:nvSpPr>
          <p:spPr bwMode="auto">
            <a:xfrm>
              <a:off x="3794125" y="5289550"/>
              <a:ext cx="601663" cy="603250"/>
            </a:xfrm>
            <a:custGeom>
              <a:avLst/>
              <a:gdLst>
                <a:gd name="T0" fmla="*/ 359 w 758"/>
                <a:gd name="T1" fmla="*/ 758 h 760"/>
                <a:gd name="T2" fmla="*/ 302 w 758"/>
                <a:gd name="T3" fmla="*/ 752 h 760"/>
                <a:gd name="T4" fmla="*/ 232 w 758"/>
                <a:gd name="T5" fmla="*/ 730 h 760"/>
                <a:gd name="T6" fmla="*/ 138 w 758"/>
                <a:gd name="T7" fmla="*/ 672 h 760"/>
                <a:gd name="T8" fmla="*/ 64 w 758"/>
                <a:gd name="T9" fmla="*/ 592 h 760"/>
                <a:gd name="T10" fmla="*/ 17 w 758"/>
                <a:gd name="T11" fmla="*/ 492 h 760"/>
                <a:gd name="T12" fmla="*/ 3 w 758"/>
                <a:gd name="T13" fmla="*/ 437 h 760"/>
                <a:gd name="T14" fmla="*/ 0 w 758"/>
                <a:gd name="T15" fmla="*/ 379 h 760"/>
                <a:gd name="T16" fmla="*/ 2 w 758"/>
                <a:gd name="T17" fmla="*/ 342 h 760"/>
                <a:gd name="T18" fmla="*/ 11 w 758"/>
                <a:gd name="T19" fmla="*/ 285 h 760"/>
                <a:gd name="T20" fmla="*/ 45 w 758"/>
                <a:gd name="T21" fmla="*/ 199 h 760"/>
                <a:gd name="T22" fmla="*/ 111 w 758"/>
                <a:gd name="T23" fmla="*/ 111 h 760"/>
                <a:gd name="T24" fmla="*/ 197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3 w 758"/>
                <a:gd name="T69" fmla="*/ 152 h 760"/>
                <a:gd name="T70" fmla="*/ 49 w 758"/>
                <a:gd name="T71" fmla="*/ 241 h 760"/>
                <a:gd name="T72" fmla="*/ 22 w 758"/>
                <a:gd name="T73" fmla="*/ 343 h 760"/>
                <a:gd name="T74" fmla="*/ 22 w 758"/>
                <a:gd name="T75" fmla="*/ 417 h 760"/>
                <a:gd name="T76" fmla="*/ 49 w 758"/>
                <a:gd name="T77" fmla="*/ 519 h 760"/>
                <a:gd name="T78" fmla="*/ 103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1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2" y="752"/>
                  </a:lnTo>
                  <a:lnTo>
                    <a:pt x="284" y="747"/>
                  </a:lnTo>
                  <a:lnTo>
                    <a:pt x="266" y="743"/>
                  </a:lnTo>
                  <a:lnTo>
                    <a:pt x="232" y="730"/>
                  </a:lnTo>
                  <a:lnTo>
                    <a:pt x="197" y="713"/>
                  </a:lnTo>
                  <a:lnTo>
                    <a:pt x="166" y="694"/>
                  </a:lnTo>
                  <a:lnTo>
                    <a:pt x="138" y="672"/>
                  </a:lnTo>
                  <a:lnTo>
                    <a:pt x="111" y="649"/>
                  </a:lnTo>
                  <a:lnTo>
                    <a:pt x="86" y="620"/>
                  </a:lnTo>
                  <a:lnTo>
                    <a:pt x="64" y="592"/>
                  </a:lnTo>
                  <a:lnTo>
                    <a:pt x="45" y="561"/>
                  </a:lnTo>
                  <a:lnTo>
                    <a:pt x="30" y="528"/>
                  </a:lnTo>
                  <a:lnTo>
                    <a:pt x="17"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7" y="266"/>
                  </a:lnTo>
                  <a:lnTo>
                    <a:pt x="30" y="232"/>
                  </a:lnTo>
                  <a:lnTo>
                    <a:pt x="45" y="199"/>
                  </a:lnTo>
                  <a:lnTo>
                    <a:pt x="64" y="168"/>
                  </a:lnTo>
                  <a:lnTo>
                    <a:pt x="86" y="138"/>
                  </a:lnTo>
                  <a:lnTo>
                    <a:pt x="111" y="111"/>
                  </a:lnTo>
                  <a:lnTo>
                    <a:pt x="138" y="88"/>
                  </a:lnTo>
                  <a:lnTo>
                    <a:pt x="166" y="66"/>
                  </a:lnTo>
                  <a:lnTo>
                    <a:pt x="197" y="47"/>
                  </a:lnTo>
                  <a:lnTo>
                    <a:pt x="232" y="30"/>
                  </a:lnTo>
                  <a:lnTo>
                    <a:pt x="266" y="17"/>
                  </a:lnTo>
                  <a:lnTo>
                    <a:pt x="284" y="13"/>
                  </a:lnTo>
                  <a:lnTo>
                    <a:pt x="302" y="8"/>
                  </a:lnTo>
                  <a:lnTo>
                    <a:pt x="321" y="5"/>
                  </a:lnTo>
                  <a:lnTo>
                    <a:pt x="340" y="3"/>
                  </a:lnTo>
                  <a:lnTo>
                    <a:pt x="359" y="2"/>
                  </a:lnTo>
                  <a:lnTo>
                    <a:pt x="379" y="0"/>
                  </a:lnTo>
                  <a:lnTo>
                    <a:pt x="379" y="0"/>
                  </a:lnTo>
                  <a:lnTo>
                    <a:pt x="398" y="2"/>
                  </a:lnTo>
                  <a:lnTo>
                    <a:pt x="418" y="3"/>
                  </a:lnTo>
                  <a:lnTo>
                    <a:pt x="437" y="5"/>
                  </a:lnTo>
                  <a:lnTo>
                    <a:pt x="456" y="8"/>
                  </a:lnTo>
                  <a:lnTo>
                    <a:pt x="473" y="13"/>
                  </a:lnTo>
                  <a:lnTo>
                    <a:pt x="492" y="17"/>
                  </a:lnTo>
                  <a:lnTo>
                    <a:pt x="526" y="30"/>
                  </a:lnTo>
                  <a:lnTo>
                    <a:pt x="559" y="47"/>
                  </a:lnTo>
                  <a:lnTo>
                    <a:pt x="591" y="66"/>
                  </a:lnTo>
                  <a:lnTo>
                    <a:pt x="620" y="88"/>
                  </a:lnTo>
                  <a:lnTo>
                    <a:pt x="647" y="111"/>
                  </a:lnTo>
                  <a:lnTo>
                    <a:pt x="672" y="138"/>
                  </a:lnTo>
                  <a:lnTo>
                    <a:pt x="694" y="168"/>
                  </a:lnTo>
                  <a:lnTo>
                    <a:pt x="713" y="199"/>
                  </a:lnTo>
                  <a:lnTo>
                    <a:pt x="728" y="232"/>
                  </a:lnTo>
                  <a:lnTo>
                    <a:pt x="741" y="266"/>
                  </a:lnTo>
                  <a:lnTo>
                    <a:pt x="746" y="285"/>
                  </a:lnTo>
                  <a:lnTo>
                    <a:pt x="750" y="304"/>
                  </a:lnTo>
                  <a:lnTo>
                    <a:pt x="753" y="323"/>
                  </a:lnTo>
                  <a:lnTo>
                    <a:pt x="757" y="342"/>
                  </a:lnTo>
                  <a:lnTo>
                    <a:pt x="758" y="360"/>
                  </a:lnTo>
                  <a:lnTo>
                    <a:pt x="758" y="379"/>
                  </a:lnTo>
                  <a:lnTo>
                    <a:pt x="758" y="379"/>
                  </a:lnTo>
                  <a:lnTo>
                    <a:pt x="758" y="400"/>
                  </a:lnTo>
                  <a:lnTo>
                    <a:pt x="757" y="418"/>
                  </a:lnTo>
                  <a:lnTo>
                    <a:pt x="753" y="437"/>
                  </a:lnTo>
                  <a:lnTo>
                    <a:pt x="750" y="456"/>
                  </a:lnTo>
                  <a:lnTo>
                    <a:pt x="746" y="475"/>
                  </a:lnTo>
                  <a:lnTo>
                    <a:pt x="741" y="492"/>
                  </a:lnTo>
                  <a:lnTo>
                    <a:pt x="728" y="528"/>
                  </a:lnTo>
                  <a:lnTo>
                    <a:pt x="713" y="561"/>
                  </a:lnTo>
                  <a:lnTo>
                    <a:pt x="694" y="592"/>
                  </a:lnTo>
                  <a:lnTo>
                    <a:pt x="672" y="620"/>
                  </a:lnTo>
                  <a:lnTo>
                    <a:pt x="647" y="649"/>
                  </a:lnTo>
                  <a:lnTo>
                    <a:pt x="620" y="672"/>
                  </a:lnTo>
                  <a:lnTo>
                    <a:pt x="591" y="694"/>
                  </a:lnTo>
                  <a:lnTo>
                    <a:pt x="559" y="713"/>
                  </a:lnTo>
                  <a:lnTo>
                    <a:pt x="526" y="730"/>
                  </a:lnTo>
                  <a:lnTo>
                    <a:pt x="492" y="743"/>
                  </a:lnTo>
                  <a:lnTo>
                    <a:pt x="473" y="747"/>
                  </a:lnTo>
                  <a:lnTo>
                    <a:pt x="456" y="752"/>
                  </a:lnTo>
                  <a:lnTo>
                    <a:pt x="437" y="755"/>
                  </a:lnTo>
                  <a:lnTo>
                    <a:pt x="418" y="757"/>
                  </a:lnTo>
                  <a:lnTo>
                    <a:pt x="398" y="758"/>
                  </a:lnTo>
                  <a:lnTo>
                    <a:pt x="379" y="760"/>
                  </a:lnTo>
                  <a:lnTo>
                    <a:pt x="379" y="760"/>
                  </a:lnTo>
                  <a:close/>
                  <a:moveTo>
                    <a:pt x="379" y="22"/>
                  </a:moveTo>
                  <a:lnTo>
                    <a:pt x="379" y="22"/>
                  </a:lnTo>
                  <a:lnTo>
                    <a:pt x="342" y="24"/>
                  </a:lnTo>
                  <a:lnTo>
                    <a:pt x="307" y="30"/>
                  </a:lnTo>
                  <a:lnTo>
                    <a:pt x="273" y="38"/>
                  </a:lnTo>
                  <a:lnTo>
                    <a:pt x="240" y="50"/>
                  </a:lnTo>
                  <a:lnTo>
                    <a:pt x="208" y="66"/>
                  </a:lnTo>
                  <a:lnTo>
                    <a:pt x="179" y="83"/>
                  </a:lnTo>
                  <a:lnTo>
                    <a:pt x="152" y="104"/>
                  </a:lnTo>
                  <a:lnTo>
                    <a:pt x="125" y="127"/>
                  </a:lnTo>
                  <a:lnTo>
                    <a:pt x="103" y="152"/>
                  </a:lnTo>
                  <a:lnTo>
                    <a:pt x="82" y="180"/>
                  </a:lnTo>
                  <a:lnTo>
                    <a:pt x="64" y="210"/>
                  </a:lnTo>
                  <a:lnTo>
                    <a:pt x="49" y="241"/>
                  </a:lnTo>
                  <a:lnTo>
                    <a:pt x="38" y="274"/>
                  </a:lnTo>
                  <a:lnTo>
                    <a:pt x="28" y="307"/>
                  </a:lnTo>
                  <a:lnTo>
                    <a:pt x="22" y="343"/>
                  </a:lnTo>
                  <a:lnTo>
                    <a:pt x="20" y="379"/>
                  </a:lnTo>
                  <a:lnTo>
                    <a:pt x="20" y="379"/>
                  </a:lnTo>
                  <a:lnTo>
                    <a:pt x="22" y="417"/>
                  </a:lnTo>
                  <a:lnTo>
                    <a:pt x="28" y="451"/>
                  </a:lnTo>
                  <a:lnTo>
                    <a:pt x="38" y="486"/>
                  </a:lnTo>
                  <a:lnTo>
                    <a:pt x="49" y="519"/>
                  </a:lnTo>
                  <a:lnTo>
                    <a:pt x="64" y="550"/>
                  </a:lnTo>
                  <a:lnTo>
                    <a:pt x="82" y="580"/>
                  </a:lnTo>
                  <a:lnTo>
                    <a:pt x="103" y="608"/>
                  </a:lnTo>
                  <a:lnTo>
                    <a:pt x="125" y="633"/>
                  </a:lnTo>
                  <a:lnTo>
                    <a:pt x="152" y="656"/>
                  </a:lnTo>
                  <a:lnTo>
                    <a:pt x="179" y="677"/>
                  </a:lnTo>
                  <a:lnTo>
                    <a:pt x="208"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78" y="677"/>
                  </a:lnTo>
                  <a:lnTo>
                    <a:pt x="606" y="656"/>
                  </a:lnTo>
                  <a:lnTo>
                    <a:pt x="631"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1" y="127"/>
                  </a:lnTo>
                  <a:lnTo>
                    <a:pt x="606" y="104"/>
                  </a:lnTo>
                  <a:lnTo>
                    <a:pt x="578"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1" name="Rectangle 18">
            <a:extLst>
              <a:ext uri="{FF2B5EF4-FFF2-40B4-BE49-F238E27FC236}">
                <a16:creationId xmlns:a16="http://schemas.microsoft.com/office/drawing/2014/main" id="{0971FB26-3A1E-4F56-A4CB-84B5F630BF14}"/>
              </a:ext>
            </a:extLst>
          </p:cNvPr>
          <p:cNvSpPr>
            <a:spLocks noChangeArrowheads="1"/>
          </p:cNvSpPr>
          <p:nvPr/>
        </p:nvSpPr>
        <p:spPr bwMode="auto">
          <a:xfrm>
            <a:off x="3401073" y="3036571"/>
            <a:ext cx="458406" cy="308517"/>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PMO</a:t>
            </a:r>
          </a:p>
        </p:txBody>
      </p:sp>
      <p:grpSp>
        <p:nvGrpSpPr>
          <p:cNvPr id="33" name="Group 32">
            <a:extLst>
              <a:ext uri="{FF2B5EF4-FFF2-40B4-BE49-F238E27FC236}">
                <a16:creationId xmlns:a16="http://schemas.microsoft.com/office/drawing/2014/main" id="{3419404E-575E-494E-AA24-D7A301CAC19F}"/>
              </a:ext>
            </a:extLst>
          </p:cNvPr>
          <p:cNvGrpSpPr/>
          <p:nvPr/>
        </p:nvGrpSpPr>
        <p:grpSpPr>
          <a:xfrm>
            <a:off x="5923896" y="2564900"/>
            <a:ext cx="853540" cy="759793"/>
            <a:chOff x="5943692" y="2697133"/>
            <a:chExt cx="853540" cy="759793"/>
          </a:xfrm>
        </p:grpSpPr>
        <p:sp>
          <p:nvSpPr>
            <p:cNvPr id="34" name="Rectangle 18">
              <a:extLst>
                <a:ext uri="{FF2B5EF4-FFF2-40B4-BE49-F238E27FC236}">
                  <a16:creationId xmlns:a16="http://schemas.microsoft.com/office/drawing/2014/main" id="{991C3272-66EC-46F3-A4F0-7EEF9DF8C741}"/>
                </a:ext>
              </a:extLst>
            </p:cNvPr>
            <p:cNvSpPr>
              <a:spLocks noChangeArrowheads="1"/>
            </p:cNvSpPr>
            <p:nvPr/>
          </p:nvSpPr>
          <p:spPr bwMode="auto">
            <a:xfrm>
              <a:off x="5943692" y="3168804"/>
              <a:ext cx="853540" cy="288122"/>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Engagement/ Program Lead</a:t>
              </a:r>
            </a:p>
          </p:txBody>
        </p:sp>
        <p:grpSp>
          <p:nvGrpSpPr>
            <p:cNvPr id="35" name="Group 34">
              <a:extLst>
                <a:ext uri="{FF2B5EF4-FFF2-40B4-BE49-F238E27FC236}">
                  <a16:creationId xmlns:a16="http://schemas.microsoft.com/office/drawing/2014/main" id="{AAA58321-1239-4B3F-8720-60FE6349C3E9}"/>
                </a:ext>
              </a:extLst>
            </p:cNvPr>
            <p:cNvGrpSpPr>
              <a:grpSpLocks noChangeAspect="1"/>
            </p:cNvGrpSpPr>
            <p:nvPr/>
          </p:nvGrpSpPr>
          <p:grpSpPr>
            <a:xfrm>
              <a:off x="6134636" y="2697133"/>
              <a:ext cx="455997" cy="457201"/>
              <a:chOff x="3794125" y="5289550"/>
              <a:chExt cx="601663" cy="603250"/>
            </a:xfrm>
            <a:solidFill>
              <a:srgbClr val="404040"/>
            </a:solidFill>
          </p:grpSpPr>
          <p:sp>
            <p:nvSpPr>
              <p:cNvPr id="36" name="Freeform 176">
                <a:extLst>
                  <a:ext uri="{FF2B5EF4-FFF2-40B4-BE49-F238E27FC236}">
                    <a16:creationId xmlns:a16="http://schemas.microsoft.com/office/drawing/2014/main" id="{6DDD0A42-7E48-4CF0-8C38-E21E894EFDBD}"/>
                  </a:ext>
                </a:extLst>
              </p:cNvPr>
              <p:cNvSpPr>
                <a:spLocks noEditPoints="1"/>
              </p:cNvSpPr>
              <p:nvPr/>
            </p:nvSpPr>
            <p:spPr bwMode="auto">
              <a:xfrm>
                <a:off x="3952875" y="5430838"/>
                <a:ext cx="287338" cy="288925"/>
              </a:xfrm>
              <a:custGeom>
                <a:avLst/>
                <a:gdLst>
                  <a:gd name="T0" fmla="*/ 311 w 363"/>
                  <a:gd name="T1" fmla="*/ 271 h 365"/>
                  <a:gd name="T2" fmla="*/ 238 w 363"/>
                  <a:gd name="T3" fmla="*/ 254 h 365"/>
                  <a:gd name="T4" fmla="*/ 250 w 363"/>
                  <a:gd name="T5" fmla="*/ 234 h 365"/>
                  <a:gd name="T6" fmla="*/ 303 w 363"/>
                  <a:gd name="T7" fmla="*/ 218 h 365"/>
                  <a:gd name="T8" fmla="*/ 310 w 363"/>
                  <a:gd name="T9" fmla="*/ 208 h 365"/>
                  <a:gd name="T10" fmla="*/ 307 w 363"/>
                  <a:gd name="T11" fmla="*/ 202 h 365"/>
                  <a:gd name="T12" fmla="*/ 289 w 363"/>
                  <a:gd name="T13" fmla="*/ 163 h 365"/>
                  <a:gd name="T14" fmla="*/ 278 w 363"/>
                  <a:gd name="T15" fmla="*/ 93 h 365"/>
                  <a:gd name="T16" fmla="*/ 266 w 363"/>
                  <a:gd name="T17" fmla="*/ 52 h 365"/>
                  <a:gd name="T18" fmla="*/ 247 w 363"/>
                  <a:gd name="T19" fmla="*/ 27 h 365"/>
                  <a:gd name="T20" fmla="*/ 214 w 363"/>
                  <a:gd name="T21" fmla="*/ 6 h 365"/>
                  <a:gd name="T22" fmla="*/ 164 w 363"/>
                  <a:gd name="T23" fmla="*/ 3 h 365"/>
                  <a:gd name="T24" fmla="*/ 126 w 363"/>
                  <a:gd name="T25" fmla="*/ 19 h 365"/>
                  <a:gd name="T26" fmla="*/ 104 w 363"/>
                  <a:gd name="T27" fmla="*/ 39 h 365"/>
                  <a:gd name="T28" fmla="*/ 87 w 363"/>
                  <a:gd name="T29" fmla="*/ 80 h 365"/>
                  <a:gd name="T30" fmla="*/ 81 w 363"/>
                  <a:gd name="T31" fmla="*/ 133 h 365"/>
                  <a:gd name="T32" fmla="*/ 62 w 363"/>
                  <a:gd name="T33" fmla="*/ 197 h 365"/>
                  <a:gd name="T34" fmla="*/ 54 w 363"/>
                  <a:gd name="T35" fmla="*/ 208 h 365"/>
                  <a:gd name="T36" fmla="*/ 56 w 363"/>
                  <a:gd name="T37" fmla="*/ 215 h 365"/>
                  <a:gd name="T38" fmla="*/ 98 w 363"/>
                  <a:gd name="T39" fmla="*/ 230 h 365"/>
                  <a:gd name="T40" fmla="*/ 131 w 363"/>
                  <a:gd name="T41" fmla="*/ 251 h 365"/>
                  <a:gd name="T42" fmla="*/ 89 w 363"/>
                  <a:gd name="T43" fmla="*/ 263 h 365"/>
                  <a:gd name="T44" fmla="*/ 14 w 363"/>
                  <a:gd name="T45" fmla="*/ 284 h 365"/>
                  <a:gd name="T46" fmla="*/ 0 w 363"/>
                  <a:gd name="T47" fmla="*/ 301 h 365"/>
                  <a:gd name="T48" fmla="*/ 6 w 363"/>
                  <a:gd name="T49" fmla="*/ 360 h 365"/>
                  <a:gd name="T50" fmla="*/ 344 w 363"/>
                  <a:gd name="T51" fmla="*/ 365 h 365"/>
                  <a:gd name="T52" fmla="*/ 363 w 363"/>
                  <a:gd name="T53" fmla="*/ 346 h 365"/>
                  <a:gd name="T54" fmla="*/ 360 w 363"/>
                  <a:gd name="T55" fmla="*/ 290 h 365"/>
                  <a:gd name="T56" fmla="*/ 349 w 363"/>
                  <a:gd name="T57" fmla="*/ 346 h 365"/>
                  <a:gd name="T58" fmla="*/ 20 w 363"/>
                  <a:gd name="T59" fmla="*/ 351 h 365"/>
                  <a:gd name="T60" fmla="*/ 15 w 363"/>
                  <a:gd name="T61" fmla="*/ 301 h 365"/>
                  <a:gd name="T62" fmla="*/ 18 w 363"/>
                  <a:gd name="T63" fmla="*/ 296 h 365"/>
                  <a:gd name="T64" fmla="*/ 92 w 363"/>
                  <a:gd name="T65" fmla="*/ 277 h 365"/>
                  <a:gd name="T66" fmla="*/ 141 w 363"/>
                  <a:gd name="T67" fmla="*/ 263 h 365"/>
                  <a:gd name="T68" fmla="*/ 147 w 363"/>
                  <a:gd name="T69" fmla="*/ 252 h 365"/>
                  <a:gd name="T70" fmla="*/ 145 w 363"/>
                  <a:gd name="T71" fmla="*/ 223 h 365"/>
                  <a:gd name="T72" fmla="*/ 115 w 363"/>
                  <a:gd name="T73" fmla="*/ 219 h 365"/>
                  <a:gd name="T74" fmla="*/ 73 w 363"/>
                  <a:gd name="T75" fmla="*/ 207 h 365"/>
                  <a:gd name="T76" fmla="*/ 92 w 363"/>
                  <a:gd name="T77" fmla="*/ 152 h 365"/>
                  <a:gd name="T78" fmla="*/ 100 w 363"/>
                  <a:gd name="T79" fmla="*/ 93 h 365"/>
                  <a:gd name="T80" fmla="*/ 112 w 363"/>
                  <a:gd name="T81" fmla="*/ 57 h 365"/>
                  <a:gd name="T82" fmla="*/ 131 w 363"/>
                  <a:gd name="T83" fmla="*/ 35 h 365"/>
                  <a:gd name="T84" fmla="*/ 167 w 363"/>
                  <a:gd name="T85" fmla="*/ 17 h 365"/>
                  <a:gd name="T86" fmla="*/ 209 w 363"/>
                  <a:gd name="T87" fmla="*/ 20 h 365"/>
                  <a:gd name="T88" fmla="*/ 236 w 363"/>
                  <a:gd name="T89" fmla="*/ 36 h 365"/>
                  <a:gd name="T90" fmla="*/ 242 w 363"/>
                  <a:gd name="T91" fmla="*/ 44 h 365"/>
                  <a:gd name="T92" fmla="*/ 261 w 363"/>
                  <a:gd name="T93" fmla="*/ 75 h 365"/>
                  <a:gd name="T94" fmla="*/ 264 w 363"/>
                  <a:gd name="T95" fmla="*/ 104 h 365"/>
                  <a:gd name="T96" fmla="*/ 278 w 363"/>
                  <a:gd name="T97" fmla="*/ 183 h 365"/>
                  <a:gd name="T98" fmla="*/ 281 w 363"/>
                  <a:gd name="T99" fmla="*/ 212 h 365"/>
                  <a:gd name="T100" fmla="*/ 225 w 363"/>
                  <a:gd name="T101" fmla="*/ 219 h 365"/>
                  <a:gd name="T102" fmla="*/ 217 w 363"/>
                  <a:gd name="T103" fmla="*/ 227 h 365"/>
                  <a:gd name="T104" fmla="*/ 217 w 363"/>
                  <a:gd name="T105" fmla="*/ 255 h 365"/>
                  <a:gd name="T106" fmla="*/ 235 w 363"/>
                  <a:gd name="T107" fmla="*/ 270 h 365"/>
                  <a:gd name="T108" fmla="*/ 308 w 363"/>
                  <a:gd name="T109" fmla="*/ 285 h 365"/>
                  <a:gd name="T110" fmla="*/ 347 w 363"/>
                  <a:gd name="T111" fmla="*/ 29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65">
                    <a:moveTo>
                      <a:pt x="350" y="284"/>
                    </a:moveTo>
                    <a:lnTo>
                      <a:pt x="350" y="284"/>
                    </a:lnTo>
                    <a:lnTo>
                      <a:pt x="332" y="276"/>
                    </a:lnTo>
                    <a:lnTo>
                      <a:pt x="311" y="271"/>
                    </a:lnTo>
                    <a:lnTo>
                      <a:pt x="275" y="263"/>
                    </a:lnTo>
                    <a:lnTo>
                      <a:pt x="275" y="263"/>
                    </a:lnTo>
                    <a:lnTo>
                      <a:pt x="249" y="259"/>
                    </a:lnTo>
                    <a:lnTo>
                      <a:pt x="238" y="254"/>
                    </a:lnTo>
                    <a:lnTo>
                      <a:pt x="231" y="251"/>
                    </a:lnTo>
                    <a:lnTo>
                      <a:pt x="231" y="235"/>
                    </a:lnTo>
                    <a:lnTo>
                      <a:pt x="231" y="235"/>
                    </a:lnTo>
                    <a:lnTo>
                      <a:pt x="250" y="234"/>
                    </a:lnTo>
                    <a:lnTo>
                      <a:pt x="266" y="230"/>
                    </a:lnTo>
                    <a:lnTo>
                      <a:pt x="278" y="227"/>
                    </a:lnTo>
                    <a:lnTo>
                      <a:pt x="289" y="224"/>
                    </a:lnTo>
                    <a:lnTo>
                      <a:pt x="303" y="218"/>
                    </a:lnTo>
                    <a:lnTo>
                      <a:pt x="308" y="215"/>
                    </a:lnTo>
                    <a:lnTo>
                      <a:pt x="308" y="215"/>
                    </a:lnTo>
                    <a:lnTo>
                      <a:pt x="310" y="212"/>
                    </a:lnTo>
                    <a:lnTo>
                      <a:pt x="310" y="208"/>
                    </a:lnTo>
                    <a:lnTo>
                      <a:pt x="310" y="208"/>
                    </a:lnTo>
                    <a:lnTo>
                      <a:pt x="310" y="205"/>
                    </a:lnTo>
                    <a:lnTo>
                      <a:pt x="307" y="202"/>
                    </a:lnTo>
                    <a:lnTo>
                      <a:pt x="307" y="202"/>
                    </a:lnTo>
                    <a:lnTo>
                      <a:pt x="302" y="197"/>
                    </a:lnTo>
                    <a:lnTo>
                      <a:pt x="297" y="190"/>
                    </a:lnTo>
                    <a:lnTo>
                      <a:pt x="292" y="177"/>
                    </a:lnTo>
                    <a:lnTo>
                      <a:pt x="289" y="163"/>
                    </a:lnTo>
                    <a:lnTo>
                      <a:pt x="283" y="133"/>
                    </a:lnTo>
                    <a:lnTo>
                      <a:pt x="280" y="104"/>
                    </a:lnTo>
                    <a:lnTo>
                      <a:pt x="280" y="104"/>
                    </a:lnTo>
                    <a:lnTo>
                      <a:pt x="278" y="93"/>
                    </a:lnTo>
                    <a:lnTo>
                      <a:pt x="277" y="82"/>
                    </a:lnTo>
                    <a:lnTo>
                      <a:pt x="275" y="71"/>
                    </a:lnTo>
                    <a:lnTo>
                      <a:pt x="271" y="61"/>
                    </a:lnTo>
                    <a:lnTo>
                      <a:pt x="266" y="52"/>
                    </a:lnTo>
                    <a:lnTo>
                      <a:pt x="261" y="42"/>
                    </a:lnTo>
                    <a:lnTo>
                      <a:pt x="253" y="35"/>
                    </a:lnTo>
                    <a:lnTo>
                      <a:pt x="247" y="27"/>
                    </a:lnTo>
                    <a:lnTo>
                      <a:pt x="247" y="27"/>
                    </a:lnTo>
                    <a:lnTo>
                      <a:pt x="241" y="20"/>
                    </a:lnTo>
                    <a:lnTo>
                      <a:pt x="233" y="14"/>
                    </a:lnTo>
                    <a:lnTo>
                      <a:pt x="224" y="10"/>
                    </a:lnTo>
                    <a:lnTo>
                      <a:pt x="214" y="6"/>
                    </a:lnTo>
                    <a:lnTo>
                      <a:pt x="214" y="6"/>
                    </a:lnTo>
                    <a:lnTo>
                      <a:pt x="198" y="2"/>
                    </a:lnTo>
                    <a:lnTo>
                      <a:pt x="181" y="0"/>
                    </a:lnTo>
                    <a:lnTo>
                      <a:pt x="164" y="3"/>
                    </a:lnTo>
                    <a:lnTo>
                      <a:pt x="148" y="8"/>
                    </a:lnTo>
                    <a:lnTo>
                      <a:pt x="148" y="8"/>
                    </a:lnTo>
                    <a:lnTo>
                      <a:pt x="133" y="14"/>
                    </a:lnTo>
                    <a:lnTo>
                      <a:pt x="126" y="19"/>
                    </a:lnTo>
                    <a:lnTo>
                      <a:pt x="120" y="24"/>
                    </a:lnTo>
                    <a:lnTo>
                      <a:pt x="120" y="24"/>
                    </a:lnTo>
                    <a:lnTo>
                      <a:pt x="112" y="31"/>
                    </a:lnTo>
                    <a:lnTo>
                      <a:pt x="104" y="39"/>
                    </a:lnTo>
                    <a:lnTo>
                      <a:pt x="98" y="49"/>
                    </a:lnTo>
                    <a:lnTo>
                      <a:pt x="94" y="60"/>
                    </a:lnTo>
                    <a:lnTo>
                      <a:pt x="90" y="69"/>
                    </a:lnTo>
                    <a:lnTo>
                      <a:pt x="87" y="80"/>
                    </a:lnTo>
                    <a:lnTo>
                      <a:pt x="86" y="91"/>
                    </a:lnTo>
                    <a:lnTo>
                      <a:pt x="84" y="102"/>
                    </a:lnTo>
                    <a:lnTo>
                      <a:pt x="84" y="102"/>
                    </a:lnTo>
                    <a:lnTo>
                      <a:pt x="81" y="133"/>
                    </a:lnTo>
                    <a:lnTo>
                      <a:pt x="75" y="163"/>
                    </a:lnTo>
                    <a:lnTo>
                      <a:pt x="72" y="177"/>
                    </a:lnTo>
                    <a:lnTo>
                      <a:pt x="67" y="190"/>
                    </a:lnTo>
                    <a:lnTo>
                      <a:pt x="62" y="197"/>
                    </a:lnTo>
                    <a:lnTo>
                      <a:pt x="58" y="202"/>
                    </a:lnTo>
                    <a:lnTo>
                      <a:pt x="58" y="202"/>
                    </a:lnTo>
                    <a:lnTo>
                      <a:pt x="54" y="205"/>
                    </a:lnTo>
                    <a:lnTo>
                      <a:pt x="54" y="208"/>
                    </a:lnTo>
                    <a:lnTo>
                      <a:pt x="54" y="208"/>
                    </a:lnTo>
                    <a:lnTo>
                      <a:pt x="54" y="212"/>
                    </a:lnTo>
                    <a:lnTo>
                      <a:pt x="56" y="215"/>
                    </a:lnTo>
                    <a:lnTo>
                      <a:pt x="56" y="215"/>
                    </a:lnTo>
                    <a:lnTo>
                      <a:pt x="61" y="218"/>
                    </a:lnTo>
                    <a:lnTo>
                      <a:pt x="75" y="224"/>
                    </a:lnTo>
                    <a:lnTo>
                      <a:pt x="86" y="227"/>
                    </a:lnTo>
                    <a:lnTo>
                      <a:pt x="98" y="230"/>
                    </a:lnTo>
                    <a:lnTo>
                      <a:pt x="114" y="234"/>
                    </a:lnTo>
                    <a:lnTo>
                      <a:pt x="131" y="235"/>
                    </a:lnTo>
                    <a:lnTo>
                      <a:pt x="131" y="251"/>
                    </a:lnTo>
                    <a:lnTo>
                      <a:pt x="131" y="251"/>
                    </a:lnTo>
                    <a:lnTo>
                      <a:pt x="126" y="254"/>
                    </a:lnTo>
                    <a:lnTo>
                      <a:pt x="115" y="257"/>
                    </a:lnTo>
                    <a:lnTo>
                      <a:pt x="89" y="263"/>
                    </a:lnTo>
                    <a:lnTo>
                      <a:pt x="89" y="263"/>
                    </a:lnTo>
                    <a:lnTo>
                      <a:pt x="53" y="271"/>
                    </a:lnTo>
                    <a:lnTo>
                      <a:pt x="32" y="276"/>
                    </a:lnTo>
                    <a:lnTo>
                      <a:pt x="14" y="284"/>
                    </a:lnTo>
                    <a:lnTo>
                      <a:pt x="14" y="284"/>
                    </a:lnTo>
                    <a:lnTo>
                      <a:pt x="7" y="287"/>
                    </a:lnTo>
                    <a:lnTo>
                      <a:pt x="4" y="290"/>
                    </a:lnTo>
                    <a:lnTo>
                      <a:pt x="1" y="296"/>
                    </a:lnTo>
                    <a:lnTo>
                      <a:pt x="0" y="301"/>
                    </a:lnTo>
                    <a:lnTo>
                      <a:pt x="0" y="346"/>
                    </a:lnTo>
                    <a:lnTo>
                      <a:pt x="0" y="346"/>
                    </a:lnTo>
                    <a:lnTo>
                      <a:pt x="1" y="354"/>
                    </a:lnTo>
                    <a:lnTo>
                      <a:pt x="6" y="360"/>
                    </a:lnTo>
                    <a:lnTo>
                      <a:pt x="12" y="364"/>
                    </a:lnTo>
                    <a:lnTo>
                      <a:pt x="20" y="365"/>
                    </a:lnTo>
                    <a:lnTo>
                      <a:pt x="344" y="365"/>
                    </a:lnTo>
                    <a:lnTo>
                      <a:pt x="344" y="365"/>
                    </a:lnTo>
                    <a:lnTo>
                      <a:pt x="352" y="364"/>
                    </a:lnTo>
                    <a:lnTo>
                      <a:pt x="358" y="360"/>
                    </a:lnTo>
                    <a:lnTo>
                      <a:pt x="361" y="354"/>
                    </a:lnTo>
                    <a:lnTo>
                      <a:pt x="363" y="346"/>
                    </a:lnTo>
                    <a:lnTo>
                      <a:pt x="363" y="301"/>
                    </a:lnTo>
                    <a:lnTo>
                      <a:pt x="363" y="301"/>
                    </a:lnTo>
                    <a:lnTo>
                      <a:pt x="363" y="296"/>
                    </a:lnTo>
                    <a:lnTo>
                      <a:pt x="360" y="290"/>
                    </a:lnTo>
                    <a:lnTo>
                      <a:pt x="357" y="287"/>
                    </a:lnTo>
                    <a:lnTo>
                      <a:pt x="350" y="284"/>
                    </a:lnTo>
                    <a:lnTo>
                      <a:pt x="350" y="284"/>
                    </a:lnTo>
                    <a:close/>
                    <a:moveTo>
                      <a:pt x="349" y="346"/>
                    </a:moveTo>
                    <a:lnTo>
                      <a:pt x="349" y="346"/>
                    </a:lnTo>
                    <a:lnTo>
                      <a:pt x="347" y="349"/>
                    </a:lnTo>
                    <a:lnTo>
                      <a:pt x="344" y="351"/>
                    </a:lnTo>
                    <a:lnTo>
                      <a:pt x="20" y="351"/>
                    </a:lnTo>
                    <a:lnTo>
                      <a:pt x="20" y="351"/>
                    </a:lnTo>
                    <a:lnTo>
                      <a:pt x="17" y="349"/>
                    </a:lnTo>
                    <a:lnTo>
                      <a:pt x="15" y="346"/>
                    </a:lnTo>
                    <a:lnTo>
                      <a:pt x="15" y="301"/>
                    </a:lnTo>
                    <a:lnTo>
                      <a:pt x="15" y="301"/>
                    </a:lnTo>
                    <a:lnTo>
                      <a:pt x="15" y="299"/>
                    </a:lnTo>
                    <a:lnTo>
                      <a:pt x="18" y="296"/>
                    </a:lnTo>
                    <a:lnTo>
                      <a:pt x="18" y="296"/>
                    </a:lnTo>
                    <a:lnTo>
                      <a:pt x="37" y="290"/>
                    </a:lnTo>
                    <a:lnTo>
                      <a:pt x="56" y="285"/>
                    </a:lnTo>
                    <a:lnTo>
                      <a:pt x="92" y="277"/>
                    </a:lnTo>
                    <a:lnTo>
                      <a:pt x="92" y="277"/>
                    </a:lnTo>
                    <a:lnTo>
                      <a:pt x="112" y="274"/>
                    </a:lnTo>
                    <a:lnTo>
                      <a:pt x="128" y="270"/>
                    </a:lnTo>
                    <a:lnTo>
                      <a:pt x="136" y="266"/>
                    </a:lnTo>
                    <a:lnTo>
                      <a:pt x="141" y="263"/>
                    </a:lnTo>
                    <a:lnTo>
                      <a:pt x="144" y="260"/>
                    </a:lnTo>
                    <a:lnTo>
                      <a:pt x="147" y="255"/>
                    </a:lnTo>
                    <a:lnTo>
                      <a:pt x="147" y="255"/>
                    </a:lnTo>
                    <a:lnTo>
                      <a:pt x="147" y="252"/>
                    </a:lnTo>
                    <a:lnTo>
                      <a:pt x="147" y="227"/>
                    </a:lnTo>
                    <a:lnTo>
                      <a:pt x="147" y="227"/>
                    </a:lnTo>
                    <a:lnTo>
                      <a:pt x="147" y="224"/>
                    </a:lnTo>
                    <a:lnTo>
                      <a:pt x="145" y="223"/>
                    </a:lnTo>
                    <a:lnTo>
                      <a:pt x="142" y="221"/>
                    </a:lnTo>
                    <a:lnTo>
                      <a:pt x="139" y="219"/>
                    </a:lnTo>
                    <a:lnTo>
                      <a:pt x="139" y="219"/>
                    </a:lnTo>
                    <a:lnTo>
                      <a:pt x="115" y="219"/>
                    </a:lnTo>
                    <a:lnTo>
                      <a:pt x="97" y="216"/>
                    </a:lnTo>
                    <a:lnTo>
                      <a:pt x="83" y="212"/>
                    </a:lnTo>
                    <a:lnTo>
                      <a:pt x="73" y="207"/>
                    </a:lnTo>
                    <a:lnTo>
                      <a:pt x="73" y="207"/>
                    </a:lnTo>
                    <a:lnTo>
                      <a:pt x="79" y="196"/>
                    </a:lnTo>
                    <a:lnTo>
                      <a:pt x="86" y="183"/>
                    </a:lnTo>
                    <a:lnTo>
                      <a:pt x="89" y="168"/>
                    </a:lnTo>
                    <a:lnTo>
                      <a:pt x="92" y="152"/>
                    </a:lnTo>
                    <a:lnTo>
                      <a:pt x="97" y="122"/>
                    </a:lnTo>
                    <a:lnTo>
                      <a:pt x="100" y="104"/>
                    </a:lnTo>
                    <a:lnTo>
                      <a:pt x="100" y="104"/>
                    </a:lnTo>
                    <a:lnTo>
                      <a:pt x="100" y="93"/>
                    </a:lnTo>
                    <a:lnTo>
                      <a:pt x="101" y="83"/>
                    </a:lnTo>
                    <a:lnTo>
                      <a:pt x="104" y="74"/>
                    </a:lnTo>
                    <a:lnTo>
                      <a:pt x="108" y="66"/>
                    </a:lnTo>
                    <a:lnTo>
                      <a:pt x="112" y="57"/>
                    </a:lnTo>
                    <a:lnTo>
                      <a:pt x="117" y="49"/>
                    </a:lnTo>
                    <a:lnTo>
                      <a:pt x="123" y="41"/>
                    </a:lnTo>
                    <a:lnTo>
                      <a:pt x="131" y="35"/>
                    </a:lnTo>
                    <a:lnTo>
                      <a:pt x="131" y="35"/>
                    </a:lnTo>
                    <a:lnTo>
                      <a:pt x="141" y="27"/>
                    </a:lnTo>
                    <a:lnTo>
                      <a:pt x="153" y="20"/>
                    </a:lnTo>
                    <a:lnTo>
                      <a:pt x="153" y="20"/>
                    </a:lnTo>
                    <a:lnTo>
                      <a:pt x="167" y="17"/>
                    </a:lnTo>
                    <a:lnTo>
                      <a:pt x="181" y="16"/>
                    </a:lnTo>
                    <a:lnTo>
                      <a:pt x="195" y="17"/>
                    </a:lnTo>
                    <a:lnTo>
                      <a:pt x="209" y="20"/>
                    </a:lnTo>
                    <a:lnTo>
                      <a:pt x="209" y="20"/>
                    </a:lnTo>
                    <a:lnTo>
                      <a:pt x="217" y="24"/>
                    </a:lnTo>
                    <a:lnTo>
                      <a:pt x="225" y="27"/>
                    </a:lnTo>
                    <a:lnTo>
                      <a:pt x="231" y="31"/>
                    </a:lnTo>
                    <a:lnTo>
                      <a:pt x="236" y="36"/>
                    </a:lnTo>
                    <a:lnTo>
                      <a:pt x="236" y="36"/>
                    </a:lnTo>
                    <a:lnTo>
                      <a:pt x="236" y="38"/>
                    </a:lnTo>
                    <a:lnTo>
                      <a:pt x="236" y="38"/>
                    </a:lnTo>
                    <a:lnTo>
                      <a:pt x="242" y="44"/>
                    </a:lnTo>
                    <a:lnTo>
                      <a:pt x="249" y="50"/>
                    </a:lnTo>
                    <a:lnTo>
                      <a:pt x="253" y="58"/>
                    </a:lnTo>
                    <a:lnTo>
                      <a:pt x="258" y="67"/>
                    </a:lnTo>
                    <a:lnTo>
                      <a:pt x="261" y="75"/>
                    </a:lnTo>
                    <a:lnTo>
                      <a:pt x="263" y="85"/>
                    </a:lnTo>
                    <a:lnTo>
                      <a:pt x="264" y="94"/>
                    </a:lnTo>
                    <a:lnTo>
                      <a:pt x="264" y="104"/>
                    </a:lnTo>
                    <a:lnTo>
                      <a:pt x="264" y="104"/>
                    </a:lnTo>
                    <a:lnTo>
                      <a:pt x="267" y="122"/>
                    </a:lnTo>
                    <a:lnTo>
                      <a:pt x="271" y="152"/>
                    </a:lnTo>
                    <a:lnTo>
                      <a:pt x="275" y="168"/>
                    </a:lnTo>
                    <a:lnTo>
                      <a:pt x="278" y="183"/>
                    </a:lnTo>
                    <a:lnTo>
                      <a:pt x="285" y="196"/>
                    </a:lnTo>
                    <a:lnTo>
                      <a:pt x="291" y="207"/>
                    </a:lnTo>
                    <a:lnTo>
                      <a:pt x="291" y="207"/>
                    </a:lnTo>
                    <a:lnTo>
                      <a:pt x="281" y="212"/>
                    </a:lnTo>
                    <a:lnTo>
                      <a:pt x="267" y="216"/>
                    </a:lnTo>
                    <a:lnTo>
                      <a:pt x="249" y="219"/>
                    </a:lnTo>
                    <a:lnTo>
                      <a:pt x="225" y="219"/>
                    </a:lnTo>
                    <a:lnTo>
                      <a:pt x="225" y="219"/>
                    </a:lnTo>
                    <a:lnTo>
                      <a:pt x="222" y="221"/>
                    </a:lnTo>
                    <a:lnTo>
                      <a:pt x="219" y="223"/>
                    </a:lnTo>
                    <a:lnTo>
                      <a:pt x="217" y="224"/>
                    </a:lnTo>
                    <a:lnTo>
                      <a:pt x="217" y="227"/>
                    </a:lnTo>
                    <a:lnTo>
                      <a:pt x="217" y="252"/>
                    </a:lnTo>
                    <a:lnTo>
                      <a:pt x="217" y="252"/>
                    </a:lnTo>
                    <a:lnTo>
                      <a:pt x="217" y="255"/>
                    </a:lnTo>
                    <a:lnTo>
                      <a:pt x="217" y="255"/>
                    </a:lnTo>
                    <a:lnTo>
                      <a:pt x="220" y="260"/>
                    </a:lnTo>
                    <a:lnTo>
                      <a:pt x="224" y="263"/>
                    </a:lnTo>
                    <a:lnTo>
                      <a:pt x="228" y="266"/>
                    </a:lnTo>
                    <a:lnTo>
                      <a:pt x="235" y="270"/>
                    </a:lnTo>
                    <a:lnTo>
                      <a:pt x="252" y="274"/>
                    </a:lnTo>
                    <a:lnTo>
                      <a:pt x="272" y="277"/>
                    </a:lnTo>
                    <a:lnTo>
                      <a:pt x="272" y="277"/>
                    </a:lnTo>
                    <a:lnTo>
                      <a:pt x="308" y="285"/>
                    </a:lnTo>
                    <a:lnTo>
                      <a:pt x="327" y="290"/>
                    </a:lnTo>
                    <a:lnTo>
                      <a:pt x="346" y="296"/>
                    </a:lnTo>
                    <a:lnTo>
                      <a:pt x="346" y="296"/>
                    </a:lnTo>
                    <a:lnTo>
                      <a:pt x="347" y="299"/>
                    </a:lnTo>
                    <a:lnTo>
                      <a:pt x="349" y="301"/>
                    </a:lnTo>
                    <a:lnTo>
                      <a:pt x="349" y="3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Frutiger Next Pro Medium" pitchFamily="34" charset="0"/>
                  <a:ea typeface="+mn-ea"/>
                  <a:cs typeface="+mn-cs"/>
                </a:endParaRPr>
              </a:p>
            </p:txBody>
          </p:sp>
          <p:sp>
            <p:nvSpPr>
              <p:cNvPr id="37" name="Freeform 184">
                <a:extLst>
                  <a:ext uri="{FF2B5EF4-FFF2-40B4-BE49-F238E27FC236}">
                    <a16:creationId xmlns:a16="http://schemas.microsoft.com/office/drawing/2014/main" id="{15B665C5-5256-44C9-876B-1662FD798B30}"/>
                  </a:ext>
                </a:extLst>
              </p:cNvPr>
              <p:cNvSpPr>
                <a:spLocks noEditPoints="1"/>
              </p:cNvSpPr>
              <p:nvPr/>
            </p:nvSpPr>
            <p:spPr bwMode="auto">
              <a:xfrm>
                <a:off x="3794125" y="5289550"/>
                <a:ext cx="601663" cy="603250"/>
              </a:xfrm>
              <a:custGeom>
                <a:avLst/>
                <a:gdLst>
                  <a:gd name="T0" fmla="*/ 359 w 758"/>
                  <a:gd name="T1" fmla="*/ 758 h 760"/>
                  <a:gd name="T2" fmla="*/ 302 w 758"/>
                  <a:gd name="T3" fmla="*/ 752 h 760"/>
                  <a:gd name="T4" fmla="*/ 232 w 758"/>
                  <a:gd name="T5" fmla="*/ 730 h 760"/>
                  <a:gd name="T6" fmla="*/ 138 w 758"/>
                  <a:gd name="T7" fmla="*/ 672 h 760"/>
                  <a:gd name="T8" fmla="*/ 64 w 758"/>
                  <a:gd name="T9" fmla="*/ 592 h 760"/>
                  <a:gd name="T10" fmla="*/ 17 w 758"/>
                  <a:gd name="T11" fmla="*/ 492 h 760"/>
                  <a:gd name="T12" fmla="*/ 3 w 758"/>
                  <a:gd name="T13" fmla="*/ 437 h 760"/>
                  <a:gd name="T14" fmla="*/ 0 w 758"/>
                  <a:gd name="T15" fmla="*/ 379 h 760"/>
                  <a:gd name="T16" fmla="*/ 2 w 758"/>
                  <a:gd name="T17" fmla="*/ 342 h 760"/>
                  <a:gd name="T18" fmla="*/ 11 w 758"/>
                  <a:gd name="T19" fmla="*/ 285 h 760"/>
                  <a:gd name="T20" fmla="*/ 45 w 758"/>
                  <a:gd name="T21" fmla="*/ 199 h 760"/>
                  <a:gd name="T22" fmla="*/ 111 w 758"/>
                  <a:gd name="T23" fmla="*/ 111 h 760"/>
                  <a:gd name="T24" fmla="*/ 197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3 w 758"/>
                  <a:gd name="T69" fmla="*/ 152 h 760"/>
                  <a:gd name="T70" fmla="*/ 49 w 758"/>
                  <a:gd name="T71" fmla="*/ 241 h 760"/>
                  <a:gd name="T72" fmla="*/ 22 w 758"/>
                  <a:gd name="T73" fmla="*/ 343 h 760"/>
                  <a:gd name="T74" fmla="*/ 22 w 758"/>
                  <a:gd name="T75" fmla="*/ 417 h 760"/>
                  <a:gd name="T76" fmla="*/ 49 w 758"/>
                  <a:gd name="T77" fmla="*/ 519 h 760"/>
                  <a:gd name="T78" fmla="*/ 103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1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2" y="752"/>
                    </a:lnTo>
                    <a:lnTo>
                      <a:pt x="284" y="747"/>
                    </a:lnTo>
                    <a:lnTo>
                      <a:pt x="266" y="743"/>
                    </a:lnTo>
                    <a:lnTo>
                      <a:pt x="232" y="730"/>
                    </a:lnTo>
                    <a:lnTo>
                      <a:pt x="197" y="713"/>
                    </a:lnTo>
                    <a:lnTo>
                      <a:pt x="166" y="694"/>
                    </a:lnTo>
                    <a:lnTo>
                      <a:pt x="138" y="672"/>
                    </a:lnTo>
                    <a:lnTo>
                      <a:pt x="111" y="649"/>
                    </a:lnTo>
                    <a:lnTo>
                      <a:pt x="86" y="620"/>
                    </a:lnTo>
                    <a:lnTo>
                      <a:pt x="64" y="592"/>
                    </a:lnTo>
                    <a:lnTo>
                      <a:pt x="45" y="561"/>
                    </a:lnTo>
                    <a:lnTo>
                      <a:pt x="30" y="528"/>
                    </a:lnTo>
                    <a:lnTo>
                      <a:pt x="17"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7" y="266"/>
                    </a:lnTo>
                    <a:lnTo>
                      <a:pt x="30" y="232"/>
                    </a:lnTo>
                    <a:lnTo>
                      <a:pt x="45" y="199"/>
                    </a:lnTo>
                    <a:lnTo>
                      <a:pt x="64" y="168"/>
                    </a:lnTo>
                    <a:lnTo>
                      <a:pt x="86" y="138"/>
                    </a:lnTo>
                    <a:lnTo>
                      <a:pt x="111" y="111"/>
                    </a:lnTo>
                    <a:lnTo>
                      <a:pt x="138" y="88"/>
                    </a:lnTo>
                    <a:lnTo>
                      <a:pt x="166" y="66"/>
                    </a:lnTo>
                    <a:lnTo>
                      <a:pt x="197" y="47"/>
                    </a:lnTo>
                    <a:lnTo>
                      <a:pt x="232" y="30"/>
                    </a:lnTo>
                    <a:lnTo>
                      <a:pt x="266" y="17"/>
                    </a:lnTo>
                    <a:lnTo>
                      <a:pt x="284" y="13"/>
                    </a:lnTo>
                    <a:lnTo>
                      <a:pt x="302" y="8"/>
                    </a:lnTo>
                    <a:lnTo>
                      <a:pt x="321" y="5"/>
                    </a:lnTo>
                    <a:lnTo>
                      <a:pt x="340" y="3"/>
                    </a:lnTo>
                    <a:lnTo>
                      <a:pt x="359" y="2"/>
                    </a:lnTo>
                    <a:lnTo>
                      <a:pt x="379" y="0"/>
                    </a:lnTo>
                    <a:lnTo>
                      <a:pt x="379" y="0"/>
                    </a:lnTo>
                    <a:lnTo>
                      <a:pt x="398" y="2"/>
                    </a:lnTo>
                    <a:lnTo>
                      <a:pt x="418" y="3"/>
                    </a:lnTo>
                    <a:lnTo>
                      <a:pt x="437" y="5"/>
                    </a:lnTo>
                    <a:lnTo>
                      <a:pt x="456" y="8"/>
                    </a:lnTo>
                    <a:lnTo>
                      <a:pt x="473" y="13"/>
                    </a:lnTo>
                    <a:lnTo>
                      <a:pt x="492" y="17"/>
                    </a:lnTo>
                    <a:lnTo>
                      <a:pt x="526" y="30"/>
                    </a:lnTo>
                    <a:lnTo>
                      <a:pt x="559" y="47"/>
                    </a:lnTo>
                    <a:lnTo>
                      <a:pt x="591" y="66"/>
                    </a:lnTo>
                    <a:lnTo>
                      <a:pt x="620" y="88"/>
                    </a:lnTo>
                    <a:lnTo>
                      <a:pt x="647" y="111"/>
                    </a:lnTo>
                    <a:lnTo>
                      <a:pt x="672" y="138"/>
                    </a:lnTo>
                    <a:lnTo>
                      <a:pt x="694" y="168"/>
                    </a:lnTo>
                    <a:lnTo>
                      <a:pt x="713" y="199"/>
                    </a:lnTo>
                    <a:lnTo>
                      <a:pt x="728" y="232"/>
                    </a:lnTo>
                    <a:lnTo>
                      <a:pt x="741" y="266"/>
                    </a:lnTo>
                    <a:lnTo>
                      <a:pt x="746" y="285"/>
                    </a:lnTo>
                    <a:lnTo>
                      <a:pt x="750" y="304"/>
                    </a:lnTo>
                    <a:lnTo>
                      <a:pt x="753" y="323"/>
                    </a:lnTo>
                    <a:lnTo>
                      <a:pt x="757" y="342"/>
                    </a:lnTo>
                    <a:lnTo>
                      <a:pt x="758" y="360"/>
                    </a:lnTo>
                    <a:lnTo>
                      <a:pt x="758" y="379"/>
                    </a:lnTo>
                    <a:lnTo>
                      <a:pt x="758" y="379"/>
                    </a:lnTo>
                    <a:lnTo>
                      <a:pt x="758" y="400"/>
                    </a:lnTo>
                    <a:lnTo>
                      <a:pt x="757" y="418"/>
                    </a:lnTo>
                    <a:lnTo>
                      <a:pt x="753" y="437"/>
                    </a:lnTo>
                    <a:lnTo>
                      <a:pt x="750" y="456"/>
                    </a:lnTo>
                    <a:lnTo>
                      <a:pt x="746" y="475"/>
                    </a:lnTo>
                    <a:lnTo>
                      <a:pt x="741" y="492"/>
                    </a:lnTo>
                    <a:lnTo>
                      <a:pt x="728" y="528"/>
                    </a:lnTo>
                    <a:lnTo>
                      <a:pt x="713" y="561"/>
                    </a:lnTo>
                    <a:lnTo>
                      <a:pt x="694" y="592"/>
                    </a:lnTo>
                    <a:lnTo>
                      <a:pt x="672" y="620"/>
                    </a:lnTo>
                    <a:lnTo>
                      <a:pt x="647" y="649"/>
                    </a:lnTo>
                    <a:lnTo>
                      <a:pt x="620" y="672"/>
                    </a:lnTo>
                    <a:lnTo>
                      <a:pt x="591" y="694"/>
                    </a:lnTo>
                    <a:lnTo>
                      <a:pt x="559" y="713"/>
                    </a:lnTo>
                    <a:lnTo>
                      <a:pt x="526" y="730"/>
                    </a:lnTo>
                    <a:lnTo>
                      <a:pt x="492" y="743"/>
                    </a:lnTo>
                    <a:lnTo>
                      <a:pt x="473" y="747"/>
                    </a:lnTo>
                    <a:lnTo>
                      <a:pt x="456" y="752"/>
                    </a:lnTo>
                    <a:lnTo>
                      <a:pt x="437" y="755"/>
                    </a:lnTo>
                    <a:lnTo>
                      <a:pt x="418" y="757"/>
                    </a:lnTo>
                    <a:lnTo>
                      <a:pt x="398" y="758"/>
                    </a:lnTo>
                    <a:lnTo>
                      <a:pt x="379" y="760"/>
                    </a:lnTo>
                    <a:lnTo>
                      <a:pt x="379" y="760"/>
                    </a:lnTo>
                    <a:close/>
                    <a:moveTo>
                      <a:pt x="379" y="22"/>
                    </a:moveTo>
                    <a:lnTo>
                      <a:pt x="379" y="22"/>
                    </a:lnTo>
                    <a:lnTo>
                      <a:pt x="342" y="24"/>
                    </a:lnTo>
                    <a:lnTo>
                      <a:pt x="307" y="30"/>
                    </a:lnTo>
                    <a:lnTo>
                      <a:pt x="273" y="38"/>
                    </a:lnTo>
                    <a:lnTo>
                      <a:pt x="240" y="50"/>
                    </a:lnTo>
                    <a:lnTo>
                      <a:pt x="208" y="66"/>
                    </a:lnTo>
                    <a:lnTo>
                      <a:pt x="179" y="83"/>
                    </a:lnTo>
                    <a:lnTo>
                      <a:pt x="152" y="104"/>
                    </a:lnTo>
                    <a:lnTo>
                      <a:pt x="125" y="127"/>
                    </a:lnTo>
                    <a:lnTo>
                      <a:pt x="103" y="152"/>
                    </a:lnTo>
                    <a:lnTo>
                      <a:pt x="82" y="180"/>
                    </a:lnTo>
                    <a:lnTo>
                      <a:pt x="64" y="210"/>
                    </a:lnTo>
                    <a:lnTo>
                      <a:pt x="49" y="241"/>
                    </a:lnTo>
                    <a:lnTo>
                      <a:pt x="38" y="274"/>
                    </a:lnTo>
                    <a:lnTo>
                      <a:pt x="28" y="307"/>
                    </a:lnTo>
                    <a:lnTo>
                      <a:pt x="22" y="343"/>
                    </a:lnTo>
                    <a:lnTo>
                      <a:pt x="20" y="379"/>
                    </a:lnTo>
                    <a:lnTo>
                      <a:pt x="20" y="379"/>
                    </a:lnTo>
                    <a:lnTo>
                      <a:pt x="22" y="417"/>
                    </a:lnTo>
                    <a:lnTo>
                      <a:pt x="28" y="451"/>
                    </a:lnTo>
                    <a:lnTo>
                      <a:pt x="38" y="486"/>
                    </a:lnTo>
                    <a:lnTo>
                      <a:pt x="49" y="519"/>
                    </a:lnTo>
                    <a:lnTo>
                      <a:pt x="64" y="550"/>
                    </a:lnTo>
                    <a:lnTo>
                      <a:pt x="82" y="580"/>
                    </a:lnTo>
                    <a:lnTo>
                      <a:pt x="103" y="608"/>
                    </a:lnTo>
                    <a:lnTo>
                      <a:pt x="125" y="633"/>
                    </a:lnTo>
                    <a:lnTo>
                      <a:pt x="152" y="656"/>
                    </a:lnTo>
                    <a:lnTo>
                      <a:pt x="179" y="677"/>
                    </a:lnTo>
                    <a:lnTo>
                      <a:pt x="208"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78" y="677"/>
                    </a:lnTo>
                    <a:lnTo>
                      <a:pt x="606" y="656"/>
                    </a:lnTo>
                    <a:lnTo>
                      <a:pt x="631"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1" y="127"/>
                    </a:lnTo>
                    <a:lnTo>
                      <a:pt x="606" y="104"/>
                    </a:lnTo>
                    <a:lnTo>
                      <a:pt x="578"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Frutiger Next Pro Medium" pitchFamily="34" charset="0"/>
                  <a:ea typeface="+mn-ea"/>
                  <a:cs typeface="+mn-cs"/>
                </a:endParaRPr>
              </a:p>
            </p:txBody>
          </p:sp>
        </p:grpSp>
      </p:grpSp>
      <p:sp>
        <p:nvSpPr>
          <p:cNvPr id="39" name="Rectangle 18">
            <a:extLst>
              <a:ext uri="{FF2B5EF4-FFF2-40B4-BE49-F238E27FC236}">
                <a16:creationId xmlns:a16="http://schemas.microsoft.com/office/drawing/2014/main" id="{C6FCB12F-C6A3-4BAE-BB68-21CCF11FFAC0}"/>
              </a:ext>
            </a:extLst>
          </p:cNvPr>
          <p:cNvSpPr>
            <a:spLocks noChangeArrowheads="1"/>
          </p:cNvSpPr>
          <p:nvPr/>
        </p:nvSpPr>
        <p:spPr bwMode="auto">
          <a:xfrm>
            <a:off x="6680746" y="4353369"/>
            <a:ext cx="679590" cy="308517"/>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Tech</a:t>
            </a:r>
          </a:p>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Lead</a:t>
            </a:r>
          </a:p>
        </p:txBody>
      </p:sp>
      <p:grpSp>
        <p:nvGrpSpPr>
          <p:cNvPr id="40" name="Group 39">
            <a:extLst>
              <a:ext uri="{FF2B5EF4-FFF2-40B4-BE49-F238E27FC236}">
                <a16:creationId xmlns:a16="http://schemas.microsoft.com/office/drawing/2014/main" id="{EC860A8D-C343-4CB3-B752-5A7A6931149E}"/>
              </a:ext>
            </a:extLst>
          </p:cNvPr>
          <p:cNvGrpSpPr>
            <a:grpSpLocks noChangeAspect="1"/>
          </p:cNvGrpSpPr>
          <p:nvPr/>
        </p:nvGrpSpPr>
        <p:grpSpPr>
          <a:xfrm>
            <a:off x="6792542" y="3875439"/>
            <a:ext cx="455998" cy="457201"/>
            <a:chOff x="2870200" y="5289550"/>
            <a:chExt cx="601663" cy="603250"/>
          </a:xfrm>
          <a:solidFill>
            <a:schemeClr val="tx2"/>
          </a:solidFill>
        </p:grpSpPr>
        <p:sp>
          <p:nvSpPr>
            <p:cNvPr id="41" name="Freeform 140">
              <a:extLst>
                <a:ext uri="{FF2B5EF4-FFF2-40B4-BE49-F238E27FC236}">
                  <a16:creationId xmlns:a16="http://schemas.microsoft.com/office/drawing/2014/main" id="{9FB5B896-D8CC-4E54-8580-D95DF56F121A}"/>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148">
              <a:extLst>
                <a:ext uri="{FF2B5EF4-FFF2-40B4-BE49-F238E27FC236}">
                  <a16:creationId xmlns:a16="http://schemas.microsoft.com/office/drawing/2014/main" id="{63B6BB44-347C-40D9-8224-4ECEB6660FA3}"/>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3" name="Group 42">
            <a:extLst>
              <a:ext uri="{FF2B5EF4-FFF2-40B4-BE49-F238E27FC236}">
                <a16:creationId xmlns:a16="http://schemas.microsoft.com/office/drawing/2014/main" id="{BC2CE18D-2F58-4B68-9292-056B50CCA1E9}"/>
              </a:ext>
            </a:extLst>
          </p:cNvPr>
          <p:cNvGrpSpPr>
            <a:grpSpLocks noChangeAspect="1"/>
          </p:cNvGrpSpPr>
          <p:nvPr/>
        </p:nvGrpSpPr>
        <p:grpSpPr>
          <a:xfrm>
            <a:off x="5010465" y="5240782"/>
            <a:ext cx="455997" cy="457200"/>
            <a:chOff x="5640388" y="5289550"/>
            <a:chExt cx="601663" cy="603250"/>
          </a:xfrm>
          <a:solidFill>
            <a:srgbClr val="404040"/>
          </a:solidFill>
        </p:grpSpPr>
        <p:sp>
          <p:nvSpPr>
            <p:cNvPr id="44" name="Freeform 235">
              <a:extLst>
                <a:ext uri="{FF2B5EF4-FFF2-40B4-BE49-F238E27FC236}">
                  <a16:creationId xmlns:a16="http://schemas.microsoft.com/office/drawing/2014/main" id="{FEFC1C97-4F2B-4A49-8220-E627780E9468}"/>
                </a:ext>
              </a:extLst>
            </p:cNvPr>
            <p:cNvSpPr>
              <a:spLocks noEditPoints="1"/>
            </p:cNvSpPr>
            <p:nvPr/>
          </p:nvSpPr>
          <p:spPr bwMode="auto">
            <a:xfrm>
              <a:off x="5794375" y="5470525"/>
              <a:ext cx="209550" cy="209550"/>
            </a:xfrm>
            <a:custGeom>
              <a:avLst/>
              <a:gdLst>
                <a:gd name="T0" fmla="*/ 213 w 265"/>
                <a:gd name="T1" fmla="*/ 185 h 265"/>
                <a:gd name="T2" fmla="*/ 171 w 265"/>
                <a:gd name="T3" fmla="*/ 160 h 265"/>
                <a:gd name="T4" fmla="*/ 176 w 265"/>
                <a:gd name="T5" fmla="*/ 146 h 265"/>
                <a:gd name="T6" fmla="*/ 188 w 265"/>
                <a:gd name="T7" fmla="*/ 119 h 265"/>
                <a:gd name="T8" fmla="*/ 196 w 265"/>
                <a:gd name="T9" fmla="*/ 110 h 265"/>
                <a:gd name="T10" fmla="*/ 198 w 265"/>
                <a:gd name="T11" fmla="*/ 99 h 265"/>
                <a:gd name="T12" fmla="*/ 193 w 265"/>
                <a:gd name="T13" fmla="*/ 58 h 265"/>
                <a:gd name="T14" fmla="*/ 190 w 265"/>
                <a:gd name="T15" fmla="*/ 33 h 265"/>
                <a:gd name="T16" fmla="*/ 169 w 265"/>
                <a:gd name="T17" fmla="*/ 10 h 265"/>
                <a:gd name="T18" fmla="*/ 133 w 265"/>
                <a:gd name="T19" fmla="*/ 0 h 265"/>
                <a:gd name="T20" fmla="*/ 107 w 265"/>
                <a:gd name="T21" fmla="*/ 5 h 265"/>
                <a:gd name="T22" fmla="*/ 82 w 265"/>
                <a:gd name="T23" fmla="*/ 24 h 265"/>
                <a:gd name="T24" fmla="*/ 72 w 265"/>
                <a:gd name="T25" fmla="*/ 58 h 265"/>
                <a:gd name="T26" fmla="*/ 69 w 265"/>
                <a:gd name="T27" fmla="*/ 91 h 265"/>
                <a:gd name="T28" fmla="*/ 68 w 265"/>
                <a:gd name="T29" fmla="*/ 105 h 265"/>
                <a:gd name="T30" fmla="*/ 77 w 265"/>
                <a:gd name="T31" fmla="*/ 119 h 265"/>
                <a:gd name="T32" fmla="*/ 85 w 265"/>
                <a:gd name="T33" fmla="*/ 138 h 265"/>
                <a:gd name="T34" fmla="*/ 94 w 265"/>
                <a:gd name="T35" fmla="*/ 160 h 265"/>
                <a:gd name="T36" fmla="*/ 79 w 265"/>
                <a:gd name="T37" fmla="*/ 173 h 265"/>
                <a:gd name="T38" fmla="*/ 11 w 265"/>
                <a:gd name="T39" fmla="*/ 202 h 265"/>
                <a:gd name="T40" fmla="*/ 2 w 265"/>
                <a:gd name="T41" fmla="*/ 213 h 265"/>
                <a:gd name="T42" fmla="*/ 0 w 265"/>
                <a:gd name="T43" fmla="*/ 249 h 265"/>
                <a:gd name="T44" fmla="*/ 11 w 265"/>
                <a:gd name="T45" fmla="*/ 263 h 265"/>
                <a:gd name="T46" fmla="*/ 249 w 265"/>
                <a:gd name="T47" fmla="*/ 265 h 265"/>
                <a:gd name="T48" fmla="*/ 263 w 265"/>
                <a:gd name="T49" fmla="*/ 256 h 265"/>
                <a:gd name="T50" fmla="*/ 265 w 265"/>
                <a:gd name="T51" fmla="*/ 218 h 265"/>
                <a:gd name="T52" fmla="*/ 259 w 265"/>
                <a:gd name="T53" fmla="*/ 205 h 265"/>
                <a:gd name="T54" fmla="*/ 251 w 265"/>
                <a:gd name="T55" fmla="*/ 249 h 265"/>
                <a:gd name="T56" fmla="*/ 17 w 265"/>
                <a:gd name="T57" fmla="*/ 251 h 265"/>
                <a:gd name="T58" fmla="*/ 16 w 265"/>
                <a:gd name="T59" fmla="*/ 218 h 265"/>
                <a:gd name="T60" fmla="*/ 16 w 265"/>
                <a:gd name="T61" fmla="*/ 216 h 265"/>
                <a:gd name="T62" fmla="*/ 99 w 265"/>
                <a:gd name="T63" fmla="*/ 177 h 265"/>
                <a:gd name="T64" fmla="*/ 110 w 265"/>
                <a:gd name="T65" fmla="*/ 165 h 265"/>
                <a:gd name="T66" fmla="*/ 110 w 265"/>
                <a:gd name="T67" fmla="*/ 149 h 265"/>
                <a:gd name="T68" fmla="*/ 107 w 265"/>
                <a:gd name="T69" fmla="*/ 144 h 265"/>
                <a:gd name="T70" fmla="*/ 97 w 265"/>
                <a:gd name="T71" fmla="*/ 130 h 265"/>
                <a:gd name="T72" fmla="*/ 91 w 265"/>
                <a:gd name="T73" fmla="*/ 113 h 265"/>
                <a:gd name="T74" fmla="*/ 83 w 265"/>
                <a:gd name="T75" fmla="*/ 105 h 265"/>
                <a:gd name="T76" fmla="*/ 83 w 265"/>
                <a:gd name="T77" fmla="*/ 94 h 265"/>
                <a:gd name="T78" fmla="*/ 86 w 265"/>
                <a:gd name="T79" fmla="*/ 86 h 265"/>
                <a:gd name="T80" fmla="*/ 88 w 265"/>
                <a:gd name="T81" fmla="*/ 47 h 265"/>
                <a:gd name="T82" fmla="*/ 99 w 265"/>
                <a:gd name="T83" fmla="*/ 27 h 265"/>
                <a:gd name="T84" fmla="*/ 122 w 265"/>
                <a:gd name="T85" fmla="*/ 16 h 265"/>
                <a:gd name="T86" fmla="*/ 143 w 265"/>
                <a:gd name="T87" fmla="*/ 16 h 265"/>
                <a:gd name="T88" fmla="*/ 168 w 265"/>
                <a:gd name="T89" fmla="*/ 27 h 265"/>
                <a:gd name="T90" fmla="*/ 179 w 265"/>
                <a:gd name="T91" fmla="*/ 47 h 265"/>
                <a:gd name="T92" fmla="*/ 179 w 265"/>
                <a:gd name="T93" fmla="*/ 86 h 265"/>
                <a:gd name="T94" fmla="*/ 182 w 265"/>
                <a:gd name="T95" fmla="*/ 94 h 265"/>
                <a:gd name="T96" fmla="*/ 182 w 265"/>
                <a:gd name="T97" fmla="*/ 105 h 265"/>
                <a:gd name="T98" fmla="*/ 176 w 265"/>
                <a:gd name="T99" fmla="*/ 113 h 265"/>
                <a:gd name="T100" fmla="*/ 168 w 265"/>
                <a:gd name="T101" fmla="*/ 130 h 265"/>
                <a:gd name="T102" fmla="*/ 158 w 265"/>
                <a:gd name="T103" fmla="*/ 144 h 265"/>
                <a:gd name="T104" fmla="*/ 155 w 265"/>
                <a:gd name="T105" fmla="*/ 162 h 265"/>
                <a:gd name="T106" fmla="*/ 157 w 265"/>
                <a:gd name="T107" fmla="*/ 165 h 265"/>
                <a:gd name="T108" fmla="*/ 166 w 265"/>
                <a:gd name="T109" fmla="*/ 177 h 265"/>
                <a:gd name="T110" fmla="*/ 249 w 265"/>
                <a:gd name="T111" fmla="*/ 216 h 265"/>
                <a:gd name="T112" fmla="*/ 251 w 265"/>
                <a:gd name="T113" fmla="*/ 2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265">
                  <a:moveTo>
                    <a:pt x="254" y="202"/>
                  </a:moveTo>
                  <a:lnTo>
                    <a:pt x="254" y="202"/>
                  </a:lnTo>
                  <a:lnTo>
                    <a:pt x="213" y="185"/>
                  </a:lnTo>
                  <a:lnTo>
                    <a:pt x="188" y="173"/>
                  </a:lnTo>
                  <a:lnTo>
                    <a:pt x="176" y="165"/>
                  </a:lnTo>
                  <a:lnTo>
                    <a:pt x="171" y="160"/>
                  </a:lnTo>
                  <a:lnTo>
                    <a:pt x="171" y="152"/>
                  </a:lnTo>
                  <a:lnTo>
                    <a:pt x="171" y="152"/>
                  </a:lnTo>
                  <a:lnTo>
                    <a:pt x="176" y="146"/>
                  </a:lnTo>
                  <a:lnTo>
                    <a:pt x="180" y="138"/>
                  </a:lnTo>
                  <a:lnTo>
                    <a:pt x="185" y="129"/>
                  </a:lnTo>
                  <a:lnTo>
                    <a:pt x="188" y="119"/>
                  </a:lnTo>
                  <a:lnTo>
                    <a:pt x="188" y="119"/>
                  </a:lnTo>
                  <a:lnTo>
                    <a:pt x="193" y="115"/>
                  </a:lnTo>
                  <a:lnTo>
                    <a:pt x="196" y="110"/>
                  </a:lnTo>
                  <a:lnTo>
                    <a:pt x="198" y="105"/>
                  </a:lnTo>
                  <a:lnTo>
                    <a:pt x="198" y="99"/>
                  </a:lnTo>
                  <a:lnTo>
                    <a:pt x="198" y="99"/>
                  </a:lnTo>
                  <a:lnTo>
                    <a:pt x="198" y="91"/>
                  </a:lnTo>
                  <a:lnTo>
                    <a:pt x="193" y="83"/>
                  </a:lnTo>
                  <a:lnTo>
                    <a:pt x="193" y="58"/>
                  </a:lnTo>
                  <a:lnTo>
                    <a:pt x="193" y="58"/>
                  </a:lnTo>
                  <a:lnTo>
                    <a:pt x="193" y="44"/>
                  </a:lnTo>
                  <a:lnTo>
                    <a:pt x="190" y="33"/>
                  </a:lnTo>
                  <a:lnTo>
                    <a:pt x="185" y="24"/>
                  </a:lnTo>
                  <a:lnTo>
                    <a:pt x="177" y="16"/>
                  </a:lnTo>
                  <a:lnTo>
                    <a:pt x="169" y="10"/>
                  </a:lnTo>
                  <a:lnTo>
                    <a:pt x="158" y="5"/>
                  </a:lnTo>
                  <a:lnTo>
                    <a:pt x="146" y="2"/>
                  </a:lnTo>
                  <a:lnTo>
                    <a:pt x="133" y="0"/>
                  </a:lnTo>
                  <a:lnTo>
                    <a:pt x="133" y="0"/>
                  </a:lnTo>
                  <a:lnTo>
                    <a:pt x="119" y="2"/>
                  </a:lnTo>
                  <a:lnTo>
                    <a:pt x="107" y="5"/>
                  </a:lnTo>
                  <a:lnTo>
                    <a:pt x="97" y="10"/>
                  </a:lnTo>
                  <a:lnTo>
                    <a:pt x="88" y="16"/>
                  </a:lnTo>
                  <a:lnTo>
                    <a:pt x="82" y="24"/>
                  </a:lnTo>
                  <a:lnTo>
                    <a:pt x="77" y="33"/>
                  </a:lnTo>
                  <a:lnTo>
                    <a:pt x="74" y="46"/>
                  </a:lnTo>
                  <a:lnTo>
                    <a:pt x="72" y="58"/>
                  </a:lnTo>
                  <a:lnTo>
                    <a:pt x="72" y="83"/>
                  </a:lnTo>
                  <a:lnTo>
                    <a:pt x="72" y="83"/>
                  </a:lnTo>
                  <a:lnTo>
                    <a:pt x="69" y="91"/>
                  </a:lnTo>
                  <a:lnTo>
                    <a:pt x="68" y="99"/>
                  </a:lnTo>
                  <a:lnTo>
                    <a:pt x="68" y="99"/>
                  </a:lnTo>
                  <a:lnTo>
                    <a:pt x="68" y="105"/>
                  </a:lnTo>
                  <a:lnTo>
                    <a:pt x="71" y="110"/>
                  </a:lnTo>
                  <a:lnTo>
                    <a:pt x="72" y="115"/>
                  </a:lnTo>
                  <a:lnTo>
                    <a:pt x="77" y="119"/>
                  </a:lnTo>
                  <a:lnTo>
                    <a:pt x="77" y="119"/>
                  </a:lnTo>
                  <a:lnTo>
                    <a:pt x="80" y="129"/>
                  </a:lnTo>
                  <a:lnTo>
                    <a:pt x="85" y="138"/>
                  </a:lnTo>
                  <a:lnTo>
                    <a:pt x="90" y="146"/>
                  </a:lnTo>
                  <a:lnTo>
                    <a:pt x="94" y="152"/>
                  </a:lnTo>
                  <a:lnTo>
                    <a:pt x="94" y="160"/>
                  </a:lnTo>
                  <a:lnTo>
                    <a:pt x="94" y="160"/>
                  </a:lnTo>
                  <a:lnTo>
                    <a:pt x="91" y="165"/>
                  </a:lnTo>
                  <a:lnTo>
                    <a:pt x="79" y="173"/>
                  </a:lnTo>
                  <a:lnTo>
                    <a:pt x="54" y="185"/>
                  </a:lnTo>
                  <a:lnTo>
                    <a:pt x="11" y="202"/>
                  </a:lnTo>
                  <a:lnTo>
                    <a:pt x="11" y="202"/>
                  </a:lnTo>
                  <a:lnTo>
                    <a:pt x="7" y="205"/>
                  </a:lnTo>
                  <a:lnTo>
                    <a:pt x="3" y="209"/>
                  </a:lnTo>
                  <a:lnTo>
                    <a:pt x="2" y="213"/>
                  </a:lnTo>
                  <a:lnTo>
                    <a:pt x="0" y="218"/>
                  </a:lnTo>
                  <a:lnTo>
                    <a:pt x="0" y="249"/>
                  </a:lnTo>
                  <a:lnTo>
                    <a:pt x="0" y="249"/>
                  </a:lnTo>
                  <a:lnTo>
                    <a:pt x="2" y="256"/>
                  </a:lnTo>
                  <a:lnTo>
                    <a:pt x="5" y="260"/>
                  </a:lnTo>
                  <a:lnTo>
                    <a:pt x="11" y="263"/>
                  </a:lnTo>
                  <a:lnTo>
                    <a:pt x="17" y="265"/>
                  </a:lnTo>
                  <a:lnTo>
                    <a:pt x="249" y="265"/>
                  </a:lnTo>
                  <a:lnTo>
                    <a:pt x="249" y="265"/>
                  </a:lnTo>
                  <a:lnTo>
                    <a:pt x="256" y="263"/>
                  </a:lnTo>
                  <a:lnTo>
                    <a:pt x="260" y="260"/>
                  </a:lnTo>
                  <a:lnTo>
                    <a:pt x="263" y="256"/>
                  </a:lnTo>
                  <a:lnTo>
                    <a:pt x="265" y="249"/>
                  </a:lnTo>
                  <a:lnTo>
                    <a:pt x="265" y="218"/>
                  </a:lnTo>
                  <a:lnTo>
                    <a:pt x="265" y="218"/>
                  </a:lnTo>
                  <a:lnTo>
                    <a:pt x="265" y="213"/>
                  </a:lnTo>
                  <a:lnTo>
                    <a:pt x="262" y="209"/>
                  </a:lnTo>
                  <a:lnTo>
                    <a:pt x="259" y="205"/>
                  </a:lnTo>
                  <a:lnTo>
                    <a:pt x="254" y="202"/>
                  </a:lnTo>
                  <a:lnTo>
                    <a:pt x="254" y="202"/>
                  </a:lnTo>
                  <a:close/>
                  <a:moveTo>
                    <a:pt x="251" y="249"/>
                  </a:moveTo>
                  <a:lnTo>
                    <a:pt x="251" y="249"/>
                  </a:lnTo>
                  <a:lnTo>
                    <a:pt x="249" y="251"/>
                  </a:lnTo>
                  <a:lnTo>
                    <a:pt x="17" y="251"/>
                  </a:lnTo>
                  <a:lnTo>
                    <a:pt x="17" y="251"/>
                  </a:lnTo>
                  <a:lnTo>
                    <a:pt x="16" y="249"/>
                  </a:lnTo>
                  <a:lnTo>
                    <a:pt x="16" y="218"/>
                  </a:lnTo>
                  <a:lnTo>
                    <a:pt x="16" y="218"/>
                  </a:lnTo>
                  <a:lnTo>
                    <a:pt x="16" y="216"/>
                  </a:lnTo>
                  <a:lnTo>
                    <a:pt x="16" y="216"/>
                  </a:lnTo>
                  <a:lnTo>
                    <a:pt x="63" y="196"/>
                  </a:lnTo>
                  <a:lnTo>
                    <a:pt x="91" y="182"/>
                  </a:lnTo>
                  <a:lnTo>
                    <a:pt x="99" y="177"/>
                  </a:lnTo>
                  <a:lnTo>
                    <a:pt x="104" y="173"/>
                  </a:lnTo>
                  <a:lnTo>
                    <a:pt x="108" y="168"/>
                  </a:lnTo>
                  <a:lnTo>
                    <a:pt x="110" y="165"/>
                  </a:lnTo>
                  <a:lnTo>
                    <a:pt x="110" y="165"/>
                  </a:lnTo>
                  <a:lnTo>
                    <a:pt x="110" y="162"/>
                  </a:lnTo>
                  <a:lnTo>
                    <a:pt x="110" y="149"/>
                  </a:lnTo>
                  <a:lnTo>
                    <a:pt x="110" y="149"/>
                  </a:lnTo>
                  <a:lnTo>
                    <a:pt x="108" y="147"/>
                  </a:lnTo>
                  <a:lnTo>
                    <a:pt x="107" y="144"/>
                  </a:lnTo>
                  <a:lnTo>
                    <a:pt x="107" y="144"/>
                  </a:lnTo>
                  <a:lnTo>
                    <a:pt x="102" y="138"/>
                  </a:lnTo>
                  <a:lnTo>
                    <a:pt x="97" y="130"/>
                  </a:lnTo>
                  <a:lnTo>
                    <a:pt x="94" y="122"/>
                  </a:lnTo>
                  <a:lnTo>
                    <a:pt x="91" y="113"/>
                  </a:lnTo>
                  <a:lnTo>
                    <a:pt x="91" y="113"/>
                  </a:lnTo>
                  <a:lnTo>
                    <a:pt x="88" y="110"/>
                  </a:lnTo>
                  <a:lnTo>
                    <a:pt x="88" y="110"/>
                  </a:lnTo>
                  <a:lnTo>
                    <a:pt x="83" y="105"/>
                  </a:lnTo>
                  <a:lnTo>
                    <a:pt x="82" y="99"/>
                  </a:lnTo>
                  <a:lnTo>
                    <a:pt x="82" y="99"/>
                  </a:lnTo>
                  <a:lnTo>
                    <a:pt x="83" y="94"/>
                  </a:lnTo>
                  <a:lnTo>
                    <a:pt x="85" y="91"/>
                  </a:lnTo>
                  <a:lnTo>
                    <a:pt x="85" y="91"/>
                  </a:lnTo>
                  <a:lnTo>
                    <a:pt x="86" y="86"/>
                  </a:lnTo>
                  <a:lnTo>
                    <a:pt x="86" y="58"/>
                  </a:lnTo>
                  <a:lnTo>
                    <a:pt x="86" y="58"/>
                  </a:lnTo>
                  <a:lnTo>
                    <a:pt x="88" y="47"/>
                  </a:lnTo>
                  <a:lnTo>
                    <a:pt x="90" y="39"/>
                  </a:lnTo>
                  <a:lnTo>
                    <a:pt x="94" y="32"/>
                  </a:lnTo>
                  <a:lnTo>
                    <a:pt x="99" y="27"/>
                  </a:lnTo>
                  <a:lnTo>
                    <a:pt x="105" y="22"/>
                  </a:lnTo>
                  <a:lnTo>
                    <a:pt x="113" y="19"/>
                  </a:lnTo>
                  <a:lnTo>
                    <a:pt x="122" y="16"/>
                  </a:lnTo>
                  <a:lnTo>
                    <a:pt x="133" y="16"/>
                  </a:lnTo>
                  <a:lnTo>
                    <a:pt x="133" y="16"/>
                  </a:lnTo>
                  <a:lnTo>
                    <a:pt x="143" y="16"/>
                  </a:lnTo>
                  <a:lnTo>
                    <a:pt x="152" y="19"/>
                  </a:lnTo>
                  <a:lnTo>
                    <a:pt x="160" y="22"/>
                  </a:lnTo>
                  <a:lnTo>
                    <a:pt x="168" y="27"/>
                  </a:lnTo>
                  <a:lnTo>
                    <a:pt x="173" y="32"/>
                  </a:lnTo>
                  <a:lnTo>
                    <a:pt x="176" y="39"/>
                  </a:lnTo>
                  <a:lnTo>
                    <a:pt x="179" y="47"/>
                  </a:lnTo>
                  <a:lnTo>
                    <a:pt x="179" y="58"/>
                  </a:lnTo>
                  <a:lnTo>
                    <a:pt x="179" y="86"/>
                  </a:lnTo>
                  <a:lnTo>
                    <a:pt x="179" y="86"/>
                  </a:lnTo>
                  <a:lnTo>
                    <a:pt x="180" y="91"/>
                  </a:lnTo>
                  <a:lnTo>
                    <a:pt x="180" y="91"/>
                  </a:lnTo>
                  <a:lnTo>
                    <a:pt x="182" y="94"/>
                  </a:lnTo>
                  <a:lnTo>
                    <a:pt x="184" y="99"/>
                  </a:lnTo>
                  <a:lnTo>
                    <a:pt x="184" y="99"/>
                  </a:lnTo>
                  <a:lnTo>
                    <a:pt x="182" y="105"/>
                  </a:lnTo>
                  <a:lnTo>
                    <a:pt x="177" y="110"/>
                  </a:lnTo>
                  <a:lnTo>
                    <a:pt x="177" y="110"/>
                  </a:lnTo>
                  <a:lnTo>
                    <a:pt x="176" y="113"/>
                  </a:lnTo>
                  <a:lnTo>
                    <a:pt x="176" y="113"/>
                  </a:lnTo>
                  <a:lnTo>
                    <a:pt x="173" y="122"/>
                  </a:lnTo>
                  <a:lnTo>
                    <a:pt x="168" y="130"/>
                  </a:lnTo>
                  <a:lnTo>
                    <a:pt x="163" y="138"/>
                  </a:lnTo>
                  <a:lnTo>
                    <a:pt x="158" y="144"/>
                  </a:lnTo>
                  <a:lnTo>
                    <a:pt x="158" y="144"/>
                  </a:lnTo>
                  <a:lnTo>
                    <a:pt x="157" y="147"/>
                  </a:lnTo>
                  <a:lnTo>
                    <a:pt x="155" y="149"/>
                  </a:lnTo>
                  <a:lnTo>
                    <a:pt x="155" y="162"/>
                  </a:lnTo>
                  <a:lnTo>
                    <a:pt x="155" y="162"/>
                  </a:lnTo>
                  <a:lnTo>
                    <a:pt x="157" y="165"/>
                  </a:lnTo>
                  <a:lnTo>
                    <a:pt x="157" y="165"/>
                  </a:lnTo>
                  <a:lnTo>
                    <a:pt x="158" y="168"/>
                  </a:lnTo>
                  <a:lnTo>
                    <a:pt x="162" y="173"/>
                  </a:lnTo>
                  <a:lnTo>
                    <a:pt x="166" y="177"/>
                  </a:lnTo>
                  <a:lnTo>
                    <a:pt x="176" y="182"/>
                  </a:lnTo>
                  <a:lnTo>
                    <a:pt x="202" y="196"/>
                  </a:lnTo>
                  <a:lnTo>
                    <a:pt x="249" y="216"/>
                  </a:lnTo>
                  <a:lnTo>
                    <a:pt x="249" y="216"/>
                  </a:lnTo>
                  <a:lnTo>
                    <a:pt x="251" y="218"/>
                  </a:lnTo>
                  <a:lnTo>
                    <a:pt x="251"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36">
              <a:extLst>
                <a:ext uri="{FF2B5EF4-FFF2-40B4-BE49-F238E27FC236}">
                  <a16:creationId xmlns:a16="http://schemas.microsoft.com/office/drawing/2014/main" id="{CC60538D-16D0-4214-AA20-5AF7A5A38911}"/>
                </a:ext>
              </a:extLst>
            </p:cNvPr>
            <p:cNvSpPr>
              <a:spLocks/>
            </p:cNvSpPr>
            <p:nvPr/>
          </p:nvSpPr>
          <p:spPr bwMode="auto">
            <a:xfrm>
              <a:off x="5951538" y="5483225"/>
              <a:ext cx="130175" cy="196850"/>
            </a:xfrm>
            <a:custGeom>
              <a:avLst/>
              <a:gdLst>
                <a:gd name="T0" fmla="*/ 143 w 165"/>
                <a:gd name="T1" fmla="*/ 184 h 248"/>
                <a:gd name="T2" fmla="*/ 105 w 165"/>
                <a:gd name="T3" fmla="*/ 176 h 248"/>
                <a:gd name="T4" fmla="*/ 78 w 165"/>
                <a:gd name="T5" fmla="*/ 162 h 248"/>
                <a:gd name="T6" fmla="*/ 100 w 165"/>
                <a:gd name="T7" fmla="*/ 159 h 248"/>
                <a:gd name="T8" fmla="*/ 127 w 165"/>
                <a:gd name="T9" fmla="*/ 148 h 248"/>
                <a:gd name="T10" fmla="*/ 130 w 165"/>
                <a:gd name="T11" fmla="*/ 141 h 248"/>
                <a:gd name="T12" fmla="*/ 125 w 165"/>
                <a:gd name="T13" fmla="*/ 135 h 248"/>
                <a:gd name="T14" fmla="*/ 121 w 165"/>
                <a:gd name="T15" fmla="*/ 127 h 248"/>
                <a:gd name="T16" fmla="*/ 110 w 165"/>
                <a:gd name="T17" fmla="*/ 71 h 248"/>
                <a:gd name="T18" fmla="*/ 104 w 165"/>
                <a:gd name="T19" fmla="*/ 43 h 248"/>
                <a:gd name="T20" fmla="*/ 86 w 165"/>
                <a:gd name="T21" fmla="*/ 19 h 248"/>
                <a:gd name="T22" fmla="*/ 64 w 165"/>
                <a:gd name="T23" fmla="*/ 5 h 248"/>
                <a:gd name="T24" fmla="*/ 41 w 165"/>
                <a:gd name="T25" fmla="*/ 0 h 248"/>
                <a:gd name="T26" fmla="*/ 19 w 165"/>
                <a:gd name="T27" fmla="*/ 5 h 248"/>
                <a:gd name="T28" fmla="*/ 2 w 165"/>
                <a:gd name="T29" fmla="*/ 15 h 248"/>
                <a:gd name="T30" fmla="*/ 0 w 165"/>
                <a:gd name="T31" fmla="*/ 21 h 248"/>
                <a:gd name="T32" fmla="*/ 3 w 165"/>
                <a:gd name="T33" fmla="*/ 26 h 248"/>
                <a:gd name="T34" fmla="*/ 11 w 165"/>
                <a:gd name="T35" fmla="*/ 26 h 248"/>
                <a:gd name="T36" fmla="*/ 24 w 165"/>
                <a:gd name="T37" fmla="*/ 19 h 248"/>
                <a:gd name="T38" fmla="*/ 41 w 165"/>
                <a:gd name="T39" fmla="*/ 16 h 248"/>
                <a:gd name="T40" fmla="*/ 60 w 165"/>
                <a:gd name="T41" fmla="*/ 19 h 248"/>
                <a:gd name="T42" fmla="*/ 75 w 165"/>
                <a:gd name="T43" fmla="*/ 29 h 248"/>
                <a:gd name="T44" fmla="*/ 85 w 165"/>
                <a:gd name="T45" fmla="*/ 38 h 248"/>
                <a:gd name="T46" fmla="*/ 94 w 165"/>
                <a:gd name="T47" fmla="*/ 73 h 248"/>
                <a:gd name="T48" fmla="*/ 99 w 165"/>
                <a:gd name="T49" fmla="*/ 104 h 248"/>
                <a:gd name="T50" fmla="*/ 111 w 165"/>
                <a:gd name="T51" fmla="*/ 140 h 248"/>
                <a:gd name="T52" fmla="*/ 85 w 165"/>
                <a:gd name="T53" fmla="*/ 146 h 248"/>
                <a:gd name="T54" fmla="*/ 68 w 165"/>
                <a:gd name="T55" fmla="*/ 148 h 248"/>
                <a:gd name="T56" fmla="*/ 63 w 165"/>
                <a:gd name="T57" fmla="*/ 154 h 248"/>
                <a:gd name="T58" fmla="*/ 63 w 165"/>
                <a:gd name="T59" fmla="*/ 173 h 248"/>
                <a:gd name="T60" fmla="*/ 68 w 165"/>
                <a:gd name="T61" fmla="*/ 179 h 248"/>
                <a:gd name="T62" fmla="*/ 102 w 165"/>
                <a:gd name="T63" fmla="*/ 190 h 248"/>
                <a:gd name="T64" fmla="*/ 138 w 165"/>
                <a:gd name="T65" fmla="*/ 198 h 248"/>
                <a:gd name="T66" fmla="*/ 151 w 165"/>
                <a:gd name="T67" fmla="*/ 204 h 248"/>
                <a:gd name="T68" fmla="*/ 151 w 165"/>
                <a:gd name="T69" fmla="*/ 234 h 248"/>
                <a:gd name="T70" fmla="*/ 85 w 165"/>
                <a:gd name="T71" fmla="*/ 234 h 248"/>
                <a:gd name="T72" fmla="*/ 80 w 165"/>
                <a:gd name="T73" fmla="*/ 242 h 248"/>
                <a:gd name="T74" fmla="*/ 82 w 165"/>
                <a:gd name="T75" fmla="*/ 246 h 248"/>
                <a:gd name="T76" fmla="*/ 151 w 165"/>
                <a:gd name="T77" fmla="*/ 248 h 248"/>
                <a:gd name="T78" fmla="*/ 162 w 165"/>
                <a:gd name="T79" fmla="*/ 243 h 248"/>
                <a:gd name="T80" fmla="*/ 165 w 165"/>
                <a:gd name="T81" fmla="*/ 204 h 248"/>
                <a:gd name="T82" fmla="*/ 163 w 165"/>
                <a:gd name="T83" fmla="*/ 195 h 248"/>
                <a:gd name="T84" fmla="*/ 155 w 165"/>
                <a:gd name="T85" fmla="*/ 18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248">
                  <a:moveTo>
                    <a:pt x="155" y="188"/>
                  </a:moveTo>
                  <a:lnTo>
                    <a:pt x="155" y="188"/>
                  </a:lnTo>
                  <a:lnTo>
                    <a:pt x="143" y="184"/>
                  </a:lnTo>
                  <a:lnTo>
                    <a:pt x="129" y="181"/>
                  </a:lnTo>
                  <a:lnTo>
                    <a:pt x="105" y="176"/>
                  </a:lnTo>
                  <a:lnTo>
                    <a:pt x="105" y="176"/>
                  </a:lnTo>
                  <a:lnTo>
                    <a:pt x="88" y="173"/>
                  </a:lnTo>
                  <a:lnTo>
                    <a:pt x="78" y="170"/>
                  </a:lnTo>
                  <a:lnTo>
                    <a:pt x="78" y="162"/>
                  </a:lnTo>
                  <a:lnTo>
                    <a:pt x="78" y="162"/>
                  </a:lnTo>
                  <a:lnTo>
                    <a:pt x="89" y="160"/>
                  </a:lnTo>
                  <a:lnTo>
                    <a:pt x="100" y="159"/>
                  </a:lnTo>
                  <a:lnTo>
                    <a:pt x="115" y="154"/>
                  </a:lnTo>
                  <a:lnTo>
                    <a:pt x="124" y="149"/>
                  </a:lnTo>
                  <a:lnTo>
                    <a:pt x="127" y="148"/>
                  </a:lnTo>
                  <a:lnTo>
                    <a:pt x="127" y="148"/>
                  </a:lnTo>
                  <a:lnTo>
                    <a:pt x="129" y="145"/>
                  </a:lnTo>
                  <a:lnTo>
                    <a:pt x="130" y="141"/>
                  </a:lnTo>
                  <a:lnTo>
                    <a:pt x="130" y="141"/>
                  </a:lnTo>
                  <a:lnTo>
                    <a:pt x="129" y="138"/>
                  </a:lnTo>
                  <a:lnTo>
                    <a:pt x="125" y="135"/>
                  </a:lnTo>
                  <a:lnTo>
                    <a:pt x="125" y="135"/>
                  </a:lnTo>
                  <a:lnTo>
                    <a:pt x="124" y="132"/>
                  </a:lnTo>
                  <a:lnTo>
                    <a:pt x="121" y="127"/>
                  </a:lnTo>
                  <a:lnTo>
                    <a:pt x="116" y="112"/>
                  </a:lnTo>
                  <a:lnTo>
                    <a:pt x="111" y="93"/>
                  </a:lnTo>
                  <a:lnTo>
                    <a:pt x="110" y="71"/>
                  </a:lnTo>
                  <a:lnTo>
                    <a:pt x="110" y="71"/>
                  </a:lnTo>
                  <a:lnTo>
                    <a:pt x="108" y="57"/>
                  </a:lnTo>
                  <a:lnTo>
                    <a:pt x="104" y="43"/>
                  </a:lnTo>
                  <a:lnTo>
                    <a:pt x="96" y="30"/>
                  </a:lnTo>
                  <a:lnTo>
                    <a:pt x="86" y="19"/>
                  </a:lnTo>
                  <a:lnTo>
                    <a:pt x="86" y="19"/>
                  </a:lnTo>
                  <a:lnTo>
                    <a:pt x="82" y="15"/>
                  </a:lnTo>
                  <a:lnTo>
                    <a:pt x="77" y="10"/>
                  </a:lnTo>
                  <a:lnTo>
                    <a:pt x="64" y="5"/>
                  </a:lnTo>
                  <a:lnTo>
                    <a:pt x="64" y="5"/>
                  </a:lnTo>
                  <a:lnTo>
                    <a:pt x="53" y="2"/>
                  </a:lnTo>
                  <a:lnTo>
                    <a:pt x="41" y="0"/>
                  </a:lnTo>
                  <a:lnTo>
                    <a:pt x="30" y="2"/>
                  </a:lnTo>
                  <a:lnTo>
                    <a:pt x="19" y="5"/>
                  </a:lnTo>
                  <a:lnTo>
                    <a:pt x="19" y="5"/>
                  </a:lnTo>
                  <a:lnTo>
                    <a:pt x="10" y="8"/>
                  </a:lnTo>
                  <a:lnTo>
                    <a:pt x="2" y="15"/>
                  </a:lnTo>
                  <a:lnTo>
                    <a:pt x="2" y="15"/>
                  </a:lnTo>
                  <a:lnTo>
                    <a:pt x="0" y="16"/>
                  </a:lnTo>
                  <a:lnTo>
                    <a:pt x="0" y="19"/>
                  </a:lnTo>
                  <a:lnTo>
                    <a:pt x="0" y="21"/>
                  </a:lnTo>
                  <a:lnTo>
                    <a:pt x="2" y="24"/>
                  </a:lnTo>
                  <a:lnTo>
                    <a:pt x="2" y="24"/>
                  </a:lnTo>
                  <a:lnTo>
                    <a:pt x="3" y="26"/>
                  </a:lnTo>
                  <a:lnTo>
                    <a:pt x="6" y="27"/>
                  </a:lnTo>
                  <a:lnTo>
                    <a:pt x="10" y="27"/>
                  </a:lnTo>
                  <a:lnTo>
                    <a:pt x="11" y="26"/>
                  </a:lnTo>
                  <a:lnTo>
                    <a:pt x="11" y="26"/>
                  </a:lnTo>
                  <a:lnTo>
                    <a:pt x="17" y="22"/>
                  </a:lnTo>
                  <a:lnTo>
                    <a:pt x="24" y="19"/>
                  </a:lnTo>
                  <a:lnTo>
                    <a:pt x="24" y="19"/>
                  </a:lnTo>
                  <a:lnTo>
                    <a:pt x="33" y="16"/>
                  </a:lnTo>
                  <a:lnTo>
                    <a:pt x="41" y="16"/>
                  </a:lnTo>
                  <a:lnTo>
                    <a:pt x="50" y="16"/>
                  </a:lnTo>
                  <a:lnTo>
                    <a:pt x="60" y="19"/>
                  </a:lnTo>
                  <a:lnTo>
                    <a:pt x="60" y="19"/>
                  </a:lnTo>
                  <a:lnTo>
                    <a:pt x="69" y="22"/>
                  </a:lnTo>
                  <a:lnTo>
                    <a:pt x="75" y="29"/>
                  </a:lnTo>
                  <a:lnTo>
                    <a:pt x="75" y="29"/>
                  </a:lnTo>
                  <a:lnTo>
                    <a:pt x="77" y="29"/>
                  </a:lnTo>
                  <a:lnTo>
                    <a:pt x="77" y="29"/>
                  </a:lnTo>
                  <a:lnTo>
                    <a:pt x="85" y="38"/>
                  </a:lnTo>
                  <a:lnTo>
                    <a:pt x="89" y="47"/>
                  </a:lnTo>
                  <a:lnTo>
                    <a:pt x="94" y="60"/>
                  </a:lnTo>
                  <a:lnTo>
                    <a:pt x="94" y="73"/>
                  </a:lnTo>
                  <a:lnTo>
                    <a:pt x="94" y="73"/>
                  </a:lnTo>
                  <a:lnTo>
                    <a:pt x="96" y="85"/>
                  </a:lnTo>
                  <a:lnTo>
                    <a:pt x="99" y="104"/>
                  </a:lnTo>
                  <a:lnTo>
                    <a:pt x="104" y="123"/>
                  </a:lnTo>
                  <a:lnTo>
                    <a:pt x="107" y="132"/>
                  </a:lnTo>
                  <a:lnTo>
                    <a:pt x="111" y="140"/>
                  </a:lnTo>
                  <a:lnTo>
                    <a:pt x="111" y="140"/>
                  </a:lnTo>
                  <a:lnTo>
                    <a:pt x="96" y="145"/>
                  </a:lnTo>
                  <a:lnTo>
                    <a:pt x="85" y="146"/>
                  </a:lnTo>
                  <a:lnTo>
                    <a:pt x="71" y="146"/>
                  </a:lnTo>
                  <a:lnTo>
                    <a:pt x="71" y="146"/>
                  </a:lnTo>
                  <a:lnTo>
                    <a:pt x="68" y="148"/>
                  </a:lnTo>
                  <a:lnTo>
                    <a:pt x="66" y="149"/>
                  </a:lnTo>
                  <a:lnTo>
                    <a:pt x="63" y="151"/>
                  </a:lnTo>
                  <a:lnTo>
                    <a:pt x="63" y="154"/>
                  </a:lnTo>
                  <a:lnTo>
                    <a:pt x="63" y="171"/>
                  </a:lnTo>
                  <a:lnTo>
                    <a:pt x="63" y="171"/>
                  </a:lnTo>
                  <a:lnTo>
                    <a:pt x="63" y="173"/>
                  </a:lnTo>
                  <a:lnTo>
                    <a:pt x="63" y="173"/>
                  </a:lnTo>
                  <a:lnTo>
                    <a:pt x="64" y="176"/>
                  </a:lnTo>
                  <a:lnTo>
                    <a:pt x="68" y="179"/>
                  </a:lnTo>
                  <a:lnTo>
                    <a:pt x="75" y="184"/>
                  </a:lnTo>
                  <a:lnTo>
                    <a:pt x="88" y="187"/>
                  </a:lnTo>
                  <a:lnTo>
                    <a:pt x="102" y="190"/>
                  </a:lnTo>
                  <a:lnTo>
                    <a:pt x="102" y="190"/>
                  </a:lnTo>
                  <a:lnTo>
                    <a:pt x="125" y="195"/>
                  </a:lnTo>
                  <a:lnTo>
                    <a:pt x="138" y="198"/>
                  </a:lnTo>
                  <a:lnTo>
                    <a:pt x="151" y="203"/>
                  </a:lnTo>
                  <a:lnTo>
                    <a:pt x="151" y="203"/>
                  </a:lnTo>
                  <a:lnTo>
                    <a:pt x="151" y="204"/>
                  </a:lnTo>
                  <a:lnTo>
                    <a:pt x="151" y="232"/>
                  </a:lnTo>
                  <a:lnTo>
                    <a:pt x="151" y="232"/>
                  </a:lnTo>
                  <a:lnTo>
                    <a:pt x="151" y="234"/>
                  </a:lnTo>
                  <a:lnTo>
                    <a:pt x="86" y="234"/>
                  </a:lnTo>
                  <a:lnTo>
                    <a:pt x="86" y="234"/>
                  </a:lnTo>
                  <a:lnTo>
                    <a:pt x="85" y="234"/>
                  </a:lnTo>
                  <a:lnTo>
                    <a:pt x="82" y="235"/>
                  </a:lnTo>
                  <a:lnTo>
                    <a:pt x="80" y="239"/>
                  </a:lnTo>
                  <a:lnTo>
                    <a:pt x="80" y="242"/>
                  </a:lnTo>
                  <a:lnTo>
                    <a:pt x="80" y="242"/>
                  </a:lnTo>
                  <a:lnTo>
                    <a:pt x="80" y="243"/>
                  </a:lnTo>
                  <a:lnTo>
                    <a:pt x="82" y="246"/>
                  </a:lnTo>
                  <a:lnTo>
                    <a:pt x="85" y="248"/>
                  </a:lnTo>
                  <a:lnTo>
                    <a:pt x="86" y="248"/>
                  </a:lnTo>
                  <a:lnTo>
                    <a:pt x="151" y="248"/>
                  </a:lnTo>
                  <a:lnTo>
                    <a:pt x="151" y="248"/>
                  </a:lnTo>
                  <a:lnTo>
                    <a:pt x="155" y="248"/>
                  </a:lnTo>
                  <a:lnTo>
                    <a:pt x="162" y="243"/>
                  </a:lnTo>
                  <a:lnTo>
                    <a:pt x="165" y="239"/>
                  </a:lnTo>
                  <a:lnTo>
                    <a:pt x="165" y="232"/>
                  </a:lnTo>
                  <a:lnTo>
                    <a:pt x="165" y="204"/>
                  </a:lnTo>
                  <a:lnTo>
                    <a:pt x="165" y="204"/>
                  </a:lnTo>
                  <a:lnTo>
                    <a:pt x="165" y="199"/>
                  </a:lnTo>
                  <a:lnTo>
                    <a:pt x="163" y="195"/>
                  </a:lnTo>
                  <a:lnTo>
                    <a:pt x="160" y="192"/>
                  </a:lnTo>
                  <a:lnTo>
                    <a:pt x="155" y="188"/>
                  </a:lnTo>
                  <a:lnTo>
                    <a:pt x="155" y="1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44">
              <a:extLst>
                <a:ext uri="{FF2B5EF4-FFF2-40B4-BE49-F238E27FC236}">
                  <a16:creationId xmlns:a16="http://schemas.microsoft.com/office/drawing/2014/main" id="{51C7DDB6-B1EB-4962-9640-570692DB6759}"/>
                </a:ext>
              </a:extLst>
            </p:cNvPr>
            <p:cNvSpPr>
              <a:spLocks noEditPoints="1"/>
            </p:cNvSpPr>
            <p:nvPr/>
          </p:nvSpPr>
          <p:spPr bwMode="auto">
            <a:xfrm>
              <a:off x="5640388" y="5289550"/>
              <a:ext cx="601663" cy="603250"/>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Rectangle 18">
            <a:extLst>
              <a:ext uri="{FF2B5EF4-FFF2-40B4-BE49-F238E27FC236}">
                <a16:creationId xmlns:a16="http://schemas.microsoft.com/office/drawing/2014/main" id="{636846F4-D380-4B46-A2F8-2699502D2379}"/>
              </a:ext>
            </a:extLst>
          </p:cNvPr>
          <p:cNvSpPr>
            <a:spLocks noChangeArrowheads="1"/>
          </p:cNvSpPr>
          <p:nvPr/>
        </p:nvSpPr>
        <p:spPr bwMode="auto">
          <a:xfrm>
            <a:off x="4874955" y="5697982"/>
            <a:ext cx="716619" cy="146785"/>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Front End Developer</a:t>
            </a:r>
          </a:p>
        </p:txBody>
      </p:sp>
      <p:grpSp>
        <p:nvGrpSpPr>
          <p:cNvPr id="48" name="Group 47">
            <a:extLst>
              <a:ext uri="{FF2B5EF4-FFF2-40B4-BE49-F238E27FC236}">
                <a16:creationId xmlns:a16="http://schemas.microsoft.com/office/drawing/2014/main" id="{8ABD2D7A-A643-4EFA-BDD3-6A1650CB02E9}"/>
              </a:ext>
            </a:extLst>
          </p:cNvPr>
          <p:cNvGrpSpPr>
            <a:grpSpLocks noChangeAspect="1"/>
          </p:cNvGrpSpPr>
          <p:nvPr/>
        </p:nvGrpSpPr>
        <p:grpSpPr>
          <a:xfrm>
            <a:off x="5744981" y="5240782"/>
            <a:ext cx="455997" cy="457200"/>
            <a:chOff x="5640388" y="5289550"/>
            <a:chExt cx="601663" cy="603250"/>
          </a:xfrm>
          <a:solidFill>
            <a:srgbClr val="404040"/>
          </a:solidFill>
        </p:grpSpPr>
        <p:sp>
          <p:nvSpPr>
            <p:cNvPr id="49" name="Freeform 235">
              <a:extLst>
                <a:ext uri="{FF2B5EF4-FFF2-40B4-BE49-F238E27FC236}">
                  <a16:creationId xmlns:a16="http://schemas.microsoft.com/office/drawing/2014/main" id="{E21F3102-3351-4C75-879D-7CF6A7766C70}"/>
                </a:ext>
              </a:extLst>
            </p:cNvPr>
            <p:cNvSpPr>
              <a:spLocks noEditPoints="1"/>
            </p:cNvSpPr>
            <p:nvPr/>
          </p:nvSpPr>
          <p:spPr bwMode="auto">
            <a:xfrm>
              <a:off x="5794375" y="5470525"/>
              <a:ext cx="209550" cy="209550"/>
            </a:xfrm>
            <a:custGeom>
              <a:avLst/>
              <a:gdLst>
                <a:gd name="T0" fmla="*/ 213 w 265"/>
                <a:gd name="T1" fmla="*/ 185 h 265"/>
                <a:gd name="T2" fmla="*/ 171 w 265"/>
                <a:gd name="T3" fmla="*/ 160 h 265"/>
                <a:gd name="T4" fmla="*/ 176 w 265"/>
                <a:gd name="T5" fmla="*/ 146 h 265"/>
                <a:gd name="T6" fmla="*/ 188 w 265"/>
                <a:gd name="T7" fmla="*/ 119 h 265"/>
                <a:gd name="T8" fmla="*/ 196 w 265"/>
                <a:gd name="T9" fmla="*/ 110 h 265"/>
                <a:gd name="T10" fmla="*/ 198 w 265"/>
                <a:gd name="T11" fmla="*/ 99 h 265"/>
                <a:gd name="T12" fmla="*/ 193 w 265"/>
                <a:gd name="T13" fmla="*/ 58 h 265"/>
                <a:gd name="T14" fmla="*/ 190 w 265"/>
                <a:gd name="T15" fmla="*/ 33 h 265"/>
                <a:gd name="T16" fmla="*/ 169 w 265"/>
                <a:gd name="T17" fmla="*/ 10 h 265"/>
                <a:gd name="T18" fmla="*/ 133 w 265"/>
                <a:gd name="T19" fmla="*/ 0 h 265"/>
                <a:gd name="T20" fmla="*/ 107 w 265"/>
                <a:gd name="T21" fmla="*/ 5 h 265"/>
                <a:gd name="T22" fmla="*/ 82 w 265"/>
                <a:gd name="T23" fmla="*/ 24 h 265"/>
                <a:gd name="T24" fmla="*/ 72 w 265"/>
                <a:gd name="T25" fmla="*/ 58 h 265"/>
                <a:gd name="T26" fmla="*/ 69 w 265"/>
                <a:gd name="T27" fmla="*/ 91 h 265"/>
                <a:gd name="T28" fmla="*/ 68 w 265"/>
                <a:gd name="T29" fmla="*/ 105 h 265"/>
                <a:gd name="T30" fmla="*/ 77 w 265"/>
                <a:gd name="T31" fmla="*/ 119 h 265"/>
                <a:gd name="T32" fmla="*/ 85 w 265"/>
                <a:gd name="T33" fmla="*/ 138 h 265"/>
                <a:gd name="T34" fmla="*/ 94 w 265"/>
                <a:gd name="T35" fmla="*/ 160 h 265"/>
                <a:gd name="T36" fmla="*/ 79 w 265"/>
                <a:gd name="T37" fmla="*/ 173 h 265"/>
                <a:gd name="T38" fmla="*/ 11 w 265"/>
                <a:gd name="T39" fmla="*/ 202 h 265"/>
                <a:gd name="T40" fmla="*/ 2 w 265"/>
                <a:gd name="T41" fmla="*/ 213 h 265"/>
                <a:gd name="T42" fmla="*/ 0 w 265"/>
                <a:gd name="T43" fmla="*/ 249 h 265"/>
                <a:gd name="T44" fmla="*/ 11 w 265"/>
                <a:gd name="T45" fmla="*/ 263 h 265"/>
                <a:gd name="T46" fmla="*/ 249 w 265"/>
                <a:gd name="T47" fmla="*/ 265 h 265"/>
                <a:gd name="T48" fmla="*/ 263 w 265"/>
                <a:gd name="T49" fmla="*/ 256 h 265"/>
                <a:gd name="T50" fmla="*/ 265 w 265"/>
                <a:gd name="T51" fmla="*/ 218 h 265"/>
                <a:gd name="T52" fmla="*/ 259 w 265"/>
                <a:gd name="T53" fmla="*/ 205 h 265"/>
                <a:gd name="T54" fmla="*/ 251 w 265"/>
                <a:gd name="T55" fmla="*/ 249 h 265"/>
                <a:gd name="T56" fmla="*/ 17 w 265"/>
                <a:gd name="T57" fmla="*/ 251 h 265"/>
                <a:gd name="T58" fmla="*/ 16 w 265"/>
                <a:gd name="T59" fmla="*/ 218 h 265"/>
                <a:gd name="T60" fmla="*/ 16 w 265"/>
                <a:gd name="T61" fmla="*/ 216 h 265"/>
                <a:gd name="T62" fmla="*/ 99 w 265"/>
                <a:gd name="T63" fmla="*/ 177 h 265"/>
                <a:gd name="T64" fmla="*/ 110 w 265"/>
                <a:gd name="T65" fmla="*/ 165 h 265"/>
                <a:gd name="T66" fmla="*/ 110 w 265"/>
                <a:gd name="T67" fmla="*/ 149 h 265"/>
                <a:gd name="T68" fmla="*/ 107 w 265"/>
                <a:gd name="T69" fmla="*/ 144 h 265"/>
                <a:gd name="T70" fmla="*/ 97 w 265"/>
                <a:gd name="T71" fmla="*/ 130 h 265"/>
                <a:gd name="T72" fmla="*/ 91 w 265"/>
                <a:gd name="T73" fmla="*/ 113 h 265"/>
                <a:gd name="T74" fmla="*/ 83 w 265"/>
                <a:gd name="T75" fmla="*/ 105 h 265"/>
                <a:gd name="T76" fmla="*/ 83 w 265"/>
                <a:gd name="T77" fmla="*/ 94 h 265"/>
                <a:gd name="T78" fmla="*/ 86 w 265"/>
                <a:gd name="T79" fmla="*/ 86 h 265"/>
                <a:gd name="T80" fmla="*/ 88 w 265"/>
                <a:gd name="T81" fmla="*/ 47 h 265"/>
                <a:gd name="T82" fmla="*/ 99 w 265"/>
                <a:gd name="T83" fmla="*/ 27 h 265"/>
                <a:gd name="T84" fmla="*/ 122 w 265"/>
                <a:gd name="T85" fmla="*/ 16 h 265"/>
                <a:gd name="T86" fmla="*/ 143 w 265"/>
                <a:gd name="T87" fmla="*/ 16 h 265"/>
                <a:gd name="T88" fmla="*/ 168 w 265"/>
                <a:gd name="T89" fmla="*/ 27 h 265"/>
                <a:gd name="T90" fmla="*/ 179 w 265"/>
                <a:gd name="T91" fmla="*/ 47 h 265"/>
                <a:gd name="T92" fmla="*/ 179 w 265"/>
                <a:gd name="T93" fmla="*/ 86 h 265"/>
                <a:gd name="T94" fmla="*/ 182 w 265"/>
                <a:gd name="T95" fmla="*/ 94 h 265"/>
                <a:gd name="T96" fmla="*/ 182 w 265"/>
                <a:gd name="T97" fmla="*/ 105 h 265"/>
                <a:gd name="T98" fmla="*/ 176 w 265"/>
                <a:gd name="T99" fmla="*/ 113 h 265"/>
                <a:gd name="T100" fmla="*/ 168 w 265"/>
                <a:gd name="T101" fmla="*/ 130 h 265"/>
                <a:gd name="T102" fmla="*/ 158 w 265"/>
                <a:gd name="T103" fmla="*/ 144 h 265"/>
                <a:gd name="T104" fmla="*/ 155 w 265"/>
                <a:gd name="T105" fmla="*/ 162 h 265"/>
                <a:gd name="T106" fmla="*/ 157 w 265"/>
                <a:gd name="T107" fmla="*/ 165 h 265"/>
                <a:gd name="T108" fmla="*/ 166 w 265"/>
                <a:gd name="T109" fmla="*/ 177 h 265"/>
                <a:gd name="T110" fmla="*/ 249 w 265"/>
                <a:gd name="T111" fmla="*/ 216 h 265"/>
                <a:gd name="T112" fmla="*/ 251 w 265"/>
                <a:gd name="T113" fmla="*/ 2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265">
                  <a:moveTo>
                    <a:pt x="254" y="202"/>
                  </a:moveTo>
                  <a:lnTo>
                    <a:pt x="254" y="202"/>
                  </a:lnTo>
                  <a:lnTo>
                    <a:pt x="213" y="185"/>
                  </a:lnTo>
                  <a:lnTo>
                    <a:pt x="188" y="173"/>
                  </a:lnTo>
                  <a:lnTo>
                    <a:pt x="176" y="165"/>
                  </a:lnTo>
                  <a:lnTo>
                    <a:pt x="171" y="160"/>
                  </a:lnTo>
                  <a:lnTo>
                    <a:pt x="171" y="152"/>
                  </a:lnTo>
                  <a:lnTo>
                    <a:pt x="171" y="152"/>
                  </a:lnTo>
                  <a:lnTo>
                    <a:pt x="176" y="146"/>
                  </a:lnTo>
                  <a:lnTo>
                    <a:pt x="180" y="138"/>
                  </a:lnTo>
                  <a:lnTo>
                    <a:pt x="185" y="129"/>
                  </a:lnTo>
                  <a:lnTo>
                    <a:pt x="188" y="119"/>
                  </a:lnTo>
                  <a:lnTo>
                    <a:pt x="188" y="119"/>
                  </a:lnTo>
                  <a:lnTo>
                    <a:pt x="193" y="115"/>
                  </a:lnTo>
                  <a:lnTo>
                    <a:pt x="196" y="110"/>
                  </a:lnTo>
                  <a:lnTo>
                    <a:pt x="198" y="105"/>
                  </a:lnTo>
                  <a:lnTo>
                    <a:pt x="198" y="99"/>
                  </a:lnTo>
                  <a:lnTo>
                    <a:pt x="198" y="99"/>
                  </a:lnTo>
                  <a:lnTo>
                    <a:pt x="198" y="91"/>
                  </a:lnTo>
                  <a:lnTo>
                    <a:pt x="193" y="83"/>
                  </a:lnTo>
                  <a:lnTo>
                    <a:pt x="193" y="58"/>
                  </a:lnTo>
                  <a:lnTo>
                    <a:pt x="193" y="58"/>
                  </a:lnTo>
                  <a:lnTo>
                    <a:pt x="193" y="44"/>
                  </a:lnTo>
                  <a:lnTo>
                    <a:pt x="190" y="33"/>
                  </a:lnTo>
                  <a:lnTo>
                    <a:pt x="185" y="24"/>
                  </a:lnTo>
                  <a:lnTo>
                    <a:pt x="177" y="16"/>
                  </a:lnTo>
                  <a:lnTo>
                    <a:pt x="169" y="10"/>
                  </a:lnTo>
                  <a:lnTo>
                    <a:pt x="158" y="5"/>
                  </a:lnTo>
                  <a:lnTo>
                    <a:pt x="146" y="2"/>
                  </a:lnTo>
                  <a:lnTo>
                    <a:pt x="133" y="0"/>
                  </a:lnTo>
                  <a:lnTo>
                    <a:pt x="133" y="0"/>
                  </a:lnTo>
                  <a:lnTo>
                    <a:pt x="119" y="2"/>
                  </a:lnTo>
                  <a:lnTo>
                    <a:pt x="107" y="5"/>
                  </a:lnTo>
                  <a:lnTo>
                    <a:pt x="97" y="10"/>
                  </a:lnTo>
                  <a:lnTo>
                    <a:pt x="88" y="16"/>
                  </a:lnTo>
                  <a:lnTo>
                    <a:pt x="82" y="24"/>
                  </a:lnTo>
                  <a:lnTo>
                    <a:pt x="77" y="33"/>
                  </a:lnTo>
                  <a:lnTo>
                    <a:pt x="74" y="46"/>
                  </a:lnTo>
                  <a:lnTo>
                    <a:pt x="72" y="58"/>
                  </a:lnTo>
                  <a:lnTo>
                    <a:pt x="72" y="83"/>
                  </a:lnTo>
                  <a:lnTo>
                    <a:pt x="72" y="83"/>
                  </a:lnTo>
                  <a:lnTo>
                    <a:pt x="69" y="91"/>
                  </a:lnTo>
                  <a:lnTo>
                    <a:pt x="68" y="99"/>
                  </a:lnTo>
                  <a:lnTo>
                    <a:pt x="68" y="99"/>
                  </a:lnTo>
                  <a:lnTo>
                    <a:pt x="68" y="105"/>
                  </a:lnTo>
                  <a:lnTo>
                    <a:pt x="71" y="110"/>
                  </a:lnTo>
                  <a:lnTo>
                    <a:pt x="72" y="115"/>
                  </a:lnTo>
                  <a:lnTo>
                    <a:pt x="77" y="119"/>
                  </a:lnTo>
                  <a:lnTo>
                    <a:pt x="77" y="119"/>
                  </a:lnTo>
                  <a:lnTo>
                    <a:pt x="80" y="129"/>
                  </a:lnTo>
                  <a:lnTo>
                    <a:pt x="85" y="138"/>
                  </a:lnTo>
                  <a:lnTo>
                    <a:pt x="90" y="146"/>
                  </a:lnTo>
                  <a:lnTo>
                    <a:pt x="94" y="152"/>
                  </a:lnTo>
                  <a:lnTo>
                    <a:pt x="94" y="160"/>
                  </a:lnTo>
                  <a:lnTo>
                    <a:pt x="94" y="160"/>
                  </a:lnTo>
                  <a:lnTo>
                    <a:pt x="91" y="165"/>
                  </a:lnTo>
                  <a:lnTo>
                    <a:pt x="79" y="173"/>
                  </a:lnTo>
                  <a:lnTo>
                    <a:pt x="54" y="185"/>
                  </a:lnTo>
                  <a:lnTo>
                    <a:pt x="11" y="202"/>
                  </a:lnTo>
                  <a:lnTo>
                    <a:pt x="11" y="202"/>
                  </a:lnTo>
                  <a:lnTo>
                    <a:pt x="7" y="205"/>
                  </a:lnTo>
                  <a:lnTo>
                    <a:pt x="3" y="209"/>
                  </a:lnTo>
                  <a:lnTo>
                    <a:pt x="2" y="213"/>
                  </a:lnTo>
                  <a:lnTo>
                    <a:pt x="0" y="218"/>
                  </a:lnTo>
                  <a:lnTo>
                    <a:pt x="0" y="249"/>
                  </a:lnTo>
                  <a:lnTo>
                    <a:pt x="0" y="249"/>
                  </a:lnTo>
                  <a:lnTo>
                    <a:pt x="2" y="256"/>
                  </a:lnTo>
                  <a:lnTo>
                    <a:pt x="5" y="260"/>
                  </a:lnTo>
                  <a:lnTo>
                    <a:pt x="11" y="263"/>
                  </a:lnTo>
                  <a:lnTo>
                    <a:pt x="17" y="265"/>
                  </a:lnTo>
                  <a:lnTo>
                    <a:pt x="249" y="265"/>
                  </a:lnTo>
                  <a:lnTo>
                    <a:pt x="249" y="265"/>
                  </a:lnTo>
                  <a:lnTo>
                    <a:pt x="256" y="263"/>
                  </a:lnTo>
                  <a:lnTo>
                    <a:pt x="260" y="260"/>
                  </a:lnTo>
                  <a:lnTo>
                    <a:pt x="263" y="256"/>
                  </a:lnTo>
                  <a:lnTo>
                    <a:pt x="265" y="249"/>
                  </a:lnTo>
                  <a:lnTo>
                    <a:pt x="265" y="218"/>
                  </a:lnTo>
                  <a:lnTo>
                    <a:pt x="265" y="218"/>
                  </a:lnTo>
                  <a:lnTo>
                    <a:pt x="265" y="213"/>
                  </a:lnTo>
                  <a:lnTo>
                    <a:pt x="262" y="209"/>
                  </a:lnTo>
                  <a:lnTo>
                    <a:pt x="259" y="205"/>
                  </a:lnTo>
                  <a:lnTo>
                    <a:pt x="254" y="202"/>
                  </a:lnTo>
                  <a:lnTo>
                    <a:pt x="254" y="202"/>
                  </a:lnTo>
                  <a:close/>
                  <a:moveTo>
                    <a:pt x="251" y="249"/>
                  </a:moveTo>
                  <a:lnTo>
                    <a:pt x="251" y="249"/>
                  </a:lnTo>
                  <a:lnTo>
                    <a:pt x="249" y="251"/>
                  </a:lnTo>
                  <a:lnTo>
                    <a:pt x="17" y="251"/>
                  </a:lnTo>
                  <a:lnTo>
                    <a:pt x="17" y="251"/>
                  </a:lnTo>
                  <a:lnTo>
                    <a:pt x="16" y="249"/>
                  </a:lnTo>
                  <a:lnTo>
                    <a:pt x="16" y="218"/>
                  </a:lnTo>
                  <a:lnTo>
                    <a:pt x="16" y="218"/>
                  </a:lnTo>
                  <a:lnTo>
                    <a:pt x="16" y="216"/>
                  </a:lnTo>
                  <a:lnTo>
                    <a:pt x="16" y="216"/>
                  </a:lnTo>
                  <a:lnTo>
                    <a:pt x="63" y="196"/>
                  </a:lnTo>
                  <a:lnTo>
                    <a:pt x="91" y="182"/>
                  </a:lnTo>
                  <a:lnTo>
                    <a:pt x="99" y="177"/>
                  </a:lnTo>
                  <a:lnTo>
                    <a:pt x="104" y="173"/>
                  </a:lnTo>
                  <a:lnTo>
                    <a:pt x="108" y="168"/>
                  </a:lnTo>
                  <a:lnTo>
                    <a:pt x="110" y="165"/>
                  </a:lnTo>
                  <a:lnTo>
                    <a:pt x="110" y="165"/>
                  </a:lnTo>
                  <a:lnTo>
                    <a:pt x="110" y="162"/>
                  </a:lnTo>
                  <a:lnTo>
                    <a:pt x="110" y="149"/>
                  </a:lnTo>
                  <a:lnTo>
                    <a:pt x="110" y="149"/>
                  </a:lnTo>
                  <a:lnTo>
                    <a:pt x="108" y="147"/>
                  </a:lnTo>
                  <a:lnTo>
                    <a:pt x="107" y="144"/>
                  </a:lnTo>
                  <a:lnTo>
                    <a:pt x="107" y="144"/>
                  </a:lnTo>
                  <a:lnTo>
                    <a:pt x="102" y="138"/>
                  </a:lnTo>
                  <a:lnTo>
                    <a:pt x="97" y="130"/>
                  </a:lnTo>
                  <a:lnTo>
                    <a:pt x="94" y="122"/>
                  </a:lnTo>
                  <a:lnTo>
                    <a:pt x="91" y="113"/>
                  </a:lnTo>
                  <a:lnTo>
                    <a:pt x="91" y="113"/>
                  </a:lnTo>
                  <a:lnTo>
                    <a:pt x="88" y="110"/>
                  </a:lnTo>
                  <a:lnTo>
                    <a:pt x="88" y="110"/>
                  </a:lnTo>
                  <a:lnTo>
                    <a:pt x="83" y="105"/>
                  </a:lnTo>
                  <a:lnTo>
                    <a:pt x="82" y="99"/>
                  </a:lnTo>
                  <a:lnTo>
                    <a:pt x="82" y="99"/>
                  </a:lnTo>
                  <a:lnTo>
                    <a:pt x="83" y="94"/>
                  </a:lnTo>
                  <a:lnTo>
                    <a:pt x="85" y="91"/>
                  </a:lnTo>
                  <a:lnTo>
                    <a:pt x="85" y="91"/>
                  </a:lnTo>
                  <a:lnTo>
                    <a:pt x="86" y="86"/>
                  </a:lnTo>
                  <a:lnTo>
                    <a:pt x="86" y="58"/>
                  </a:lnTo>
                  <a:lnTo>
                    <a:pt x="86" y="58"/>
                  </a:lnTo>
                  <a:lnTo>
                    <a:pt x="88" y="47"/>
                  </a:lnTo>
                  <a:lnTo>
                    <a:pt x="90" y="39"/>
                  </a:lnTo>
                  <a:lnTo>
                    <a:pt x="94" y="32"/>
                  </a:lnTo>
                  <a:lnTo>
                    <a:pt x="99" y="27"/>
                  </a:lnTo>
                  <a:lnTo>
                    <a:pt x="105" y="22"/>
                  </a:lnTo>
                  <a:lnTo>
                    <a:pt x="113" y="19"/>
                  </a:lnTo>
                  <a:lnTo>
                    <a:pt x="122" y="16"/>
                  </a:lnTo>
                  <a:lnTo>
                    <a:pt x="133" y="16"/>
                  </a:lnTo>
                  <a:lnTo>
                    <a:pt x="133" y="16"/>
                  </a:lnTo>
                  <a:lnTo>
                    <a:pt x="143" y="16"/>
                  </a:lnTo>
                  <a:lnTo>
                    <a:pt x="152" y="19"/>
                  </a:lnTo>
                  <a:lnTo>
                    <a:pt x="160" y="22"/>
                  </a:lnTo>
                  <a:lnTo>
                    <a:pt x="168" y="27"/>
                  </a:lnTo>
                  <a:lnTo>
                    <a:pt x="173" y="32"/>
                  </a:lnTo>
                  <a:lnTo>
                    <a:pt x="176" y="39"/>
                  </a:lnTo>
                  <a:lnTo>
                    <a:pt x="179" y="47"/>
                  </a:lnTo>
                  <a:lnTo>
                    <a:pt x="179" y="58"/>
                  </a:lnTo>
                  <a:lnTo>
                    <a:pt x="179" y="86"/>
                  </a:lnTo>
                  <a:lnTo>
                    <a:pt x="179" y="86"/>
                  </a:lnTo>
                  <a:lnTo>
                    <a:pt x="180" y="91"/>
                  </a:lnTo>
                  <a:lnTo>
                    <a:pt x="180" y="91"/>
                  </a:lnTo>
                  <a:lnTo>
                    <a:pt x="182" y="94"/>
                  </a:lnTo>
                  <a:lnTo>
                    <a:pt x="184" y="99"/>
                  </a:lnTo>
                  <a:lnTo>
                    <a:pt x="184" y="99"/>
                  </a:lnTo>
                  <a:lnTo>
                    <a:pt x="182" y="105"/>
                  </a:lnTo>
                  <a:lnTo>
                    <a:pt x="177" y="110"/>
                  </a:lnTo>
                  <a:lnTo>
                    <a:pt x="177" y="110"/>
                  </a:lnTo>
                  <a:lnTo>
                    <a:pt x="176" y="113"/>
                  </a:lnTo>
                  <a:lnTo>
                    <a:pt x="176" y="113"/>
                  </a:lnTo>
                  <a:lnTo>
                    <a:pt x="173" y="122"/>
                  </a:lnTo>
                  <a:lnTo>
                    <a:pt x="168" y="130"/>
                  </a:lnTo>
                  <a:lnTo>
                    <a:pt x="163" y="138"/>
                  </a:lnTo>
                  <a:lnTo>
                    <a:pt x="158" y="144"/>
                  </a:lnTo>
                  <a:lnTo>
                    <a:pt x="158" y="144"/>
                  </a:lnTo>
                  <a:lnTo>
                    <a:pt x="157" y="147"/>
                  </a:lnTo>
                  <a:lnTo>
                    <a:pt x="155" y="149"/>
                  </a:lnTo>
                  <a:lnTo>
                    <a:pt x="155" y="162"/>
                  </a:lnTo>
                  <a:lnTo>
                    <a:pt x="155" y="162"/>
                  </a:lnTo>
                  <a:lnTo>
                    <a:pt x="157" y="165"/>
                  </a:lnTo>
                  <a:lnTo>
                    <a:pt x="157" y="165"/>
                  </a:lnTo>
                  <a:lnTo>
                    <a:pt x="158" y="168"/>
                  </a:lnTo>
                  <a:lnTo>
                    <a:pt x="162" y="173"/>
                  </a:lnTo>
                  <a:lnTo>
                    <a:pt x="166" y="177"/>
                  </a:lnTo>
                  <a:lnTo>
                    <a:pt x="176" y="182"/>
                  </a:lnTo>
                  <a:lnTo>
                    <a:pt x="202" y="196"/>
                  </a:lnTo>
                  <a:lnTo>
                    <a:pt x="249" y="216"/>
                  </a:lnTo>
                  <a:lnTo>
                    <a:pt x="249" y="216"/>
                  </a:lnTo>
                  <a:lnTo>
                    <a:pt x="251" y="218"/>
                  </a:lnTo>
                  <a:lnTo>
                    <a:pt x="251"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36">
              <a:extLst>
                <a:ext uri="{FF2B5EF4-FFF2-40B4-BE49-F238E27FC236}">
                  <a16:creationId xmlns:a16="http://schemas.microsoft.com/office/drawing/2014/main" id="{B0BE3B8A-2A3A-4ECE-877A-0202F03DDCFE}"/>
                </a:ext>
              </a:extLst>
            </p:cNvPr>
            <p:cNvSpPr>
              <a:spLocks/>
            </p:cNvSpPr>
            <p:nvPr/>
          </p:nvSpPr>
          <p:spPr bwMode="auto">
            <a:xfrm>
              <a:off x="5951538" y="5483225"/>
              <a:ext cx="130175" cy="196850"/>
            </a:xfrm>
            <a:custGeom>
              <a:avLst/>
              <a:gdLst>
                <a:gd name="T0" fmla="*/ 143 w 165"/>
                <a:gd name="T1" fmla="*/ 184 h 248"/>
                <a:gd name="T2" fmla="*/ 105 w 165"/>
                <a:gd name="T3" fmla="*/ 176 h 248"/>
                <a:gd name="T4" fmla="*/ 78 w 165"/>
                <a:gd name="T5" fmla="*/ 162 h 248"/>
                <a:gd name="T6" fmla="*/ 100 w 165"/>
                <a:gd name="T7" fmla="*/ 159 h 248"/>
                <a:gd name="T8" fmla="*/ 127 w 165"/>
                <a:gd name="T9" fmla="*/ 148 h 248"/>
                <a:gd name="T10" fmla="*/ 130 w 165"/>
                <a:gd name="T11" fmla="*/ 141 h 248"/>
                <a:gd name="T12" fmla="*/ 125 w 165"/>
                <a:gd name="T13" fmla="*/ 135 h 248"/>
                <a:gd name="T14" fmla="*/ 121 w 165"/>
                <a:gd name="T15" fmla="*/ 127 h 248"/>
                <a:gd name="T16" fmla="*/ 110 w 165"/>
                <a:gd name="T17" fmla="*/ 71 h 248"/>
                <a:gd name="T18" fmla="*/ 104 w 165"/>
                <a:gd name="T19" fmla="*/ 43 h 248"/>
                <a:gd name="T20" fmla="*/ 86 w 165"/>
                <a:gd name="T21" fmla="*/ 19 h 248"/>
                <a:gd name="T22" fmla="*/ 64 w 165"/>
                <a:gd name="T23" fmla="*/ 5 h 248"/>
                <a:gd name="T24" fmla="*/ 41 w 165"/>
                <a:gd name="T25" fmla="*/ 0 h 248"/>
                <a:gd name="T26" fmla="*/ 19 w 165"/>
                <a:gd name="T27" fmla="*/ 5 h 248"/>
                <a:gd name="T28" fmla="*/ 2 w 165"/>
                <a:gd name="T29" fmla="*/ 15 h 248"/>
                <a:gd name="T30" fmla="*/ 0 w 165"/>
                <a:gd name="T31" fmla="*/ 21 h 248"/>
                <a:gd name="T32" fmla="*/ 3 w 165"/>
                <a:gd name="T33" fmla="*/ 26 h 248"/>
                <a:gd name="T34" fmla="*/ 11 w 165"/>
                <a:gd name="T35" fmla="*/ 26 h 248"/>
                <a:gd name="T36" fmla="*/ 24 w 165"/>
                <a:gd name="T37" fmla="*/ 19 h 248"/>
                <a:gd name="T38" fmla="*/ 41 w 165"/>
                <a:gd name="T39" fmla="*/ 16 h 248"/>
                <a:gd name="T40" fmla="*/ 60 w 165"/>
                <a:gd name="T41" fmla="*/ 19 h 248"/>
                <a:gd name="T42" fmla="*/ 75 w 165"/>
                <a:gd name="T43" fmla="*/ 29 h 248"/>
                <a:gd name="T44" fmla="*/ 85 w 165"/>
                <a:gd name="T45" fmla="*/ 38 h 248"/>
                <a:gd name="T46" fmla="*/ 94 w 165"/>
                <a:gd name="T47" fmla="*/ 73 h 248"/>
                <a:gd name="T48" fmla="*/ 99 w 165"/>
                <a:gd name="T49" fmla="*/ 104 h 248"/>
                <a:gd name="T50" fmla="*/ 111 w 165"/>
                <a:gd name="T51" fmla="*/ 140 h 248"/>
                <a:gd name="T52" fmla="*/ 85 w 165"/>
                <a:gd name="T53" fmla="*/ 146 h 248"/>
                <a:gd name="T54" fmla="*/ 68 w 165"/>
                <a:gd name="T55" fmla="*/ 148 h 248"/>
                <a:gd name="T56" fmla="*/ 63 w 165"/>
                <a:gd name="T57" fmla="*/ 154 h 248"/>
                <a:gd name="T58" fmla="*/ 63 w 165"/>
                <a:gd name="T59" fmla="*/ 173 h 248"/>
                <a:gd name="T60" fmla="*/ 68 w 165"/>
                <a:gd name="T61" fmla="*/ 179 h 248"/>
                <a:gd name="T62" fmla="*/ 102 w 165"/>
                <a:gd name="T63" fmla="*/ 190 h 248"/>
                <a:gd name="T64" fmla="*/ 138 w 165"/>
                <a:gd name="T65" fmla="*/ 198 h 248"/>
                <a:gd name="T66" fmla="*/ 151 w 165"/>
                <a:gd name="T67" fmla="*/ 204 h 248"/>
                <a:gd name="T68" fmla="*/ 151 w 165"/>
                <a:gd name="T69" fmla="*/ 234 h 248"/>
                <a:gd name="T70" fmla="*/ 85 w 165"/>
                <a:gd name="T71" fmla="*/ 234 h 248"/>
                <a:gd name="T72" fmla="*/ 80 w 165"/>
                <a:gd name="T73" fmla="*/ 242 h 248"/>
                <a:gd name="T74" fmla="*/ 82 w 165"/>
                <a:gd name="T75" fmla="*/ 246 h 248"/>
                <a:gd name="T76" fmla="*/ 151 w 165"/>
                <a:gd name="T77" fmla="*/ 248 h 248"/>
                <a:gd name="T78" fmla="*/ 162 w 165"/>
                <a:gd name="T79" fmla="*/ 243 h 248"/>
                <a:gd name="T80" fmla="*/ 165 w 165"/>
                <a:gd name="T81" fmla="*/ 204 h 248"/>
                <a:gd name="T82" fmla="*/ 163 w 165"/>
                <a:gd name="T83" fmla="*/ 195 h 248"/>
                <a:gd name="T84" fmla="*/ 155 w 165"/>
                <a:gd name="T85" fmla="*/ 18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248">
                  <a:moveTo>
                    <a:pt x="155" y="188"/>
                  </a:moveTo>
                  <a:lnTo>
                    <a:pt x="155" y="188"/>
                  </a:lnTo>
                  <a:lnTo>
                    <a:pt x="143" y="184"/>
                  </a:lnTo>
                  <a:lnTo>
                    <a:pt x="129" y="181"/>
                  </a:lnTo>
                  <a:lnTo>
                    <a:pt x="105" y="176"/>
                  </a:lnTo>
                  <a:lnTo>
                    <a:pt x="105" y="176"/>
                  </a:lnTo>
                  <a:lnTo>
                    <a:pt x="88" y="173"/>
                  </a:lnTo>
                  <a:lnTo>
                    <a:pt x="78" y="170"/>
                  </a:lnTo>
                  <a:lnTo>
                    <a:pt x="78" y="162"/>
                  </a:lnTo>
                  <a:lnTo>
                    <a:pt x="78" y="162"/>
                  </a:lnTo>
                  <a:lnTo>
                    <a:pt x="89" y="160"/>
                  </a:lnTo>
                  <a:lnTo>
                    <a:pt x="100" y="159"/>
                  </a:lnTo>
                  <a:lnTo>
                    <a:pt x="115" y="154"/>
                  </a:lnTo>
                  <a:lnTo>
                    <a:pt x="124" y="149"/>
                  </a:lnTo>
                  <a:lnTo>
                    <a:pt x="127" y="148"/>
                  </a:lnTo>
                  <a:lnTo>
                    <a:pt x="127" y="148"/>
                  </a:lnTo>
                  <a:lnTo>
                    <a:pt x="129" y="145"/>
                  </a:lnTo>
                  <a:lnTo>
                    <a:pt x="130" y="141"/>
                  </a:lnTo>
                  <a:lnTo>
                    <a:pt x="130" y="141"/>
                  </a:lnTo>
                  <a:lnTo>
                    <a:pt x="129" y="138"/>
                  </a:lnTo>
                  <a:lnTo>
                    <a:pt x="125" y="135"/>
                  </a:lnTo>
                  <a:lnTo>
                    <a:pt x="125" y="135"/>
                  </a:lnTo>
                  <a:lnTo>
                    <a:pt x="124" y="132"/>
                  </a:lnTo>
                  <a:lnTo>
                    <a:pt x="121" y="127"/>
                  </a:lnTo>
                  <a:lnTo>
                    <a:pt x="116" y="112"/>
                  </a:lnTo>
                  <a:lnTo>
                    <a:pt x="111" y="93"/>
                  </a:lnTo>
                  <a:lnTo>
                    <a:pt x="110" y="71"/>
                  </a:lnTo>
                  <a:lnTo>
                    <a:pt x="110" y="71"/>
                  </a:lnTo>
                  <a:lnTo>
                    <a:pt x="108" y="57"/>
                  </a:lnTo>
                  <a:lnTo>
                    <a:pt x="104" y="43"/>
                  </a:lnTo>
                  <a:lnTo>
                    <a:pt x="96" y="30"/>
                  </a:lnTo>
                  <a:lnTo>
                    <a:pt x="86" y="19"/>
                  </a:lnTo>
                  <a:lnTo>
                    <a:pt x="86" y="19"/>
                  </a:lnTo>
                  <a:lnTo>
                    <a:pt x="82" y="15"/>
                  </a:lnTo>
                  <a:lnTo>
                    <a:pt x="77" y="10"/>
                  </a:lnTo>
                  <a:lnTo>
                    <a:pt x="64" y="5"/>
                  </a:lnTo>
                  <a:lnTo>
                    <a:pt x="64" y="5"/>
                  </a:lnTo>
                  <a:lnTo>
                    <a:pt x="53" y="2"/>
                  </a:lnTo>
                  <a:lnTo>
                    <a:pt x="41" y="0"/>
                  </a:lnTo>
                  <a:lnTo>
                    <a:pt x="30" y="2"/>
                  </a:lnTo>
                  <a:lnTo>
                    <a:pt x="19" y="5"/>
                  </a:lnTo>
                  <a:lnTo>
                    <a:pt x="19" y="5"/>
                  </a:lnTo>
                  <a:lnTo>
                    <a:pt x="10" y="8"/>
                  </a:lnTo>
                  <a:lnTo>
                    <a:pt x="2" y="15"/>
                  </a:lnTo>
                  <a:lnTo>
                    <a:pt x="2" y="15"/>
                  </a:lnTo>
                  <a:lnTo>
                    <a:pt x="0" y="16"/>
                  </a:lnTo>
                  <a:lnTo>
                    <a:pt x="0" y="19"/>
                  </a:lnTo>
                  <a:lnTo>
                    <a:pt x="0" y="21"/>
                  </a:lnTo>
                  <a:lnTo>
                    <a:pt x="2" y="24"/>
                  </a:lnTo>
                  <a:lnTo>
                    <a:pt x="2" y="24"/>
                  </a:lnTo>
                  <a:lnTo>
                    <a:pt x="3" y="26"/>
                  </a:lnTo>
                  <a:lnTo>
                    <a:pt x="6" y="27"/>
                  </a:lnTo>
                  <a:lnTo>
                    <a:pt x="10" y="27"/>
                  </a:lnTo>
                  <a:lnTo>
                    <a:pt x="11" y="26"/>
                  </a:lnTo>
                  <a:lnTo>
                    <a:pt x="11" y="26"/>
                  </a:lnTo>
                  <a:lnTo>
                    <a:pt x="17" y="22"/>
                  </a:lnTo>
                  <a:lnTo>
                    <a:pt x="24" y="19"/>
                  </a:lnTo>
                  <a:lnTo>
                    <a:pt x="24" y="19"/>
                  </a:lnTo>
                  <a:lnTo>
                    <a:pt x="33" y="16"/>
                  </a:lnTo>
                  <a:lnTo>
                    <a:pt x="41" y="16"/>
                  </a:lnTo>
                  <a:lnTo>
                    <a:pt x="50" y="16"/>
                  </a:lnTo>
                  <a:lnTo>
                    <a:pt x="60" y="19"/>
                  </a:lnTo>
                  <a:lnTo>
                    <a:pt x="60" y="19"/>
                  </a:lnTo>
                  <a:lnTo>
                    <a:pt x="69" y="22"/>
                  </a:lnTo>
                  <a:lnTo>
                    <a:pt x="75" y="29"/>
                  </a:lnTo>
                  <a:lnTo>
                    <a:pt x="75" y="29"/>
                  </a:lnTo>
                  <a:lnTo>
                    <a:pt x="77" y="29"/>
                  </a:lnTo>
                  <a:lnTo>
                    <a:pt x="77" y="29"/>
                  </a:lnTo>
                  <a:lnTo>
                    <a:pt x="85" y="38"/>
                  </a:lnTo>
                  <a:lnTo>
                    <a:pt x="89" y="47"/>
                  </a:lnTo>
                  <a:lnTo>
                    <a:pt x="94" y="60"/>
                  </a:lnTo>
                  <a:lnTo>
                    <a:pt x="94" y="73"/>
                  </a:lnTo>
                  <a:lnTo>
                    <a:pt x="94" y="73"/>
                  </a:lnTo>
                  <a:lnTo>
                    <a:pt x="96" y="85"/>
                  </a:lnTo>
                  <a:lnTo>
                    <a:pt x="99" y="104"/>
                  </a:lnTo>
                  <a:lnTo>
                    <a:pt x="104" y="123"/>
                  </a:lnTo>
                  <a:lnTo>
                    <a:pt x="107" y="132"/>
                  </a:lnTo>
                  <a:lnTo>
                    <a:pt x="111" y="140"/>
                  </a:lnTo>
                  <a:lnTo>
                    <a:pt x="111" y="140"/>
                  </a:lnTo>
                  <a:lnTo>
                    <a:pt x="96" y="145"/>
                  </a:lnTo>
                  <a:lnTo>
                    <a:pt x="85" y="146"/>
                  </a:lnTo>
                  <a:lnTo>
                    <a:pt x="71" y="146"/>
                  </a:lnTo>
                  <a:lnTo>
                    <a:pt x="71" y="146"/>
                  </a:lnTo>
                  <a:lnTo>
                    <a:pt x="68" y="148"/>
                  </a:lnTo>
                  <a:lnTo>
                    <a:pt x="66" y="149"/>
                  </a:lnTo>
                  <a:lnTo>
                    <a:pt x="63" y="151"/>
                  </a:lnTo>
                  <a:lnTo>
                    <a:pt x="63" y="154"/>
                  </a:lnTo>
                  <a:lnTo>
                    <a:pt x="63" y="171"/>
                  </a:lnTo>
                  <a:lnTo>
                    <a:pt x="63" y="171"/>
                  </a:lnTo>
                  <a:lnTo>
                    <a:pt x="63" y="173"/>
                  </a:lnTo>
                  <a:lnTo>
                    <a:pt x="63" y="173"/>
                  </a:lnTo>
                  <a:lnTo>
                    <a:pt x="64" y="176"/>
                  </a:lnTo>
                  <a:lnTo>
                    <a:pt x="68" y="179"/>
                  </a:lnTo>
                  <a:lnTo>
                    <a:pt x="75" y="184"/>
                  </a:lnTo>
                  <a:lnTo>
                    <a:pt x="88" y="187"/>
                  </a:lnTo>
                  <a:lnTo>
                    <a:pt x="102" y="190"/>
                  </a:lnTo>
                  <a:lnTo>
                    <a:pt x="102" y="190"/>
                  </a:lnTo>
                  <a:lnTo>
                    <a:pt x="125" y="195"/>
                  </a:lnTo>
                  <a:lnTo>
                    <a:pt x="138" y="198"/>
                  </a:lnTo>
                  <a:lnTo>
                    <a:pt x="151" y="203"/>
                  </a:lnTo>
                  <a:lnTo>
                    <a:pt x="151" y="203"/>
                  </a:lnTo>
                  <a:lnTo>
                    <a:pt x="151" y="204"/>
                  </a:lnTo>
                  <a:lnTo>
                    <a:pt x="151" y="232"/>
                  </a:lnTo>
                  <a:lnTo>
                    <a:pt x="151" y="232"/>
                  </a:lnTo>
                  <a:lnTo>
                    <a:pt x="151" y="234"/>
                  </a:lnTo>
                  <a:lnTo>
                    <a:pt x="86" y="234"/>
                  </a:lnTo>
                  <a:lnTo>
                    <a:pt x="86" y="234"/>
                  </a:lnTo>
                  <a:lnTo>
                    <a:pt x="85" y="234"/>
                  </a:lnTo>
                  <a:lnTo>
                    <a:pt x="82" y="235"/>
                  </a:lnTo>
                  <a:lnTo>
                    <a:pt x="80" y="239"/>
                  </a:lnTo>
                  <a:lnTo>
                    <a:pt x="80" y="242"/>
                  </a:lnTo>
                  <a:lnTo>
                    <a:pt x="80" y="242"/>
                  </a:lnTo>
                  <a:lnTo>
                    <a:pt x="80" y="243"/>
                  </a:lnTo>
                  <a:lnTo>
                    <a:pt x="82" y="246"/>
                  </a:lnTo>
                  <a:lnTo>
                    <a:pt x="85" y="248"/>
                  </a:lnTo>
                  <a:lnTo>
                    <a:pt x="86" y="248"/>
                  </a:lnTo>
                  <a:lnTo>
                    <a:pt x="151" y="248"/>
                  </a:lnTo>
                  <a:lnTo>
                    <a:pt x="151" y="248"/>
                  </a:lnTo>
                  <a:lnTo>
                    <a:pt x="155" y="248"/>
                  </a:lnTo>
                  <a:lnTo>
                    <a:pt x="162" y="243"/>
                  </a:lnTo>
                  <a:lnTo>
                    <a:pt x="165" y="239"/>
                  </a:lnTo>
                  <a:lnTo>
                    <a:pt x="165" y="232"/>
                  </a:lnTo>
                  <a:lnTo>
                    <a:pt x="165" y="204"/>
                  </a:lnTo>
                  <a:lnTo>
                    <a:pt x="165" y="204"/>
                  </a:lnTo>
                  <a:lnTo>
                    <a:pt x="165" y="199"/>
                  </a:lnTo>
                  <a:lnTo>
                    <a:pt x="163" y="195"/>
                  </a:lnTo>
                  <a:lnTo>
                    <a:pt x="160" y="192"/>
                  </a:lnTo>
                  <a:lnTo>
                    <a:pt x="155" y="188"/>
                  </a:lnTo>
                  <a:lnTo>
                    <a:pt x="155" y="1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44">
              <a:extLst>
                <a:ext uri="{FF2B5EF4-FFF2-40B4-BE49-F238E27FC236}">
                  <a16:creationId xmlns:a16="http://schemas.microsoft.com/office/drawing/2014/main" id="{272943C3-049F-4D36-9468-608B7C7F2A5C}"/>
                </a:ext>
              </a:extLst>
            </p:cNvPr>
            <p:cNvSpPr>
              <a:spLocks noEditPoints="1"/>
            </p:cNvSpPr>
            <p:nvPr/>
          </p:nvSpPr>
          <p:spPr bwMode="auto">
            <a:xfrm>
              <a:off x="5640388" y="5289550"/>
              <a:ext cx="601663" cy="603250"/>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52" name="Rectangle 18">
            <a:extLst>
              <a:ext uri="{FF2B5EF4-FFF2-40B4-BE49-F238E27FC236}">
                <a16:creationId xmlns:a16="http://schemas.microsoft.com/office/drawing/2014/main" id="{F31375CD-3734-4749-A4D6-A165E73B26D4}"/>
              </a:ext>
            </a:extLst>
          </p:cNvPr>
          <p:cNvSpPr>
            <a:spLocks noChangeArrowheads="1"/>
          </p:cNvSpPr>
          <p:nvPr/>
        </p:nvSpPr>
        <p:spPr bwMode="auto">
          <a:xfrm>
            <a:off x="5621424" y="5697982"/>
            <a:ext cx="691212" cy="308515"/>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err="1">
                <a:ln>
                  <a:noFill/>
                </a:ln>
                <a:solidFill>
                  <a:srgbClr val="000000"/>
                </a:solidFill>
                <a:effectLst/>
                <a:uLnTx/>
                <a:uFillTx/>
                <a:latin typeface="Frutiger Next Pro Medium" pitchFamily="34" charset="0"/>
                <a:ea typeface="+mn-ea"/>
                <a:cs typeface="Arial"/>
                <a:sym typeface="Frutiger Next Pro Medium" charset="0"/>
              </a:rPr>
              <a:t>Taggin</a:t>
            </a:r>
            <a:r>
              <a:rPr lang="en-US" sz="900">
                <a:solidFill>
                  <a:srgbClr val="000000"/>
                </a:solidFill>
                <a:latin typeface="Frutiger Next Pro Medium" pitchFamily="34" charset="0"/>
                <a:cs typeface="Arial"/>
                <a:sym typeface="Frutiger Next Pro Medium" charset="0"/>
              </a:rPr>
              <a:t>g Specialist</a:t>
            </a:r>
            <a:endParaRPr kumimoji="0" lang="en-US" sz="900" b="0" i="0" u="none" strike="noStrike" kern="1200" cap="none" spc="-40" normalizeH="0" baseline="0" noProof="0">
              <a:ln>
                <a:noFill/>
              </a:ln>
              <a:solidFill>
                <a:srgbClr val="000000"/>
              </a:solidFill>
              <a:effectLst/>
              <a:uLnTx/>
              <a:uFillTx/>
              <a:latin typeface="Frutiger Next Pro Medium" pitchFamily="34" charset="0"/>
              <a:ea typeface="+mn-ea"/>
              <a:cs typeface="Arial"/>
              <a:sym typeface="Frutiger Next Pro Medium" charset="0"/>
            </a:endParaRPr>
          </a:p>
        </p:txBody>
      </p:sp>
      <p:grpSp>
        <p:nvGrpSpPr>
          <p:cNvPr id="53" name="Group 52">
            <a:extLst>
              <a:ext uri="{FF2B5EF4-FFF2-40B4-BE49-F238E27FC236}">
                <a16:creationId xmlns:a16="http://schemas.microsoft.com/office/drawing/2014/main" id="{0916DC28-8A82-46B4-813A-AE82F1186949}"/>
              </a:ext>
            </a:extLst>
          </p:cNvPr>
          <p:cNvGrpSpPr>
            <a:grpSpLocks noChangeAspect="1"/>
          </p:cNvGrpSpPr>
          <p:nvPr/>
        </p:nvGrpSpPr>
        <p:grpSpPr>
          <a:xfrm>
            <a:off x="7214013" y="5240782"/>
            <a:ext cx="455997" cy="457200"/>
            <a:chOff x="5640388" y="5289550"/>
            <a:chExt cx="601663" cy="603250"/>
          </a:xfrm>
          <a:solidFill>
            <a:srgbClr val="404040"/>
          </a:solidFill>
        </p:grpSpPr>
        <p:sp>
          <p:nvSpPr>
            <p:cNvPr id="54" name="Freeform 235">
              <a:extLst>
                <a:ext uri="{FF2B5EF4-FFF2-40B4-BE49-F238E27FC236}">
                  <a16:creationId xmlns:a16="http://schemas.microsoft.com/office/drawing/2014/main" id="{C956DAC9-11DA-459B-83E8-0FD0A2C8AF52}"/>
                </a:ext>
              </a:extLst>
            </p:cNvPr>
            <p:cNvSpPr>
              <a:spLocks noEditPoints="1"/>
            </p:cNvSpPr>
            <p:nvPr/>
          </p:nvSpPr>
          <p:spPr bwMode="auto">
            <a:xfrm>
              <a:off x="5794375" y="5470525"/>
              <a:ext cx="209550" cy="209550"/>
            </a:xfrm>
            <a:custGeom>
              <a:avLst/>
              <a:gdLst>
                <a:gd name="T0" fmla="*/ 213 w 265"/>
                <a:gd name="T1" fmla="*/ 185 h 265"/>
                <a:gd name="T2" fmla="*/ 171 w 265"/>
                <a:gd name="T3" fmla="*/ 160 h 265"/>
                <a:gd name="T4" fmla="*/ 176 w 265"/>
                <a:gd name="T5" fmla="*/ 146 h 265"/>
                <a:gd name="T6" fmla="*/ 188 w 265"/>
                <a:gd name="T7" fmla="*/ 119 h 265"/>
                <a:gd name="T8" fmla="*/ 196 w 265"/>
                <a:gd name="T9" fmla="*/ 110 h 265"/>
                <a:gd name="T10" fmla="*/ 198 w 265"/>
                <a:gd name="T11" fmla="*/ 99 h 265"/>
                <a:gd name="T12" fmla="*/ 193 w 265"/>
                <a:gd name="T13" fmla="*/ 58 h 265"/>
                <a:gd name="T14" fmla="*/ 190 w 265"/>
                <a:gd name="T15" fmla="*/ 33 h 265"/>
                <a:gd name="T16" fmla="*/ 169 w 265"/>
                <a:gd name="T17" fmla="*/ 10 h 265"/>
                <a:gd name="T18" fmla="*/ 133 w 265"/>
                <a:gd name="T19" fmla="*/ 0 h 265"/>
                <a:gd name="T20" fmla="*/ 107 w 265"/>
                <a:gd name="T21" fmla="*/ 5 h 265"/>
                <a:gd name="T22" fmla="*/ 82 w 265"/>
                <a:gd name="T23" fmla="*/ 24 h 265"/>
                <a:gd name="T24" fmla="*/ 72 w 265"/>
                <a:gd name="T25" fmla="*/ 58 h 265"/>
                <a:gd name="T26" fmla="*/ 69 w 265"/>
                <a:gd name="T27" fmla="*/ 91 h 265"/>
                <a:gd name="T28" fmla="*/ 68 w 265"/>
                <a:gd name="T29" fmla="*/ 105 h 265"/>
                <a:gd name="T30" fmla="*/ 77 w 265"/>
                <a:gd name="T31" fmla="*/ 119 h 265"/>
                <a:gd name="T32" fmla="*/ 85 w 265"/>
                <a:gd name="T33" fmla="*/ 138 h 265"/>
                <a:gd name="T34" fmla="*/ 94 w 265"/>
                <a:gd name="T35" fmla="*/ 160 h 265"/>
                <a:gd name="T36" fmla="*/ 79 w 265"/>
                <a:gd name="T37" fmla="*/ 173 h 265"/>
                <a:gd name="T38" fmla="*/ 11 w 265"/>
                <a:gd name="T39" fmla="*/ 202 h 265"/>
                <a:gd name="T40" fmla="*/ 2 w 265"/>
                <a:gd name="T41" fmla="*/ 213 h 265"/>
                <a:gd name="T42" fmla="*/ 0 w 265"/>
                <a:gd name="T43" fmla="*/ 249 h 265"/>
                <a:gd name="T44" fmla="*/ 11 w 265"/>
                <a:gd name="T45" fmla="*/ 263 h 265"/>
                <a:gd name="T46" fmla="*/ 249 w 265"/>
                <a:gd name="T47" fmla="*/ 265 h 265"/>
                <a:gd name="T48" fmla="*/ 263 w 265"/>
                <a:gd name="T49" fmla="*/ 256 h 265"/>
                <a:gd name="T50" fmla="*/ 265 w 265"/>
                <a:gd name="T51" fmla="*/ 218 h 265"/>
                <a:gd name="T52" fmla="*/ 259 w 265"/>
                <a:gd name="T53" fmla="*/ 205 h 265"/>
                <a:gd name="T54" fmla="*/ 251 w 265"/>
                <a:gd name="T55" fmla="*/ 249 h 265"/>
                <a:gd name="T56" fmla="*/ 17 w 265"/>
                <a:gd name="T57" fmla="*/ 251 h 265"/>
                <a:gd name="T58" fmla="*/ 16 w 265"/>
                <a:gd name="T59" fmla="*/ 218 h 265"/>
                <a:gd name="T60" fmla="*/ 16 w 265"/>
                <a:gd name="T61" fmla="*/ 216 h 265"/>
                <a:gd name="T62" fmla="*/ 99 w 265"/>
                <a:gd name="T63" fmla="*/ 177 h 265"/>
                <a:gd name="T64" fmla="*/ 110 w 265"/>
                <a:gd name="T65" fmla="*/ 165 h 265"/>
                <a:gd name="T66" fmla="*/ 110 w 265"/>
                <a:gd name="T67" fmla="*/ 149 h 265"/>
                <a:gd name="T68" fmla="*/ 107 w 265"/>
                <a:gd name="T69" fmla="*/ 144 h 265"/>
                <a:gd name="T70" fmla="*/ 97 w 265"/>
                <a:gd name="T71" fmla="*/ 130 h 265"/>
                <a:gd name="T72" fmla="*/ 91 w 265"/>
                <a:gd name="T73" fmla="*/ 113 h 265"/>
                <a:gd name="T74" fmla="*/ 83 w 265"/>
                <a:gd name="T75" fmla="*/ 105 h 265"/>
                <a:gd name="T76" fmla="*/ 83 w 265"/>
                <a:gd name="T77" fmla="*/ 94 h 265"/>
                <a:gd name="T78" fmla="*/ 86 w 265"/>
                <a:gd name="T79" fmla="*/ 86 h 265"/>
                <a:gd name="T80" fmla="*/ 88 w 265"/>
                <a:gd name="T81" fmla="*/ 47 h 265"/>
                <a:gd name="T82" fmla="*/ 99 w 265"/>
                <a:gd name="T83" fmla="*/ 27 h 265"/>
                <a:gd name="T84" fmla="*/ 122 w 265"/>
                <a:gd name="T85" fmla="*/ 16 h 265"/>
                <a:gd name="T86" fmla="*/ 143 w 265"/>
                <a:gd name="T87" fmla="*/ 16 h 265"/>
                <a:gd name="T88" fmla="*/ 168 w 265"/>
                <a:gd name="T89" fmla="*/ 27 h 265"/>
                <a:gd name="T90" fmla="*/ 179 w 265"/>
                <a:gd name="T91" fmla="*/ 47 h 265"/>
                <a:gd name="T92" fmla="*/ 179 w 265"/>
                <a:gd name="T93" fmla="*/ 86 h 265"/>
                <a:gd name="T94" fmla="*/ 182 w 265"/>
                <a:gd name="T95" fmla="*/ 94 h 265"/>
                <a:gd name="T96" fmla="*/ 182 w 265"/>
                <a:gd name="T97" fmla="*/ 105 h 265"/>
                <a:gd name="T98" fmla="*/ 176 w 265"/>
                <a:gd name="T99" fmla="*/ 113 h 265"/>
                <a:gd name="T100" fmla="*/ 168 w 265"/>
                <a:gd name="T101" fmla="*/ 130 h 265"/>
                <a:gd name="T102" fmla="*/ 158 w 265"/>
                <a:gd name="T103" fmla="*/ 144 h 265"/>
                <a:gd name="T104" fmla="*/ 155 w 265"/>
                <a:gd name="T105" fmla="*/ 162 h 265"/>
                <a:gd name="T106" fmla="*/ 157 w 265"/>
                <a:gd name="T107" fmla="*/ 165 h 265"/>
                <a:gd name="T108" fmla="*/ 166 w 265"/>
                <a:gd name="T109" fmla="*/ 177 h 265"/>
                <a:gd name="T110" fmla="*/ 249 w 265"/>
                <a:gd name="T111" fmla="*/ 216 h 265"/>
                <a:gd name="T112" fmla="*/ 251 w 265"/>
                <a:gd name="T113" fmla="*/ 2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265">
                  <a:moveTo>
                    <a:pt x="254" y="202"/>
                  </a:moveTo>
                  <a:lnTo>
                    <a:pt x="254" y="202"/>
                  </a:lnTo>
                  <a:lnTo>
                    <a:pt x="213" y="185"/>
                  </a:lnTo>
                  <a:lnTo>
                    <a:pt x="188" y="173"/>
                  </a:lnTo>
                  <a:lnTo>
                    <a:pt x="176" y="165"/>
                  </a:lnTo>
                  <a:lnTo>
                    <a:pt x="171" y="160"/>
                  </a:lnTo>
                  <a:lnTo>
                    <a:pt x="171" y="152"/>
                  </a:lnTo>
                  <a:lnTo>
                    <a:pt x="171" y="152"/>
                  </a:lnTo>
                  <a:lnTo>
                    <a:pt x="176" y="146"/>
                  </a:lnTo>
                  <a:lnTo>
                    <a:pt x="180" y="138"/>
                  </a:lnTo>
                  <a:lnTo>
                    <a:pt x="185" y="129"/>
                  </a:lnTo>
                  <a:lnTo>
                    <a:pt x="188" y="119"/>
                  </a:lnTo>
                  <a:lnTo>
                    <a:pt x="188" y="119"/>
                  </a:lnTo>
                  <a:lnTo>
                    <a:pt x="193" y="115"/>
                  </a:lnTo>
                  <a:lnTo>
                    <a:pt x="196" y="110"/>
                  </a:lnTo>
                  <a:lnTo>
                    <a:pt x="198" y="105"/>
                  </a:lnTo>
                  <a:lnTo>
                    <a:pt x="198" y="99"/>
                  </a:lnTo>
                  <a:lnTo>
                    <a:pt x="198" y="99"/>
                  </a:lnTo>
                  <a:lnTo>
                    <a:pt x="198" y="91"/>
                  </a:lnTo>
                  <a:lnTo>
                    <a:pt x="193" y="83"/>
                  </a:lnTo>
                  <a:lnTo>
                    <a:pt x="193" y="58"/>
                  </a:lnTo>
                  <a:lnTo>
                    <a:pt x="193" y="58"/>
                  </a:lnTo>
                  <a:lnTo>
                    <a:pt x="193" y="44"/>
                  </a:lnTo>
                  <a:lnTo>
                    <a:pt x="190" y="33"/>
                  </a:lnTo>
                  <a:lnTo>
                    <a:pt x="185" y="24"/>
                  </a:lnTo>
                  <a:lnTo>
                    <a:pt x="177" y="16"/>
                  </a:lnTo>
                  <a:lnTo>
                    <a:pt x="169" y="10"/>
                  </a:lnTo>
                  <a:lnTo>
                    <a:pt x="158" y="5"/>
                  </a:lnTo>
                  <a:lnTo>
                    <a:pt x="146" y="2"/>
                  </a:lnTo>
                  <a:lnTo>
                    <a:pt x="133" y="0"/>
                  </a:lnTo>
                  <a:lnTo>
                    <a:pt x="133" y="0"/>
                  </a:lnTo>
                  <a:lnTo>
                    <a:pt x="119" y="2"/>
                  </a:lnTo>
                  <a:lnTo>
                    <a:pt x="107" y="5"/>
                  </a:lnTo>
                  <a:lnTo>
                    <a:pt x="97" y="10"/>
                  </a:lnTo>
                  <a:lnTo>
                    <a:pt x="88" y="16"/>
                  </a:lnTo>
                  <a:lnTo>
                    <a:pt x="82" y="24"/>
                  </a:lnTo>
                  <a:lnTo>
                    <a:pt x="77" y="33"/>
                  </a:lnTo>
                  <a:lnTo>
                    <a:pt x="74" y="46"/>
                  </a:lnTo>
                  <a:lnTo>
                    <a:pt x="72" y="58"/>
                  </a:lnTo>
                  <a:lnTo>
                    <a:pt x="72" y="83"/>
                  </a:lnTo>
                  <a:lnTo>
                    <a:pt x="72" y="83"/>
                  </a:lnTo>
                  <a:lnTo>
                    <a:pt x="69" y="91"/>
                  </a:lnTo>
                  <a:lnTo>
                    <a:pt x="68" y="99"/>
                  </a:lnTo>
                  <a:lnTo>
                    <a:pt x="68" y="99"/>
                  </a:lnTo>
                  <a:lnTo>
                    <a:pt x="68" y="105"/>
                  </a:lnTo>
                  <a:lnTo>
                    <a:pt x="71" y="110"/>
                  </a:lnTo>
                  <a:lnTo>
                    <a:pt x="72" y="115"/>
                  </a:lnTo>
                  <a:lnTo>
                    <a:pt x="77" y="119"/>
                  </a:lnTo>
                  <a:lnTo>
                    <a:pt x="77" y="119"/>
                  </a:lnTo>
                  <a:lnTo>
                    <a:pt x="80" y="129"/>
                  </a:lnTo>
                  <a:lnTo>
                    <a:pt x="85" y="138"/>
                  </a:lnTo>
                  <a:lnTo>
                    <a:pt x="90" y="146"/>
                  </a:lnTo>
                  <a:lnTo>
                    <a:pt x="94" y="152"/>
                  </a:lnTo>
                  <a:lnTo>
                    <a:pt x="94" y="160"/>
                  </a:lnTo>
                  <a:lnTo>
                    <a:pt x="94" y="160"/>
                  </a:lnTo>
                  <a:lnTo>
                    <a:pt x="91" y="165"/>
                  </a:lnTo>
                  <a:lnTo>
                    <a:pt x="79" y="173"/>
                  </a:lnTo>
                  <a:lnTo>
                    <a:pt x="54" y="185"/>
                  </a:lnTo>
                  <a:lnTo>
                    <a:pt x="11" y="202"/>
                  </a:lnTo>
                  <a:lnTo>
                    <a:pt x="11" y="202"/>
                  </a:lnTo>
                  <a:lnTo>
                    <a:pt x="7" y="205"/>
                  </a:lnTo>
                  <a:lnTo>
                    <a:pt x="3" y="209"/>
                  </a:lnTo>
                  <a:lnTo>
                    <a:pt x="2" y="213"/>
                  </a:lnTo>
                  <a:lnTo>
                    <a:pt x="0" y="218"/>
                  </a:lnTo>
                  <a:lnTo>
                    <a:pt x="0" y="249"/>
                  </a:lnTo>
                  <a:lnTo>
                    <a:pt x="0" y="249"/>
                  </a:lnTo>
                  <a:lnTo>
                    <a:pt x="2" y="256"/>
                  </a:lnTo>
                  <a:lnTo>
                    <a:pt x="5" y="260"/>
                  </a:lnTo>
                  <a:lnTo>
                    <a:pt x="11" y="263"/>
                  </a:lnTo>
                  <a:lnTo>
                    <a:pt x="17" y="265"/>
                  </a:lnTo>
                  <a:lnTo>
                    <a:pt x="249" y="265"/>
                  </a:lnTo>
                  <a:lnTo>
                    <a:pt x="249" y="265"/>
                  </a:lnTo>
                  <a:lnTo>
                    <a:pt x="256" y="263"/>
                  </a:lnTo>
                  <a:lnTo>
                    <a:pt x="260" y="260"/>
                  </a:lnTo>
                  <a:lnTo>
                    <a:pt x="263" y="256"/>
                  </a:lnTo>
                  <a:lnTo>
                    <a:pt x="265" y="249"/>
                  </a:lnTo>
                  <a:lnTo>
                    <a:pt x="265" y="218"/>
                  </a:lnTo>
                  <a:lnTo>
                    <a:pt x="265" y="218"/>
                  </a:lnTo>
                  <a:lnTo>
                    <a:pt x="265" y="213"/>
                  </a:lnTo>
                  <a:lnTo>
                    <a:pt x="262" y="209"/>
                  </a:lnTo>
                  <a:lnTo>
                    <a:pt x="259" y="205"/>
                  </a:lnTo>
                  <a:lnTo>
                    <a:pt x="254" y="202"/>
                  </a:lnTo>
                  <a:lnTo>
                    <a:pt x="254" y="202"/>
                  </a:lnTo>
                  <a:close/>
                  <a:moveTo>
                    <a:pt x="251" y="249"/>
                  </a:moveTo>
                  <a:lnTo>
                    <a:pt x="251" y="249"/>
                  </a:lnTo>
                  <a:lnTo>
                    <a:pt x="249" y="251"/>
                  </a:lnTo>
                  <a:lnTo>
                    <a:pt x="17" y="251"/>
                  </a:lnTo>
                  <a:lnTo>
                    <a:pt x="17" y="251"/>
                  </a:lnTo>
                  <a:lnTo>
                    <a:pt x="16" y="249"/>
                  </a:lnTo>
                  <a:lnTo>
                    <a:pt x="16" y="218"/>
                  </a:lnTo>
                  <a:lnTo>
                    <a:pt x="16" y="218"/>
                  </a:lnTo>
                  <a:lnTo>
                    <a:pt x="16" y="216"/>
                  </a:lnTo>
                  <a:lnTo>
                    <a:pt x="16" y="216"/>
                  </a:lnTo>
                  <a:lnTo>
                    <a:pt x="63" y="196"/>
                  </a:lnTo>
                  <a:lnTo>
                    <a:pt x="91" y="182"/>
                  </a:lnTo>
                  <a:lnTo>
                    <a:pt x="99" y="177"/>
                  </a:lnTo>
                  <a:lnTo>
                    <a:pt x="104" y="173"/>
                  </a:lnTo>
                  <a:lnTo>
                    <a:pt x="108" y="168"/>
                  </a:lnTo>
                  <a:lnTo>
                    <a:pt x="110" y="165"/>
                  </a:lnTo>
                  <a:lnTo>
                    <a:pt x="110" y="165"/>
                  </a:lnTo>
                  <a:lnTo>
                    <a:pt x="110" y="162"/>
                  </a:lnTo>
                  <a:lnTo>
                    <a:pt x="110" y="149"/>
                  </a:lnTo>
                  <a:lnTo>
                    <a:pt x="110" y="149"/>
                  </a:lnTo>
                  <a:lnTo>
                    <a:pt x="108" y="147"/>
                  </a:lnTo>
                  <a:lnTo>
                    <a:pt x="107" y="144"/>
                  </a:lnTo>
                  <a:lnTo>
                    <a:pt x="107" y="144"/>
                  </a:lnTo>
                  <a:lnTo>
                    <a:pt x="102" y="138"/>
                  </a:lnTo>
                  <a:lnTo>
                    <a:pt x="97" y="130"/>
                  </a:lnTo>
                  <a:lnTo>
                    <a:pt x="94" y="122"/>
                  </a:lnTo>
                  <a:lnTo>
                    <a:pt x="91" y="113"/>
                  </a:lnTo>
                  <a:lnTo>
                    <a:pt x="91" y="113"/>
                  </a:lnTo>
                  <a:lnTo>
                    <a:pt x="88" y="110"/>
                  </a:lnTo>
                  <a:lnTo>
                    <a:pt x="88" y="110"/>
                  </a:lnTo>
                  <a:lnTo>
                    <a:pt x="83" y="105"/>
                  </a:lnTo>
                  <a:lnTo>
                    <a:pt x="82" y="99"/>
                  </a:lnTo>
                  <a:lnTo>
                    <a:pt x="82" y="99"/>
                  </a:lnTo>
                  <a:lnTo>
                    <a:pt x="83" y="94"/>
                  </a:lnTo>
                  <a:lnTo>
                    <a:pt x="85" y="91"/>
                  </a:lnTo>
                  <a:lnTo>
                    <a:pt x="85" y="91"/>
                  </a:lnTo>
                  <a:lnTo>
                    <a:pt x="86" y="86"/>
                  </a:lnTo>
                  <a:lnTo>
                    <a:pt x="86" y="58"/>
                  </a:lnTo>
                  <a:lnTo>
                    <a:pt x="86" y="58"/>
                  </a:lnTo>
                  <a:lnTo>
                    <a:pt x="88" y="47"/>
                  </a:lnTo>
                  <a:lnTo>
                    <a:pt x="90" y="39"/>
                  </a:lnTo>
                  <a:lnTo>
                    <a:pt x="94" y="32"/>
                  </a:lnTo>
                  <a:lnTo>
                    <a:pt x="99" y="27"/>
                  </a:lnTo>
                  <a:lnTo>
                    <a:pt x="105" y="22"/>
                  </a:lnTo>
                  <a:lnTo>
                    <a:pt x="113" y="19"/>
                  </a:lnTo>
                  <a:lnTo>
                    <a:pt x="122" y="16"/>
                  </a:lnTo>
                  <a:lnTo>
                    <a:pt x="133" y="16"/>
                  </a:lnTo>
                  <a:lnTo>
                    <a:pt x="133" y="16"/>
                  </a:lnTo>
                  <a:lnTo>
                    <a:pt x="143" y="16"/>
                  </a:lnTo>
                  <a:lnTo>
                    <a:pt x="152" y="19"/>
                  </a:lnTo>
                  <a:lnTo>
                    <a:pt x="160" y="22"/>
                  </a:lnTo>
                  <a:lnTo>
                    <a:pt x="168" y="27"/>
                  </a:lnTo>
                  <a:lnTo>
                    <a:pt x="173" y="32"/>
                  </a:lnTo>
                  <a:lnTo>
                    <a:pt x="176" y="39"/>
                  </a:lnTo>
                  <a:lnTo>
                    <a:pt x="179" y="47"/>
                  </a:lnTo>
                  <a:lnTo>
                    <a:pt x="179" y="58"/>
                  </a:lnTo>
                  <a:lnTo>
                    <a:pt x="179" y="86"/>
                  </a:lnTo>
                  <a:lnTo>
                    <a:pt x="179" y="86"/>
                  </a:lnTo>
                  <a:lnTo>
                    <a:pt x="180" y="91"/>
                  </a:lnTo>
                  <a:lnTo>
                    <a:pt x="180" y="91"/>
                  </a:lnTo>
                  <a:lnTo>
                    <a:pt x="182" y="94"/>
                  </a:lnTo>
                  <a:lnTo>
                    <a:pt x="184" y="99"/>
                  </a:lnTo>
                  <a:lnTo>
                    <a:pt x="184" y="99"/>
                  </a:lnTo>
                  <a:lnTo>
                    <a:pt x="182" y="105"/>
                  </a:lnTo>
                  <a:lnTo>
                    <a:pt x="177" y="110"/>
                  </a:lnTo>
                  <a:lnTo>
                    <a:pt x="177" y="110"/>
                  </a:lnTo>
                  <a:lnTo>
                    <a:pt x="176" y="113"/>
                  </a:lnTo>
                  <a:lnTo>
                    <a:pt x="176" y="113"/>
                  </a:lnTo>
                  <a:lnTo>
                    <a:pt x="173" y="122"/>
                  </a:lnTo>
                  <a:lnTo>
                    <a:pt x="168" y="130"/>
                  </a:lnTo>
                  <a:lnTo>
                    <a:pt x="163" y="138"/>
                  </a:lnTo>
                  <a:lnTo>
                    <a:pt x="158" y="144"/>
                  </a:lnTo>
                  <a:lnTo>
                    <a:pt x="158" y="144"/>
                  </a:lnTo>
                  <a:lnTo>
                    <a:pt x="157" y="147"/>
                  </a:lnTo>
                  <a:lnTo>
                    <a:pt x="155" y="149"/>
                  </a:lnTo>
                  <a:lnTo>
                    <a:pt x="155" y="162"/>
                  </a:lnTo>
                  <a:lnTo>
                    <a:pt x="155" y="162"/>
                  </a:lnTo>
                  <a:lnTo>
                    <a:pt x="157" y="165"/>
                  </a:lnTo>
                  <a:lnTo>
                    <a:pt x="157" y="165"/>
                  </a:lnTo>
                  <a:lnTo>
                    <a:pt x="158" y="168"/>
                  </a:lnTo>
                  <a:lnTo>
                    <a:pt x="162" y="173"/>
                  </a:lnTo>
                  <a:lnTo>
                    <a:pt x="166" y="177"/>
                  </a:lnTo>
                  <a:lnTo>
                    <a:pt x="176" y="182"/>
                  </a:lnTo>
                  <a:lnTo>
                    <a:pt x="202" y="196"/>
                  </a:lnTo>
                  <a:lnTo>
                    <a:pt x="249" y="216"/>
                  </a:lnTo>
                  <a:lnTo>
                    <a:pt x="249" y="216"/>
                  </a:lnTo>
                  <a:lnTo>
                    <a:pt x="251" y="218"/>
                  </a:lnTo>
                  <a:lnTo>
                    <a:pt x="251"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55" name="Freeform 236">
              <a:extLst>
                <a:ext uri="{FF2B5EF4-FFF2-40B4-BE49-F238E27FC236}">
                  <a16:creationId xmlns:a16="http://schemas.microsoft.com/office/drawing/2014/main" id="{F8269228-9E2D-40DA-BC0A-412542A32B3C}"/>
                </a:ext>
              </a:extLst>
            </p:cNvPr>
            <p:cNvSpPr>
              <a:spLocks/>
            </p:cNvSpPr>
            <p:nvPr/>
          </p:nvSpPr>
          <p:spPr bwMode="auto">
            <a:xfrm>
              <a:off x="5951538" y="5483225"/>
              <a:ext cx="130175" cy="196850"/>
            </a:xfrm>
            <a:custGeom>
              <a:avLst/>
              <a:gdLst>
                <a:gd name="T0" fmla="*/ 143 w 165"/>
                <a:gd name="T1" fmla="*/ 184 h 248"/>
                <a:gd name="T2" fmla="*/ 105 w 165"/>
                <a:gd name="T3" fmla="*/ 176 h 248"/>
                <a:gd name="T4" fmla="*/ 78 w 165"/>
                <a:gd name="T5" fmla="*/ 162 h 248"/>
                <a:gd name="T6" fmla="*/ 100 w 165"/>
                <a:gd name="T7" fmla="*/ 159 h 248"/>
                <a:gd name="T8" fmla="*/ 127 w 165"/>
                <a:gd name="T9" fmla="*/ 148 h 248"/>
                <a:gd name="T10" fmla="*/ 130 w 165"/>
                <a:gd name="T11" fmla="*/ 141 h 248"/>
                <a:gd name="T12" fmla="*/ 125 w 165"/>
                <a:gd name="T13" fmla="*/ 135 h 248"/>
                <a:gd name="T14" fmla="*/ 121 w 165"/>
                <a:gd name="T15" fmla="*/ 127 h 248"/>
                <a:gd name="T16" fmla="*/ 110 w 165"/>
                <a:gd name="T17" fmla="*/ 71 h 248"/>
                <a:gd name="T18" fmla="*/ 104 w 165"/>
                <a:gd name="T19" fmla="*/ 43 h 248"/>
                <a:gd name="T20" fmla="*/ 86 w 165"/>
                <a:gd name="T21" fmla="*/ 19 h 248"/>
                <a:gd name="T22" fmla="*/ 64 w 165"/>
                <a:gd name="T23" fmla="*/ 5 h 248"/>
                <a:gd name="T24" fmla="*/ 41 w 165"/>
                <a:gd name="T25" fmla="*/ 0 h 248"/>
                <a:gd name="T26" fmla="*/ 19 w 165"/>
                <a:gd name="T27" fmla="*/ 5 h 248"/>
                <a:gd name="T28" fmla="*/ 2 w 165"/>
                <a:gd name="T29" fmla="*/ 15 h 248"/>
                <a:gd name="T30" fmla="*/ 0 w 165"/>
                <a:gd name="T31" fmla="*/ 21 h 248"/>
                <a:gd name="T32" fmla="*/ 3 w 165"/>
                <a:gd name="T33" fmla="*/ 26 h 248"/>
                <a:gd name="T34" fmla="*/ 11 w 165"/>
                <a:gd name="T35" fmla="*/ 26 h 248"/>
                <a:gd name="T36" fmla="*/ 24 w 165"/>
                <a:gd name="T37" fmla="*/ 19 h 248"/>
                <a:gd name="T38" fmla="*/ 41 w 165"/>
                <a:gd name="T39" fmla="*/ 16 h 248"/>
                <a:gd name="T40" fmla="*/ 60 w 165"/>
                <a:gd name="T41" fmla="*/ 19 h 248"/>
                <a:gd name="T42" fmla="*/ 75 w 165"/>
                <a:gd name="T43" fmla="*/ 29 h 248"/>
                <a:gd name="T44" fmla="*/ 85 w 165"/>
                <a:gd name="T45" fmla="*/ 38 h 248"/>
                <a:gd name="T46" fmla="*/ 94 w 165"/>
                <a:gd name="T47" fmla="*/ 73 h 248"/>
                <a:gd name="T48" fmla="*/ 99 w 165"/>
                <a:gd name="T49" fmla="*/ 104 h 248"/>
                <a:gd name="T50" fmla="*/ 111 w 165"/>
                <a:gd name="T51" fmla="*/ 140 h 248"/>
                <a:gd name="T52" fmla="*/ 85 w 165"/>
                <a:gd name="T53" fmla="*/ 146 h 248"/>
                <a:gd name="T54" fmla="*/ 68 w 165"/>
                <a:gd name="T55" fmla="*/ 148 h 248"/>
                <a:gd name="T56" fmla="*/ 63 w 165"/>
                <a:gd name="T57" fmla="*/ 154 h 248"/>
                <a:gd name="T58" fmla="*/ 63 w 165"/>
                <a:gd name="T59" fmla="*/ 173 h 248"/>
                <a:gd name="T60" fmla="*/ 68 w 165"/>
                <a:gd name="T61" fmla="*/ 179 h 248"/>
                <a:gd name="T62" fmla="*/ 102 w 165"/>
                <a:gd name="T63" fmla="*/ 190 h 248"/>
                <a:gd name="T64" fmla="*/ 138 w 165"/>
                <a:gd name="T65" fmla="*/ 198 h 248"/>
                <a:gd name="T66" fmla="*/ 151 w 165"/>
                <a:gd name="T67" fmla="*/ 204 h 248"/>
                <a:gd name="T68" fmla="*/ 151 w 165"/>
                <a:gd name="T69" fmla="*/ 234 h 248"/>
                <a:gd name="T70" fmla="*/ 85 w 165"/>
                <a:gd name="T71" fmla="*/ 234 h 248"/>
                <a:gd name="T72" fmla="*/ 80 w 165"/>
                <a:gd name="T73" fmla="*/ 242 h 248"/>
                <a:gd name="T74" fmla="*/ 82 w 165"/>
                <a:gd name="T75" fmla="*/ 246 h 248"/>
                <a:gd name="T76" fmla="*/ 151 w 165"/>
                <a:gd name="T77" fmla="*/ 248 h 248"/>
                <a:gd name="T78" fmla="*/ 162 w 165"/>
                <a:gd name="T79" fmla="*/ 243 h 248"/>
                <a:gd name="T80" fmla="*/ 165 w 165"/>
                <a:gd name="T81" fmla="*/ 204 h 248"/>
                <a:gd name="T82" fmla="*/ 163 w 165"/>
                <a:gd name="T83" fmla="*/ 195 h 248"/>
                <a:gd name="T84" fmla="*/ 155 w 165"/>
                <a:gd name="T85" fmla="*/ 18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248">
                  <a:moveTo>
                    <a:pt x="155" y="188"/>
                  </a:moveTo>
                  <a:lnTo>
                    <a:pt x="155" y="188"/>
                  </a:lnTo>
                  <a:lnTo>
                    <a:pt x="143" y="184"/>
                  </a:lnTo>
                  <a:lnTo>
                    <a:pt x="129" y="181"/>
                  </a:lnTo>
                  <a:lnTo>
                    <a:pt x="105" y="176"/>
                  </a:lnTo>
                  <a:lnTo>
                    <a:pt x="105" y="176"/>
                  </a:lnTo>
                  <a:lnTo>
                    <a:pt x="88" y="173"/>
                  </a:lnTo>
                  <a:lnTo>
                    <a:pt x="78" y="170"/>
                  </a:lnTo>
                  <a:lnTo>
                    <a:pt x="78" y="162"/>
                  </a:lnTo>
                  <a:lnTo>
                    <a:pt x="78" y="162"/>
                  </a:lnTo>
                  <a:lnTo>
                    <a:pt x="89" y="160"/>
                  </a:lnTo>
                  <a:lnTo>
                    <a:pt x="100" y="159"/>
                  </a:lnTo>
                  <a:lnTo>
                    <a:pt x="115" y="154"/>
                  </a:lnTo>
                  <a:lnTo>
                    <a:pt x="124" y="149"/>
                  </a:lnTo>
                  <a:lnTo>
                    <a:pt x="127" y="148"/>
                  </a:lnTo>
                  <a:lnTo>
                    <a:pt x="127" y="148"/>
                  </a:lnTo>
                  <a:lnTo>
                    <a:pt x="129" y="145"/>
                  </a:lnTo>
                  <a:lnTo>
                    <a:pt x="130" y="141"/>
                  </a:lnTo>
                  <a:lnTo>
                    <a:pt x="130" y="141"/>
                  </a:lnTo>
                  <a:lnTo>
                    <a:pt x="129" y="138"/>
                  </a:lnTo>
                  <a:lnTo>
                    <a:pt x="125" y="135"/>
                  </a:lnTo>
                  <a:lnTo>
                    <a:pt x="125" y="135"/>
                  </a:lnTo>
                  <a:lnTo>
                    <a:pt x="124" y="132"/>
                  </a:lnTo>
                  <a:lnTo>
                    <a:pt x="121" y="127"/>
                  </a:lnTo>
                  <a:lnTo>
                    <a:pt x="116" y="112"/>
                  </a:lnTo>
                  <a:lnTo>
                    <a:pt x="111" y="93"/>
                  </a:lnTo>
                  <a:lnTo>
                    <a:pt x="110" y="71"/>
                  </a:lnTo>
                  <a:lnTo>
                    <a:pt x="110" y="71"/>
                  </a:lnTo>
                  <a:lnTo>
                    <a:pt x="108" y="57"/>
                  </a:lnTo>
                  <a:lnTo>
                    <a:pt x="104" y="43"/>
                  </a:lnTo>
                  <a:lnTo>
                    <a:pt x="96" y="30"/>
                  </a:lnTo>
                  <a:lnTo>
                    <a:pt x="86" y="19"/>
                  </a:lnTo>
                  <a:lnTo>
                    <a:pt x="86" y="19"/>
                  </a:lnTo>
                  <a:lnTo>
                    <a:pt x="82" y="15"/>
                  </a:lnTo>
                  <a:lnTo>
                    <a:pt x="77" y="10"/>
                  </a:lnTo>
                  <a:lnTo>
                    <a:pt x="64" y="5"/>
                  </a:lnTo>
                  <a:lnTo>
                    <a:pt x="64" y="5"/>
                  </a:lnTo>
                  <a:lnTo>
                    <a:pt x="53" y="2"/>
                  </a:lnTo>
                  <a:lnTo>
                    <a:pt x="41" y="0"/>
                  </a:lnTo>
                  <a:lnTo>
                    <a:pt x="30" y="2"/>
                  </a:lnTo>
                  <a:lnTo>
                    <a:pt x="19" y="5"/>
                  </a:lnTo>
                  <a:lnTo>
                    <a:pt x="19" y="5"/>
                  </a:lnTo>
                  <a:lnTo>
                    <a:pt x="10" y="8"/>
                  </a:lnTo>
                  <a:lnTo>
                    <a:pt x="2" y="15"/>
                  </a:lnTo>
                  <a:lnTo>
                    <a:pt x="2" y="15"/>
                  </a:lnTo>
                  <a:lnTo>
                    <a:pt x="0" y="16"/>
                  </a:lnTo>
                  <a:lnTo>
                    <a:pt x="0" y="19"/>
                  </a:lnTo>
                  <a:lnTo>
                    <a:pt x="0" y="21"/>
                  </a:lnTo>
                  <a:lnTo>
                    <a:pt x="2" y="24"/>
                  </a:lnTo>
                  <a:lnTo>
                    <a:pt x="2" y="24"/>
                  </a:lnTo>
                  <a:lnTo>
                    <a:pt x="3" y="26"/>
                  </a:lnTo>
                  <a:lnTo>
                    <a:pt x="6" y="27"/>
                  </a:lnTo>
                  <a:lnTo>
                    <a:pt x="10" y="27"/>
                  </a:lnTo>
                  <a:lnTo>
                    <a:pt x="11" y="26"/>
                  </a:lnTo>
                  <a:lnTo>
                    <a:pt x="11" y="26"/>
                  </a:lnTo>
                  <a:lnTo>
                    <a:pt x="17" y="22"/>
                  </a:lnTo>
                  <a:lnTo>
                    <a:pt x="24" y="19"/>
                  </a:lnTo>
                  <a:lnTo>
                    <a:pt x="24" y="19"/>
                  </a:lnTo>
                  <a:lnTo>
                    <a:pt x="33" y="16"/>
                  </a:lnTo>
                  <a:lnTo>
                    <a:pt x="41" y="16"/>
                  </a:lnTo>
                  <a:lnTo>
                    <a:pt x="50" y="16"/>
                  </a:lnTo>
                  <a:lnTo>
                    <a:pt x="60" y="19"/>
                  </a:lnTo>
                  <a:lnTo>
                    <a:pt x="60" y="19"/>
                  </a:lnTo>
                  <a:lnTo>
                    <a:pt x="69" y="22"/>
                  </a:lnTo>
                  <a:lnTo>
                    <a:pt x="75" y="29"/>
                  </a:lnTo>
                  <a:lnTo>
                    <a:pt x="75" y="29"/>
                  </a:lnTo>
                  <a:lnTo>
                    <a:pt x="77" y="29"/>
                  </a:lnTo>
                  <a:lnTo>
                    <a:pt x="77" y="29"/>
                  </a:lnTo>
                  <a:lnTo>
                    <a:pt x="85" y="38"/>
                  </a:lnTo>
                  <a:lnTo>
                    <a:pt x="89" y="47"/>
                  </a:lnTo>
                  <a:lnTo>
                    <a:pt x="94" y="60"/>
                  </a:lnTo>
                  <a:lnTo>
                    <a:pt x="94" y="73"/>
                  </a:lnTo>
                  <a:lnTo>
                    <a:pt x="94" y="73"/>
                  </a:lnTo>
                  <a:lnTo>
                    <a:pt x="96" y="85"/>
                  </a:lnTo>
                  <a:lnTo>
                    <a:pt x="99" y="104"/>
                  </a:lnTo>
                  <a:lnTo>
                    <a:pt x="104" y="123"/>
                  </a:lnTo>
                  <a:lnTo>
                    <a:pt x="107" y="132"/>
                  </a:lnTo>
                  <a:lnTo>
                    <a:pt x="111" y="140"/>
                  </a:lnTo>
                  <a:lnTo>
                    <a:pt x="111" y="140"/>
                  </a:lnTo>
                  <a:lnTo>
                    <a:pt x="96" y="145"/>
                  </a:lnTo>
                  <a:lnTo>
                    <a:pt x="85" y="146"/>
                  </a:lnTo>
                  <a:lnTo>
                    <a:pt x="71" y="146"/>
                  </a:lnTo>
                  <a:lnTo>
                    <a:pt x="71" y="146"/>
                  </a:lnTo>
                  <a:lnTo>
                    <a:pt x="68" y="148"/>
                  </a:lnTo>
                  <a:lnTo>
                    <a:pt x="66" y="149"/>
                  </a:lnTo>
                  <a:lnTo>
                    <a:pt x="63" y="151"/>
                  </a:lnTo>
                  <a:lnTo>
                    <a:pt x="63" y="154"/>
                  </a:lnTo>
                  <a:lnTo>
                    <a:pt x="63" y="171"/>
                  </a:lnTo>
                  <a:lnTo>
                    <a:pt x="63" y="171"/>
                  </a:lnTo>
                  <a:lnTo>
                    <a:pt x="63" y="173"/>
                  </a:lnTo>
                  <a:lnTo>
                    <a:pt x="63" y="173"/>
                  </a:lnTo>
                  <a:lnTo>
                    <a:pt x="64" y="176"/>
                  </a:lnTo>
                  <a:lnTo>
                    <a:pt x="68" y="179"/>
                  </a:lnTo>
                  <a:lnTo>
                    <a:pt x="75" y="184"/>
                  </a:lnTo>
                  <a:lnTo>
                    <a:pt x="88" y="187"/>
                  </a:lnTo>
                  <a:lnTo>
                    <a:pt x="102" y="190"/>
                  </a:lnTo>
                  <a:lnTo>
                    <a:pt x="102" y="190"/>
                  </a:lnTo>
                  <a:lnTo>
                    <a:pt x="125" y="195"/>
                  </a:lnTo>
                  <a:lnTo>
                    <a:pt x="138" y="198"/>
                  </a:lnTo>
                  <a:lnTo>
                    <a:pt x="151" y="203"/>
                  </a:lnTo>
                  <a:lnTo>
                    <a:pt x="151" y="203"/>
                  </a:lnTo>
                  <a:lnTo>
                    <a:pt x="151" y="204"/>
                  </a:lnTo>
                  <a:lnTo>
                    <a:pt x="151" y="232"/>
                  </a:lnTo>
                  <a:lnTo>
                    <a:pt x="151" y="232"/>
                  </a:lnTo>
                  <a:lnTo>
                    <a:pt x="151" y="234"/>
                  </a:lnTo>
                  <a:lnTo>
                    <a:pt x="86" y="234"/>
                  </a:lnTo>
                  <a:lnTo>
                    <a:pt x="86" y="234"/>
                  </a:lnTo>
                  <a:lnTo>
                    <a:pt x="85" y="234"/>
                  </a:lnTo>
                  <a:lnTo>
                    <a:pt x="82" y="235"/>
                  </a:lnTo>
                  <a:lnTo>
                    <a:pt x="80" y="239"/>
                  </a:lnTo>
                  <a:lnTo>
                    <a:pt x="80" y="242"/>
                  </a:lnTo>
                  <a:lnTo>
                    <a:pt x="80" y="242"/>
                  </a:lnTo>
                  <a:lnTo>
                    <a:pt x="80" y="243"/>
                  </a:lnTo>
                  <a:lnTo>
                    <a:pt x="82" y="246"/>
                  </a:lnTo>
                  <a:lnTo>
                    <a:pt x="85" y="248"/>
                  </a:lnTo>
                  <a:lnTo>
                    <a:pt x="86" y="248"/>
                  </a:lnTo>
                  <a:lnTo>
                    <a:pt x="151" y="248"/>
                  </a:lnTo>
                  <a:lnTo>
                    <a:pt x="151" y="248"/>
                  </a:lnTo>
                  <a:lnTo>
                    <a:pt x="155" y="248"/>
                  </a:lnTo>
                  <a:lnTo>
                    <a:pt x="162" y="243"/>
                  </a:lnTo>
                  <a:lnTo>
                    <a:pt x="165" y="239"/>
                  </a:lnTo>
                  <a:lnTo>
                    <a:pt x="165" y="232"/>
                  </a:lnTo>
                  <a:lnTo>
                    <a:pt x="165" y="204"/>
                  </a:lnTo>
                  <a:lnTo>
                    <a:pt x="165" y="204"/>
                  </a:lnTo>
                  <a:lnTo>
                    <a:pt x="165" y="199"/>
                  </a:lnTo>
                  <a:lnTo>
                    <a:pt x="163" y="195"/>
                  </a:lnTo>
                  <a:lnTo>
                    <a:pt x="160" y="192"/>
                  </a:lnTo>
                  <a:lnTo>
                    <a:pt x="155" y="188"/>
                  </a:lnTo>
                  <a:lnTo>
                    <a:pt x="155" y="1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56" name="Freeform 244">
              <a:extLst>
                <a:ext uri="{FF2B5EF4-FFF2-40B4-BE49-F238E27FC236}">
                  <a16:creationId xmlns:a16="http://schemas.microsoft.com/office/drawing/2014/main" id="{892C13E4-FF1D-4421-B447-03A04ACD2268}"/>
                </a:ext>
              </a:extLst>
            </p:cNvPr>
            <p:cNvSpPr>
              <a:spLocks noEditPoints="1"/>
            </p:cNvSpPr>
            <p:nvPr/>
          </p:nvSpPr>
          <p:spPr bwMode="auto">
            <a:xfrm>
              <a:off x="5640388" y="5289550"/>
              <a:ext cx="601663" cy="603250"/>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57" name="Rectangle 18">
            <a:extLst>
              <a:ext uri="{FF2B5EF4-FFF2-40B4-BE49-F238E27FC236}">
                <a16:creationId xmlns:a16="http://schemas.microsoft.com/office/drawing/2014/main" id="{99B43A74-0DA0-423C-93A2-4272BB7B8AE8}"/>
              </a:ext>
            </a:extLst>
          </p:cNvPr>
          <p:cNvSpPr>
            <a:spLocks noChangeArrowheads="1"/>
          </p:cNvSpPr>
          <p:nvPr/>
        </p:nvSpPr>
        <p:spPr bwMode="auto">
          <a:xfrm>
            <a:off x="7048680" y="5697982"/>
            <a:ext cx="833102" cy="308514"/>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lang="en-US" sz="900">
                <a:solidFill>
                  <a:srgbClr val="000000"/>
                </a:solidFill>
                <a:latin typeface="Frutiger Next Pro Medium" pitchFamily="34" charset="0"/>
                <a:cs typeface="Arial"/>
                <a:sym typeface="Frutiger Next Pro Medium" charset="0"/>
              </a:rPr>
              <a:t>QA, Tester</a:t>
            </a:r>
            <a:endPar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endParaRPr>
          </a:p>
        </p:txBody>
      </p:sp>
      <p:grpSp>
        <p:nvGrpSpPr>
          <p:cNvPr id="58" name="Group 57">
            <a:extLst>
              <a:ext uri="{FF2B5EF4-FFF2-40B4-BE49-F238E27FC236}">
                <a16:creationId xmlns:a16="http://schemas.microsoft.com/office/drawing/2014/main" id="{3BE3A868-351E-4A2E-9A35-83A448A23DC9}"/>
              </a:ext>
            </a:extLst>
          </p:cNvPr>
          <p:cNvGrpSpPr/>
          <p:nvPr/>
        </p:nvGrpSpPr>
        <p:grpSpPr>
          <a:xfrm>
            <a:off x="5446727" y="3881698"/>
            <a:ext cx="679590" cy="780188"/>
            <a:chOff x="7098450" y="2697133"/>
            <a:chExt cx="679590" cy="780188"/>
          </a:xfrm>
        </p:grpSpPr>
        <p:sp>
          <p:nvSpPr>
            <p:cNvPr id="59" name="Rectangle 18">
              <a:extLst>
                <a:ext uri="{FF2B5EF4-FFF2-40B4-BE49-F238E27FC236}">
                  <a16:creationId xmlns:a16="http://schemas.microsoft.com/office/drawing/2014/main" id="{A5434180-7AC6-4D05-A4B5-5F965C9C865F}"/>
                </a:ext>
              </a:extLst>
            </p:cNvPr>
            <p:cNvSpPr>
              <a:spLocks noChangeArrowheads="1"/>
            </p:cNvSpPr>
            <p:nvPr/>
          </p:nvSpPr>
          <p:spPr bwMode="auto">
            <a:xfrm>
              <a:off x="7098450" y="3168804"/>
              <a:ext cx="679590" cy="308517"/>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Functional Lead</a:t>
              </a:r>
            </a:p>
          </p:txBody>
        </p:sp>
        <p:grpSp>
          <p:nvGrpSpPr>
            <p:cNvPr id="60" name="Group 59">
              <a:extLst>
                <a:ext uri="{FF2B5EF4-FFF2-40B4-BE49-F238E27FC236}">
                  <a16:creationId xmlns:a16="http://schemas.microsoft.com/office/drawing/2014/main" id="{42A81320-536A-427D-9C4F-9B8B31F77244}"/>
                </a:ext>
              </a:extLst>
            </p:cNvPr>
            <p:cNvGrpSpPr>
              <a:grpSpLocks noChangeAspect="1"/>
            </p:cNvGrpSpPr>
            <p:nvPr/>
          </p:nvGrpSpPr>
          <p:grpSpPr>
            <a:xfrm>
              <a:off x="7210246" y="2697133"/>
              <a:ext cx="455998" cy="457201"/>
              <a:chOff x="2870200" y="5289550"/>
              <a:chExt cx="601663" cy="603250"/>
            </a:xfrm>
            <a:solidFill>
              <a:schemeClr val="tx2"/>
            </a:solidFill>
          </p:grpSpPr>
          <p:sp>
            <p:nvSpPr>
              <p:cNvPr id="61" name="Freeform 140">
                <a:extLst>
                  <a:ext uri="{FF2B5EF4-FFF2-40B4-BE49-F238E27FC236}">
                    <a16:creationId xmlns:a16="http://schemas.microsoft.com/office/drawing/2014/main" id="{D6CB233D-70B3-4ADE-9AD2-C8094F6D79CF}"/>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Frutiger Next Pro Medium" pitchFamily="34" charset="0"/>
                  <a:ea typeface="+mn-ea"/>
                  <a:cs typeface="+mn-cs"/>
                </a:endParaRPr>
              </a:p>
            </p:txBody>
          </p:sp>
          <p:sp>
            <p:nvSpPr>
              <p:cNvPr id="62" name="Freeform 148">
                <a:extLst>
                  <a:ext uri="{FF2B5EF4-FFF2-40B4-BE49-F238E27FC236}">
                    <a16:creationId xmlns:a16="http://schemas.microsoft.com/office/drawing/2014/main" id="{1D97852A-4A95-4976-A386-F84FDEF2A2F7}"/>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Frutiger Next Pro Medium" pitchFamily="34" charset="0"/>
                  <a:ea typeface="+mn-ea"/>
                  <a:cs typeface="+mn-cs"/>
                </a:endParaRPr>
              </a:p>
            </p:txBody>
          </p:sp>
        </p:grpSp>
      </p:grpSp>
      <p:cxnSp>
        <p:nvCxnSpPr>
          <p:cNvPr id="63" name="Straight Connector 62">
            <a:extLst>
              <a:ext uri="{FF2B5EF4-FFF2-40B4-BE49-F238E27FC236}">
                <a16:creationId xmlns:a16="http://schemas.microsoft.com/office/drawing/2014/main" id="{A6663820-8238-40DE-BEA4-518C677A48E6}"/>
              </a:ext>
            </a:extLst>
          </p:cNvPr>
          <p:cNvCxnSpPr/>
          <p:nvPr/>
        </p:nvCxnSpPr>
        <p:spPr>
          <a:xfrm>
            <a:off x="4417224" y="2793492"/>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BBCB8C2-83DF-4AF8-ADAA-2E772B19B67B}"/>
              </a:ext>
            </a:extLst>
          </p:cNvPr>
          <p:cNvCxnSpPr/>
          <p:nvPr/>
        </p:nvCxnSpPr>
        <p:spPr>
          <a:xfrm>
            <a:off x="4417224" y="4071775"/>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79B7725-F818-444A-A98E-DBD7EF39A1A1}"/>
              </a:ext>
            </a:extLst>
          </p:cNvPr>
          <p:cNvCxnSpPr/>
          <p:nvPr/>
        </p:nvCxnSpPr>
        <p:spPr>
          <a:xfrm rot="16200000">
            <a:off x="2692948" y="4841771"/>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4CBEC9-2901-4947-9C8A-9C4F19AFF57A}"/>
              </a:ext>
            </a:extLst>
          </p:cNvPr>
          <p:cNvCxnSpPr/>
          <p:nvPr/>
        </p:nvCxnSpPr>
        <p:spPr>
          <a:xfrm rot="16200000">
            <a:off x="2692948" y="3523948"/>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EB0E04-0FA4-4248-868C-8E6FD8A8787E}"/>
              </a:ext>
            </a:extLst>
          </p:cNvPr>
          <p:cNvCxnSpPr/>
          <p:nvPr/>
        </p:nvCxnSpPr>
        <p:spPr>
          <a:xfrm rot="16200000">
            <a:off x="6224053" y="4852972"/>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2889828-FA8F-462B-9201-AAB135E6B1F9}"/>
              </a:ext>
            </a:extLst>
          </p:cNvPr>
          <p:cNvCxnSpPr/>
          <p:nvPr/>
        </p:nvCxnSpPr>
        <p:spPr>
          <a:xfrm rot="16200000">
            <a:off x="6224053" y="3562858"/>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762519-CD80-402C-AFAA-325B0DFCC682}"/>
              </a:ext>
            </a:extLst>
          </p:cNvPr>
          <p:cNvCxnSpPr/>
          <p:nvPr/>
        </p:nvCxnSpPr>
        <p:spPr>
          <a:xfrm>
            <a:off x="4417224" y="5465677"/>
            <a:ext cx="274320" cy="0"/>
          </a:xfrm>
          <a:prstGeom prst="line">
            <a:avLst/>
          </a:prstGeom>
          <a:ln w="12700">
            <a:solidFill>
              <a:schemeClr val="accent5"/>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795BA74-5E39-41CA-848F-C492C748FDD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97814" y="1749897"/>
            <a:ext cx="970341" cy="447661"/>
          </a:xfrm>
          <a:prstGeom prst="rect">
            <a:avLst/>
          </a:prstGeom>
        </p:spPr>
      </p:pic>
      <p:sp>
        <p:nvSpPr>
          <p:cNvPr id="72" name="Rectangle 18">
            <a:extLst>
              <a:ext uri="{FF2B5EF4-FFF2-40B4-BE49-F238E27FC236}">
                <a16:creationId xmlns:a16="http://schemas.microsoft.com/office/drawing/2014/main" id="{E3BEA97C-DFD1-444E-B5E7-4FE9DAB294CD}"/>
              </a:ext>
            </a:extLst>
          </p:cNvPr>
          <p:cNvSpPr>
            <a:spLocks noChangeArrowheads="1"/>
          </p:cNvSpPr>
          <p:nvPr/>
        </p:nvSpPr>
        <p:spPr bwMode="auto">
          <a:xfrm>
            <a:off x="1222181" y="5743088"/>
            <a:ext cx="1341988" cy="288122"/>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Architect, Developers</a:t>
            </a:r>
          </a:p>
        </p:txBody>
      </p:sp>
      <p:grpSp>
        <p:nvGrpSpPr>
          <p:cNvPr id="73" name="Group 72">
            <a:extLst>
              <a:ext uri="{FF2B5EF4-FFF2-40B4-BE49-F238E27FC236}">
                <a16:creationId xmlns:a16="http://schemas.microsoft.com/office/drawing/2014/main" id="{CE98C0DC-3B2A-46AC-8C60-577C1689F366}"/>
              </a:ext>
            </a:extLst>
          </p:cNvPr>
          <p:cNvGrpSpPr>
            <a:grpSpLocks noChangeAspect="1"/>
          </p:cNvGrpSpPr>
          <p:nvPr/>
        </p:nvGrpSpPr>
        <p:grpSpPr>
          <a:xfrm>
            <a:off x="1665176" y="5265158"/>
            <a:ext cx="455998" cy="457201"/>
            <a:chOff x="2870200" y="5289550"/>
            <a:chExt cx="601663" cy="603250"/>
          </a:xfrm>
          <a:solidFill>
            <a:schemeClr val="tx2"/>
          </a:solidFill>
        </p:grpSpPr>
        <p:sp>
          <p:nvSpPr>
            <p:cNvPr id="74" name="Freeform 140">
              <a:extLst>
                <a:ext uri="{FF2B5EF4-FFF2-40B4-BE49-F238E27FC236}">
                  <a16:creationId xmlns:a16="http://schemas.microsoft.com/office/drawing/2014/main" id="{C7D96E10-CED7-40B9-A591-49EBDB746D06}"/>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75" name="Freeform 148">
              <a:extLst>
                <a:ext uri="{FF2B5EF4-FFF2-40B4-BE49-F238E27FC236}">
                  <a16:creationId xmlns:a16="http://schemas.microsoft.com/office/drawing/2014/main" id="{80AFA6A2-B340-453E-83FB-B9412485F19E}"/>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76" name="Rectangle 18">
            <a:extLst>
              <a:ext uri="{FF2B5EF4-FFF2-40B4-BE49-F238E27FC236}">
                <a16:creationId xmlns:a16="http://schemas.microsoft.com/office/drawing/2014/main" id="{4EF6EBFE-D01F-463F-815F-714AFD75F859}"/>
              </a:ext>
            </a:extLst>
          </p:cNvPr>
          <p:cNvSpPr>
            <a:spLocks noChangeArrowheads="1"/>
          </p:cNvSpPr>
          <p:nvPr/>
        </p:nvSpPr>
        <p:spPr bwMode="auto">
          <a:xfrm>
            <a:off x="3003146" y="5743088"/>
            <a:ext cx="1229388" cy="288122"/>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UAT Testers</a:t>
            </a:r>
          </a:p>
        </p:txBody>
      </p:sp>
      <p:grpSp>
        <p:nvGrpSpPr>
          <p:cNvPr id="77" name="Group 76">
            <a:extLst>
              <a:ext uri="{FF2B5EF4-FFF2-40B4-BE49-F238E27FC236}">
                <a16:creationId xmlns:a16="http://schemas.microsoft.com/office/drawing/2014/main" id="{2283F39C-9831-464A-A9EA-4AD5D0A91F44}"/>
              </a:ext>
            </a:extLst>
          </p:cNvPr>
          <p:cNvGrpSpPr>
            <a:grpSpLocks noChangeAspect="1"/>
          </p:cNvGrpSpPr>
          <p:nvPr/>
        </p:nvGrpSpPr>
        <p:grpSpPr>
          <a:xfrm>
            <a:off x="3389841" y="5265158"/>
            <a:ext cx="455998" cy="457201"/>
            <a:chOff x="2870200" y="5289550"/>
            <a:chExt cx="601663" cy="603250"/>
          </a:xfrm>
          <a:solidFill>
            <a:schemeClr val="tx2"/>
          </a:solidFill>
        </p:grpSpPr>
        <p:sp>
          <p:nvSpPr>
            <p:cNvPr id="78" name="Freeform 140">
              <a:extLst>
                <a:ext uri="{FF2B5EF4-FFF2-40B4-BE49-F238E27FC236}">
                  <a16:creationId xmlns:a16="http://schemas.microsoft.com/office/drawing/2014/main" id="{FE5A2EF5-6985-4807-901D-682E01F52F85}"/>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148">
              <a:extLst>
                <a:ext uri="{FF2B5EF4-FFF2-40B4-BE49-F238E27FC236}">
                  <a16:creationId xmlns:a16="http://schemas.microsoft.com/office/drawing/2014/main" id="{D4E7FD3E-8137-4B95-B9C8-8E8E4A9F96E2}"/>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0" name="Rectangle 18">
            <a:extLst>
              <a:ext uri="{FF2B5EF4-FFF2-40B4-BE49-F238E27FC236}">
                <a16:creationId xmlns:a16="http://schemas.microsoft.com/office/drawing/2014/main" id="{D5FE1EF7-647A-4E32-81B1-AD254E5EFB60}"/>
              </a:ext>
            </a:extLst>
          </p:cNvPr>
          <p:cNvSpPr>
            <a:spLocks noChangeArrowheads="1"/>
          </p:cNvSpPr>
          <p:nvPr/>
        </p:nvSpPr>
        <p:spPr bwMode="auto">
          <a:xfrm>
            <a:off x="2946846" y="4377864"/>
            <a:ext cx="1341988" cy="288122"/>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Content Owners, Creative team</a:t>
            </a:r>
          </a:p>
        </p:txBody>
      </p:sp>
      <p:grpSp>
        <p:nvGrpSpPr>
          <p:cNvPr id="81" name="Group 80">
            <a:extLst>
              <a:ext uri="{FF2B5EF4-FFF2-40B4-BE49-F238E27FC236}">
                <a16:creationId xmlns:a16="http://schemas.microsoft.com/office/drawing/2014/main" id="{184944C4-EF24-4F43-A26E-30AAFA87ACF3}"/>
              </a:ext>
            </a:extLst>
          </p:cNvPr>
          <p:cNvGrpSpPr>
            <a:grpSpLocks noChangeAspect="1"/>
          </p:cNvGrpSpPr>
          <p:nvPr/>
        </p:nvGrpSpPr>
        <p:grpSpPr>
          <a:xfrm>
            <a:off x="3389841" y="3899934"/>
            <a:ext cx="455998" cy="457201"/>
            <a:chOff x="2870200" y="5289550"/>
            <a:chExt cx="601663" cy="603250"/>
          </a:xfrm>
          <a:solidFill>
            <a:schemeClr val="tx2"/>
          </a:solidFill>
        </p:grpSpPr>
        <p:sp>
          <p:nvSpPr>
            <p:cNvPr id="82" name="Freeform 140">
              <a:extLst>
                <a:ext uri="{FF2B5EF4-FFF2-40B4-BE49-F238E27FC236}">
                  <a16:creationId xmlns:a16="http://schemas.microsoft.com/office/drawing/2014/main" id="{B73AB90D-F79B-4940-AA92-2097E7AFD406}"/>
                </a:ext>
              </a:extLst>
            </p:cNvPr>
            <p:cNvSpPr>
              <a:spLocks noEditPoints="1"/>
            </p:cNvSpPr>
            <p:nvPr/>
          </p:nvSpPr>
          <p:spPr bwMode="auto">
            <a:xfrm>
              <a:off x="3028950" y="5430838"/>
              <a:ext cx="288925" cy="288925"/>
            </a:xfrm>
            <a:custGeom>
              <a:avLst/>
              <a:gdLst>
                <a:gd name="T0" fmla="*/ 290 w 363"/>
                <a:gd name="T1" fmla="*/ 257 h 363"/>
                <a:gd name="T2" fmla="*/ 236 w 363"/>
                <a:gd name="T3" fmla="*/ 227 h 363"/>
                <a:gd name="T4" fmla="*/ 232 w 363"/>
                <a:gd name="T5" fmla="*/ 206 h 363"/>
                <a:gd name="T6" fmla="*/ 246 w 363"/>
                <a:gd name="T7" fmla="*/ 186 h 363"/>
                <a:gd name="T8" fmla="*/ 257 w 363"/>
                <a:gd name="T9" fmla="*/ 161 h 363"/>
                <a:gd name="T10" fmla="*/ 268 w 363"/>
                <a:gd name="T11" fmla="*/ 141 h 363"/>
                <a:gd name="T12" fmla="*/ 268 w 363"/>
                <a:gd name="T13" fmla="*/ 122 h 363"/>
                <a:gd name="T14" fmla="*/ 263 w 363"/>
                <a:gd name="T15" fmla="*/ 75 h 363"/>
                <a:gd name="T16" fmla="*/ 250 w 363"/>
                <a:gd name="T17" fmla="*/ 31 h 363"/>
                <a:gd name="T18" fmla="*/ 216 w 363"/>
                <a:gd name="T19" fmla="*/ 4 h 363"/>
                <a:gd name="T20" fmla="*/ 181 w 363"/>
                <a:gd name="T21" fmla="*/ 0 h 363"/>
                <a:gd name="T22" fmla="*/ 133 w 363"/>
                <a:gd name="T23" fmla="*/ 11 h 363"/>
                <a:gd name="T24" fmla="*/ 105 w 363"/>
                <a:gd name="T25" fmla="*/ 44 h 363"/>
                <a:gd name="T26" fmla="*/ 98 w 363"/>
                <a:gd name="T27" fmla="*/ 112 h 363"/>
                <a:gd name="T28" fmla="*/ 92 w 363"/>
                <a:gd name="T29" fmla="*/ 133 h 363"/>
                <a:gd name="T30" fmla="*/ 95 w 363"/>
                <a:gd name="T31" fmla="*/ 148 h 363"/>
                <a:gd name="T32" fmla="*/ 105 w 363"/>
                <a:gd name="T33" fmla="*/ 161 h 363"/>
                <a:gd name="T34" fmla="*/ 124 w 363"/>
                <a:gd name="T35" fmla="*/ 197 h 363"/>
                <a:gd name="T36" fmla="*/ 131 w 363"/>
                <a:gd name="T37" fmla="*/ 221 h 363"/>
                <a:gd name="T38" fmla="*/ 117 w 363"/>
                <a:gd name="T39" fmla="*/ 232 h 363"/>
                <a:gd name="T40" fmla="*/ 12 w 363"/>
                <a:gd name="T41" fmla="*/ 280 h 363"/>
                <a:gd name="T42" fmla="*/ 3 w 363"/>
                <a:gd name="T43" fmla="*/ 288 h 363"/>
                <a:gd name="T44" fmla="*/ 0 w 363"/>
                <a:gd name="T45" fmla="*/ 343 h 363"/>
                <a:gd name="T46" fmla="*/ 4 w 363"/>
                <a:gd name="T47" fmla="*/ 357 h 363"/>
                <a:gd name="T48" fmla="*/ 343 w 363"/>
                <a:gd name="T49" fmla="*/ 363 h 363"/>
                <a:gd name="T50" fmla="*/ 357 w 363"/>
                <a:gd name="T51" fmla="*/ 357 h 363"/>
                <a:gd name="T52" fmla="*/ 363 w 363"/>
                <a:gd name="T53" fmla="*/ 299 h 363"/>
                <a:gd name="T54" fmla="*/ 358 w 363"/>
                <a:gd name="T55" fmla="*/ 288 h 363"/>
                <a:gd name="T56" fmla="*/ 349 w 363"/>
                <a:gd name="T57" fmla="*/ 280 h 363"/>
                <a:gd name="T58" fmla="*/ 346 w 363"/>
                <a:gd name="T59" fmla="*/ 346 h 363"/>
                <a:gd name="T60" fmla="*/ 19 w 363"/>
                <a:gd name="T61" fmla="*/ 347 h 363"/>
                <a:gd name="T62" fmla="*/ 14 w 363"/>
                <a:gd name="T63" fmla="*/ 299 h 363"/>
                <a:gd name="T64" fmla="*/ 17 w 363"/>
                <a:gd name="T65" fmla="*/ 294 h 363"/>
                <a:gd name="T66" fmla="*/ 81 w 363"/>
                <a:gd name="T67" fmla="*/ 268 h 363"/>
                <a:gd name="T68" fmla="*/ 131 w 363"/>
                <a:gd name="T69" fmla="*/ 241 h 363"/>
                <a:gd name="T70" fmla="*/ 145 w 363"/>
                <a:gd name="T71" fmla="*/ 224 h 363"/>
                <a:gd name="T72" fmla="*/ 145 w 363"/>
                <a:gd name="T73" fmla="*/ 205 h 363"/>
                <a:gd name="T74" fmla="*/ 144 w 363"/>
                <a:gd name="T75" fmla="*/ 199 h 363"/>
                <a:gd name="T76" fmla="*/ 130 w 363"/>
                <a:gd name="T77" fmla="*/ 180 h 363"/>
                <a:gd name="T78" fmla="*/ 119 w 363"/>
                <a:gd name="T79" fmla="*/ 155 h 363"/>
                <a:gd name="T80" fmla="*/ 113 w 363"/>
                <a:gd name="T81" fmla="*/ 147 h 363"/>
                <a:gd name="T82" fmla="*/ 108 w 363"/>
                <a:gd name="T83" fmla="*/ 133 h 363"/>
                <a:gd name="T84" fmla="*/ 113 w 363"/>
                <a:gd name="T85" fmla="*/ 120 h 363"/>
                <a:gd name="T86" fmla="*/ 114 w 363"/>
                <a:gd name="T87" fmla="*/ 75 h 363"/>
                <a:gd name="T88" fmla="*/ 119 w 363"/>
                <a:gd name="T89" fmla="*/ 50 h 363"/>
                <a:gd name="T90" fmla="*/ 141 w 363"/>
                <a:gd name="T91" fmla="*/ 23 h 363"/>
                <a:gd name="T92" fmla="*/ 181 w 363"/>
                <a:gd name="T93" fmla="*/ 14 h 363"/>
                <a:gd name="T94" fmla="*/ 210 w 363"/>
                <a:gd name="T95" fmla="*/ 18 h 363"/>
                <a:gd name="T96" fmla="*/ 238 w 363"/>
                <a:gd name="T97" fmla="*/ 39 h 363"/>
                <a:gd name="T98" fmla="*/ 247 w 363"/>
                <a:gd name="T99" fmla="*/ 75 h 363"/>
                <a:gd name="T100" fmla="*/ 249 w 363"/>
                <a:gd name="T101" fmla="*/ 120 h 363"/>
                <a:gd name="T102" fmla="*/ 255 w 363"/>
                <a:gd name="T103" fmla="*/ 133 h 363"/>
                <a:gd name="T104" fmla="*/ 252 w 363"/>
                <a:gd name="T105" fmla="*/ 142 h 363"/>
                <a:gd name="T106" fmla="*/ 246 w 363"/>
                <a:gd name="T107" fmla="*/ 150 h 363"/>
                <a:gd name="T108" fmla="*/ 238 w 363"/>
                <a:gd name="T109" fmla="*/ 167 h 363"/>
                <a:gd name="T110" fmla="*/ 218 w 363"/>
                <a:gd name="T111" fmla="*/ 199 h 363"/>
                <a:gd name="T112" fmla="*/ 216 w 363"/>
                <a:gd name="T113" fmla="*/ 205 h 363"/>
                <a:gd name="T114" fmla="*/ 216 w 363"/>
                <a:gd name="T115" fmla="*/ 224 h 363"/>
                <a:gd name="T116" fmla="*/ 224 w 363"/>
                <a:gd name="T117" fmla="*/ 235 h 363"/>
                <a:gd name="T118" fmla="*/ 258 w 363"/>
                <a:gd name="T119" fmla="*/ 257 h 363"/>
                <a:gd name="T120" fmla="*/ 344 w 363"/>
                <a:gd name="T121" fmla="*/ 294 h 363"/>
                <a:gd name="T122" fmla="*/ 348 w 363"/>
                <a:gd name="T123" fmla="*/ 29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3">
                  <a:moveTo>
                    <a:pt x="349" y="280"/>
                  </a:moveTo>
                  <a:lnTo>
                    <a:pt x="349" y="280"/>
                  </a:lnTo>
                  <a:lnTo>
                    <a:pt x="290" y="257"/>
                  </a:lnTo>
                  <a:lnTo>
                    <a:pt x="255" y="238"/>
                  </a:lnTo>
                  <a:lnTo>
                    <a:pt x="244" y="232"/>
                  </a:lnTo>
                  <a:lnTo>
                    <a:pt x="236" y="227"/>
                  </a:lnTo>
                  <a:lnTo>
                    <a:pt x="233" y="224"/>
                  </a:lnTo>
                  <a:lnTo>
                    <a:pt x="232" y="221"/>
                  </a:lnTo>
                  <a:lnTo>
                    <a:pt x="232" y="206"/>
                  </a:lnTo>
                  <a:lnTo>
                    <a:pt x="232" y="206"/>
                  </a:lnTo>
                  <a:lnTo>
                    <a:pt x="239" y="197"/>
                  </a:lnTo>
                  <a:lnTo>
                    <a:pt x="246" y="186"/>
                  </a:lnTo>
                  <a:lnTo>
                    <a:pt x="252" y="174"/>
                  </a:lnTo>
                  <a:lnTo>
                    <a:pt x="257" y="161"/>
                  </a:lnTo>
                  <a:lnTo>
                    <a:pt x="257" y="161"/>
                  </a:lnTo>
                  <a:lnTo>
                    <a:pt x="261" y="155"/>
                  </a:lnTo>
                  <a:lnTo>
                    <a:pt x="266" y="148"/>
                  </a:lnTo>
                  <a:lnTo>
                    <a:pt x="268" y="141"/>
                  </a:lnTo>
                  <a:lnTo>
                    <a:pt x="269" y="133"/>
                  </a:lnTo>
                  <a:lnTo>
                    <a:pt x="269" y="133"/>
                  </a:lnTo>
                  <a:lnTo>
                    <a:pt x="268" y="122"/>
                  </a:lnTo>
                  <a:lnTo>
                    <a:pt x="263" y="112"/>
                  </a:lnTo>
                  <a:lnTo>
                    <a:pt x="263" y="75"/>
                  </a:lnTo>
                  <a:lnTo>
                    <a:pt x="263" y="75"/>
                  </a:lnTo>
                  <a:lnTo>
                    <a:pt x="261" y="58"/>
                  </a:lnTo>
                  <a:lnTo>
                    <a:pt x="257" y="44"/>
                  </a:lnTo>
                  <a:lnTo>
                    <a:pt x="250" y="31"/>
                  </a:lnTo>
                  <a:lnTo>
                    <a:pt x="241" y="20"/>
                  </a:lnTo>
                  <a:lnTo>
                    <a:pt x="230" y="11"/>
                  </a:lnTo>
                  <a:lnTo>
                    <a:pt x="216" y="4"/>
                  </a:lnTo>
                  <a:lnTo>
                    <a:pt x="199" y="1"/>
                  </a:lnTo>
                  <a:lnTo>
                    <a:pt x="181" y="0"/>
                  </a:lnTo>
                  <a:lnTo>
                    <a:pt x="181" y="0"/>
                  </a:lnTo>
                  <a:lnTo>
                    <a:pt x="163" y="1"/>
                  </a:lnTo>
                  <a:lnTo>
                    <a:pt x="147" y="4"/>
                  </a:lnTo>
                  <a:lnTo>
                    <a:pt x="133" y="11"/>
                  </a:lnTo>
                  <a:lnTo>
                    <a:pt x="120" y="20"/>
                  </a:lnTo>
                  <a:lnTo>
                    <a:pt x="111" y="31"/>
                  </a:lnTo>
                  <a:lnTo>
                    <a:pt x="105" y="44"/>
                  </a:lnTo>
                  <a:lnTo>
                    <a:pt x="100" y="59"/>
                  </a:lnTo>
                  <a:lnTo>
                    <a:pt x="98" y="75"/>
                  </a:lnTo>
                  <a:lnTo>
                    <a:pt x="98" y="112"/>
                  </a:lnTo>
                  <a:lnTo>
                    <a:pt x="98" y="112"/>
                  </a:lnTo>
                  <a:lnTo>
                    <a:pt x="94" y="122"/>
                  </a:lnTo>
                  <a:lnTo>
                    <a:pt x="92" y="133"/>
                  </a:lnTo>
                  <a:lnTo>
                    <a:pt x="92" y="133"/>
                  </a:lnTo>
                  <a:lnTo>
                    <a:pt x="94" y="141"/>
                  </a:lnTo>
                  <a:lnTo>
                    <a:pt x="95" y="148"/>
                  </a:lnTo>
                  <a:lnTo>
                    <a:pt x="100" y="155"/>
                  </a:lnTo>
                  <a:lnTo>
                    <a:pt x="105" y="161"/>
                  </a:lnTo>
                  <a:lnTo>
                    <a:pt x="105" y="161"/>
                  </a:lnTo>
                  <a:lnTo>
                    <a:pt x="109" y="174"/>
                  </a:lnTo>
                  <a:lnTo>
                    <a:pt x="116" y="186"/>
                  </a:lnTo>
                  <a:lnTo>
                    <a:pt x="124" y="197"/>
                  </a:lnTo>
                  <a:lnTo>
                    <a:pt x="131" y="206"/>
                  </a:lnTo>
                  <a:lnTo>
                    <a:pt x="131" y="221"/>
                  </a:lnTo>
                  <a:lnTo>
                    <a:pt x="131" y="221"/>
                  </a:lnTo>
                  <a:lnTo>
                    <a:pt x="128" y="224"/>
                  </a:lnTo>
                  <a:lnTo>
                    <a:pt x="125" y="227"/>
                  </a:lnTo>
                  <a:lnTo>
                    <a:pt x="117" y="232"/>
                  </a:lnTo>
                  <a:lnTo>
                    <a:pt x="106" y="238"/>
                  </a:lnTo>
                  <a:lnTo>
                    <a:pt x="72" y="257"/>
                  </a:lnTo>
                  <a:lnTo>
                    <a:pt x="12" y="280"/>
                  </a:lnTo>
                  <a:lnTo>
                    <a:pt x="12" y="280"/>
                  </a:lnTo>
                  <a:lnTo>
                    <a:pt x="6" y="283"/>
                  </a:lnTo>
                  <a:lnTo>
                    <a:pt x="3" y="288"/>
                  </a:lnTo>
                  <a:lnTo>
                    <a:pt x="0" y="293"/>
                  </a:lnTo>
                  <a:lnTo>
                    <a:pt x="0" y="299"/>
                  </a:lnTo>
                  <a:lnTo>
                    <a:pt x="0" y="343"/>
                  </a:lnTo>
                  <a:lnTo>
                    <a:pt x="0" y="343"/>
                  </a:lnTo>
                  <a:lnTo>
                    <a:pt x="1" y="351"/>
                  </a:lnTo>
                  <a:lnTo>
                    <a:pt x="4" y="357"/>
                  </a:lnTo>
                  <a:lnTo>
                    <a:pt x="11" y="362"/>
                  </a:lnTo>
                  <a:lnTo>
                    <a:pt x="19" y="363"/>
                  </a:lnTo>
                  <a:lnTo>
                    <a:pt x="343" y="363"/>
                  </a:lnTo>
                  <a:lnTo>
                    <a:pt x="343" y="363"/>
                  </a:lnTo>
                  <a:lnTo>
                    <a:pt x="351" y="362"/>
                  </a:lnTo>
                  <a:lnTo>
                    <a:pt x="357" y="357"/>
                  </a:lnTo>
                  <a:lnTo>
                    <a:pt x="362" y="351"/>
                  </a:lnTo>
                  <a:lnTo>
                    <a:pt x="363" y="343"/>
                  </a:lnTo>
                  <a:lnTo>
                    <a:pt x="363" y="299"/>
                  </a:lnTo>
                  <a:lnTo>
                    <a:pt x="363" y="299"/>
                  </a:lnTo>
                  <a:lnTo>
                    <a:pt x="362" y="293"/>
                  </a:lnTo>
                  <a:lnTo>
                    <a:pt x="358" y="288"/>
                  </a:lnTo>
                  <a:lnTo>
                    <a:pt x="355" y="283"/>
                  </a:lnTo>
                  <a:lnTo>
                    <a:pt x="349" y="280"/>
                  </a:lnTo>
                  <a:lnTo>
                    <a:pt x="349" y="280"/>
                  </a:lnTo>
                  <a:close/>
                  <a:moveTo>
                    <a:pt x="348" y="343"/>
                  </a:moveTo>
                  <a:lnTo>
                    <a:pt x="348" y="343"/>
                  </a:lnTo>
                  <a:lnTo>
                    <a:pt x="346" y="346"/>
                  </a:lnTo>
                  <a:lnTo>
                    <a:pt x="343" y="347"/>
                  </a:lnTo>
                  <a:lnTo>
                    <a:pt x="19" y="347"/>
                  </a:lnTo>
                  <a:lnTo>
                    <a:pt x="19" y="347"/>
                  </a:lnTo>
                  <a:lnTo>
                    <a:pt x="15" y="346"/>
                  </a:lnTo>
                  <a:lnTo>
                    <a:pt x="14" y="343"/>
                  </a:lnTo>
                  <a:lnTo>
                    <a:pt x="14" y="299"/>
                  </a:lnTo>
                  <a:lnTo>
                    <a:pt x="14" y="299"/>
                  </a:lnTo>
                  <a:lnTo>
                    <a:pt x="15" y="296"/>
                  </a:lnTo>
                  <a:lnTo>
                    <a:pt x="17" y="294"/>
                  </a:lnTo>
                  <a:lnTo>
                    <a:pt x="17" y="294"/>
                  </a:lnTo>
                  <a:lnTo>
                    <a:pt x="53" y="280"/>
                  </a:lnTo>
                  <a:lnTo>
                    <a:pt x="81" y="268"/>
                  </a:lnTo>
                  <a:lnTo>
                    <a:pt x="103" y="257"/>
                  </a:lnTo>
                  <a:lnTo>
                    <a:pt x="120" y="247"/>
                  </a:lnTo>
                  <a:lnTo>
                    <a:pt x="131" y="241"/>
                  </a:lnTo>
                  <a:lnTo>
                    <a:pt x="139" y="235"/>
                  </a:lnTo>
                  <a:lnTo>
                    <a:pt x="142" y="228"/>
                  </a:lnTo>
                  <a:lnTo>
                    <a:pt x="145" y="224"/>
                  </a:lnTo>
                  <a:lnTo>
                    <a:pt x="145" y="224"/>
                  </a:lnTo>
                  <a:lnTo>
                    <a:pt x="145" y="222"/>
                  </a:lnTo>
                  <a:lnTo>
                    <a:pt x="145" y="205"/>
                  </a:lnTo>
                  <a:lnTo>
                    <a:pt x="145" y="205"/>
                  </a:lnTo>
                  <a:lnTo>
                    <a:pt x="145" y="202"/>
                  </a:lnTo>
                  <a:lnTo>
                    <a:pt x="144" y="199"/>
                  </a:lnTo>
                  <a:lnTo>
                    <a:pt x="144" y="199"/>
                  </a:lnTo>
                  <a:lnTo>
                    <a:pt x="136" y="189"/>
                  </a:lnTo>
                  <a:lnTo>
                    <a:pt x="130" y="180"/>
                  </a:lnTo>
                  <a:lnTo>
                    <a:pt x="124" y="167"/>
                  </a:lnTo>
                  <a:lnTo>
                    <a:pt x="119" y="155"/>
                  </a:lnTo>
                  <a:lnTo>
                    <a:pt x="119" y="155"/>
                  </a:lnTo>
                  <a:lnTo>
                    <a:pt x="116" y="150"/>
                  </a:lnTo>
                  <a:lnTo>
                    <a:pt x="116" y="150"/>
                  </a:lnTo>
                  <a:lnTo>
                    <a:pt x="113" y="147"/>
                  </a:lnTo>
                  <a:lnTo>
                    <a:pt x="109" y="142"/>
                  </a:lnTo>
                  <a:lnTo>
                    <a:pt x="108" y="138"/>
                  </a:lnTo>
                  <a:lnTo>
                    <a:pt x="108" y="133"/>
                  </a:lnTo>
                  <a:lnTo>
                    <a:pt x="108" y="133"/>
                  </a:lnTo>
                  <a:lnTo>
                    <a:pt x="109" y="125"/>
                  </a:lnTo>
                  <a:lnTo>
                    <a:pt x="113" y="120"/>
                  </a:lnTo>
                  <a:lnTo>
                    <a:pt x="113" y="120"/>
                  </a:lnTo>
                  <a:lnTo>
                    <a:pt x="114" y="116"/>
                  </a:lnTo>
                  <a:lnTo>
                    <a:pt x="114" y="75"/>
                  </a:lnTo>
                  <a:lnTo>
                    <a:pt x="114" y="75"/>
                  </a:lnTo>
                  <a:lnTo>
                    <a:pt x="114" y="62"/>
                  </a:lnTo>
                  <a:lnTo>
                    <a:pt x="119" y="50"/>
                  </a:lnTo>
                  <a:lnTo>
                    <a:pt x="124" y="39"/>
                  </a:lnTo>
                  <a:lnTo>
                    <a:pt x="131" y="29"/>
                  </a:lnTo>
                  <a:lnTo>
                    <a:pt x="141" y="23"/>
                  </a:lnTo>
                  <a:lnTo>
                    <a:pt x="152" y="18"/>
                  </a:lnTo>
                  <a:lnTo>
                    <a:pt x="166" y="15"/>
                  </a:lnTo>
                  <a:lnTo>
                    <a:pt x="181" y="14"/>
                  </a:lnTo>
                  <a:lnTo>
                    <a:pt x="181" y="14"/>
                  </a:lnTo>
                  <a:lnTo>
                    <a:pt x="196" y="15"/>
                  </a:lnTo>
                  <a:lnTo>
                    <a:pt x="210" y="18"/>
                  </a:lnTo>
                  <a:lnTo>
                    <a:pt x="221" y="23"/>
                  </a:lnTo>
                  <a:lnTo>
                    <a:pt x="232" y="29"/>
                  </a:lnTo>
                  <a:lnTo>
                    <a:pt x="238" y="39"/>
                  </a:lnTo>
                  <a:lnTo>
                    <a:pt x="244" y="50"/>
                  </a:lnTo>
                  <a:lnTo>
                    <a:pt x="247" y="61"/>
                  </a:lnTo>
                  <a:lnTo>
                    <a:pt x="247" y="75"/>
                  </a:lnTo>
                  <a:lnTo>
                    <a:pt x="247" y="116"/>
                  </a:lnTo>
                  <a:lnTo>
                    <a:pt x="247" y="116"/>
                  </a:lnTo>
                  <a:lnTo>
                    <a:pt x="249" y="120"/>
                  </a:lnTo>
                  <a:lnTo>
                    <a:pt x="249" y="120"/>
                  </a:lnTo>
                  <a:lnTo>
                    <a:pt x="254" y="125"/>
                  </a:lnTo>
                  <a:lnTo>
                    <a:pt x="255" y="133"/>
                  </a:lnTo>
                  <a:lnTo>
                    <a:pt x="255" y="133"/>
                  </a:lnTo>
                  <a:lnTo>
                    <a:pt x="254" y="138"/>
                  </a:lnTo>
                  <a:lnTo>
                    <a:pt x="252" y="142"/>
                  </a:lnTo>
                  <a:lnTo>
                    <a:pt x="249" y="147"/>
                  </a:lnTo>
                  <a:lnTo>
                    <a:pt x="246" y="150"/>
                  </a:lnTo>
                  <a:lnTo>
                    <a:pt x="246" y="150"/>
                  </a:lnTo>
                  <a:lnTo>
                    <a:pt x="243" y="155"/>
                  </a:lnTo>
                  <a:lnTo>
                    <a:pt x="243" y="155"/>
                  </a:lnTo>
                  <a:lnTo>
                    <a:pt x="238" y="167"/>
                  </a:lnTo>
                  <a:lnTo>
                    <a:pt x="233" y="180"/>
                  </a:lnTo>
                  <a:lnTo>
                    <a:pt x="225" y="189"/>
                  </a:lnTo>
                  <a:lnTo>
                    <a:pt x="218" y="199"/>
                  </a:lnTo>
                  <a:lnTo>
                    <a:pt x="218" y="199"/>
                  </a:lnTo>
                  <a:lnTo>
                    <a:pt x="216" y="202"/>
                  </a:lnTo>
                  <a:lnTo>
                    <a:pt x="216" y="205"/>
                  </a:lnTo>
                  <a:lnTo>
                    <a:pt x="216" y="222"/>
                  </a:lnTo>
                  <a:lnTo>
                    <a:pt x="216" y="222"/>
                  </a:lnTo>
                  <a:lnTo>
                    <a:pt x="216" y="224"/>
                  </a:lnTo>
                  <a:lnTo>
                    <a:pt x="216" y="224"/>
                  </a:lnTo>
                  <a:lnTo>
                    <a:pt x="219" y="228"/>
                  </a:lnTo>
                  <a:lnTo>
                    <a:pt x="224" y="235"/>
                  </a:lnTo>
                  <a:lnTo>
                    <a:pt x="230" y="241"/>
                  </a:lnTo>
                  <a:lnTo>
                    <a:pt x="243" y="249"/>
                  </a:lnTo>
                  <a:lnTo>
                    <a:pt x="258" y="257"/>
                  </a:lnTo>
                  <a:lnTo>
                    <a:pt x="280" y="268"/>
                  </a:lnTo>
                  <a:lnTo>
                    <a:pt x="308" y="280"/>
                  </a:lnTo>
                  <a:lnTo>
                    <a:pt x="344" y="294"/>
                  </a:lnTo>
                  <a:lnTo>
                    <a:pt x="344" y="294"/>
                  </a:lnTo>
                  <a:lnTo>
                    <a:pt x="348" y="296"/>
                  </a:lnTo>
                  <a:lnTo>
                    <a:pt x="348" y="299"/>
                  </a:lnTo>
                  <a:lnTo>
                    <a:pt x="348" y="3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83" name="Freeform 148">
              <a:extLst>
                <a:ext uri="{FF2B5EF4-FFF2-40B4-BE49-F238E27FC236}">
                  <a16:creationId xmlns:a16="http://schemas.microsoft.com/office/drawing/2014/main" id="{F2F1E360-D3E7-4391-8350-44941B74209F}"/>
                </a:ext>
              </a:extLst>
            </p:cNvPr>
            <p:cNvSpPr>
              <a:spLocks noEditPoints="1"/>
            </p:cNvSpPr>
            <p:nvPr/>
          </p:nvSpPr>
          <p:spPr bwMode="auto">
            <a:xfrm>
              <a:off x="2870200" y="5289550"/>
              <a:ext cx="601663" cy="603250"/>
            </a:xfrm>
            <a:custGeom>
              <a:avLst/>
              <a:gdLst>
                <a:gd name="T0" fmla="*/ 359 w 758"/>
                <a:gd name="T1" fmla="*/ 758 h 760"/>
                <a:gd name="T2" fmla="*/ 303 w 758"/>
                <a:gd name="T3" fmla="*/ 752 h 760"/>
                <a:gd name="T4" fmla="*/ 232 w 758"/>
                <a:gd name="T5" fmla="*/ 730 h 760"/>
                <a:gd name="T6" fmla="*/ 138 w 758"/>
                <a:gd name="T7" fmla="*/ 672 h 760"/>
                <a:gd name="T8" fmla="*/ 65 w 758"/>
                <a:gd name="T9" fmla="*/ 592 h 760"/>
                <a:gd name="T10" fmla="*/ 18 w 758"/>
                <a:gd name="T11" fmla="*/ 492 h 760"/>
                <a:gd name="T12" fmla="*/ 3 w 758"/>
                <a:gd name="T13" fmla="*/ 437 h 760"/>
                <a:gd name="T14" fmla="*/ 0 w 758"/>
                <a:gd name="T15" fmla="*/ 379 h 760"/>
                <a:gd name="T16" fmla="*/ 2 w 758"/>
                <a:gd name="T17" fmla="*/ 342 h 760"/>
                <a:gd name="T18" fmla="*/ 11 w 758"/>
                <a:gd name="T19" fmla="*/ 285 h 760"/>
                <a:gd name="T20" fmla="*/ 46 w 758"/>
                <a:gd name="T21" fmla="*/ 199 h 760"/>
                <a:gd name="T22" fmla="*/ 112 w 758"/>
                <a:gd name="T23" fmla="*/ 111 h 760"/>
                <a:gd name="T24" fmla="*/ 198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9 w 758"/>
                <a:gd name="T41" fmla="*/ 232 h 760"/>
                <a:gd name="T42" fmla="*/ 751 w 758"/>
                <a:gd name="T43" fmla="*/ 304 h 760"/>
                <a:gd name="T44" fmla="*/ 758 w 758"/>
                <a:gd name="T45" fmla="*/ 360 h 760"/>
                <a:gd name="T46" fmla="*/ 758 w 758"/>
                <a:gd name="T47" fmla="*/ 400 h 760"/>
                <a:gd name="T48" fmla="*/ 751 w 758"/>
                <a:gd name="T49" fmla="*/ 456 h 760"/>
                <a:gd name="T50" fmla="*/ 729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4 w 758"/>
                <a:gd name="T69" fmla="*/ 152 h 760"/>
                <a:gd name="T70" fmla="*/ 49 w 758"/>
                <a:gd name="T71" fmla="*/ 241 h 760"/>
                <a:gd name="T72" fmla="*/ 22 w 758"/>
                <a:gd name="T73" fmla="*/ 343 h 760"/>
                <a:gd name="T74" fmla="*/ 22 w 758"/>
                <a:gd name="T75" fmla="*/ 417 h 760"/>
                <a:gd name="T76" fmla="*/ 49 w 758"/>
                <a:gd name="T77" fmla="*/ 519 h 760"/>
                <a:gd name="T78" fmla="*/ 104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2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3" y="752"/>
                  </a:lnTo>
                  <a:lnTo>
                    <a:pt x="284" y="747"/>
                  </a:lnTo>
                  <a:lnTo>
                    <a:pt x="267" y="743"/>
                  </a:lnTo>
                  <a:lnTo>
                    <a:pt x="232" y="730"/>
                  </a:lnTo>
                  <a:lnTo>
                    <a:pt x="198" y="713"/>
                  </a:lnTo>
                  <a:lnTo>
                    <a:pt x="168" y="694"/>
                  </a:lnTo>
                  <a:lnTo>
                    <a:pt x="138" y="672"/>
                  </a:lnTo>
                  <a:lnTo>
                    <a:pt x="112" y="649"/>
                  </a:lnTo>
                  <a:lnTo>
                    <a:pt x="86" y="620"/>
                  </a:lnTo>
                  <a:lnTo>
                    <a:pt x="65" y="592"/>
                  </a:lnTo>
                  <a:lnTo>
                    <a:pt x="46" y="561"/>
                  </a:lnTo>
                  <a:lnTo>
                    <a:pt x="30" y="528"/>
                  </a:lnTo>
                  <a:lnTo>
                    <a:pt x="18"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8" y="266"/>
                  </a:lnTo>
                  <a:lnTo>
                    <a:pt x="30" y="232"/>
                  </a:lnTo>
                  <a:lnTo>
                    <a:pt x="46" y="199"/>
                  </a:lnTo>
                  <a:lnTo>
                    <a:pt x="65" y="168"/>
                  </a:lnTo>
                  <a:lnTo>
                    <a:pt x="86" y="138"/>
                  </a:lnTo>
                  <a:lnTo>
                    <a:pt x="112" y="111"/>
                  </a:lnTo>
                  <a:lnTo>
                    <a:pt x="138" y="88"/>
                  </a:lnTo>
                  <a:lnTo>
                    <a:pt x="168" y="66"/>
                  </a:lnTo>
                  <a:lnTo>
                    <a:pt x="198" y="47"/>
                  </a:lnTo>
                  <a:lnTo>
                    <a:pt x="232" y="30"/>
                  </a:lnTo>
                  <a:lnTo>
                    <a:pt x="267" y="17"/>
                  </a:lnTo>
                  <a:lnTo>
                    <a:pt x="284" y="13"/>
                  </a:lnTo>
                  <a:lnTo>
                    <a:pt x="303" y="8"/>
                  </a:lnTo>
                  <a:lnTo>
                    <a:pt x="321" y="5"/>
                  </a:lnTo>
                  <a:lnTo>
                    <a:pt x="340" y="3"/>
                  </a:lnTo>
                  <a:lnTo>
                    <a:pt x="359" y="2"/>
                  </a:lnTo>
                  <a:lnTo>
                    <a:pt x="379" y="0"/>
                  </a:lnTo>
                  <a:lnTo>
                    <a:pt x="379" y="0"/>
                  </a:lnTo>
                  <a:lnTo>
                    <a:pt x="398" y="2"/>
                  </a:lnTo>
                  <a:lnTo>
                    <a:pt x="419" y="3"/>
                  </a:lnTo>
                  <a:lnTo>
                    <a:pt x="437" y="5"/>
                  </a:lnTo>
                  <a:lnTo>
                    <a:pt x="456" y="8"/>
                  </a:lnTo>
                  <a:lnTo>
                    <a:pt x="473" y="13"/>
                  </a:lnTo>
                  <a:lnTo>
                    <a:pt x="492" y="17"/>
                  </a:lnTo>
                  <a:lnTo>
                    <a:pt x="527" y="30"/>
                  </a:lnTo>
                  <a:lnTo>
                    <a:pt x="559" y="47"/>
                  </a:lnTo>
                  <a:lnTo>
                    <a:pt x="591" y="66"/>
                  </a:lnTo>
                  <a:lnTo>
                    <a:pt x="621" y="88"/>
                  </a:lnTo>
                  <a:lnTo>
                    <a:pt x="647" y="111"/>
                  </a:lnTo>
                  <a:lnTo>
                    <a:pt x="672" y="138"/>
                  </a:lnTo>
                  <a:lnTo>
                    <a:pt x="694" y="168"/>
                  </a:lnTo>
                  <a:lnTo>
                    <a:pt x="713" y="199"/>
                  </a:lnTo>
                  <a:lnTo>
                    <a:pt x="729" y="232"/>
                  </a:lnTo>
                  <a:lnTo>
                    <a:pt x="741" y="266"/>
                  </a:lnTo>
                  <a:lnTo>
                    <a:pt x="746" y="285"/>
                  </a:lnTo>
                  <a:lnTo>
                    <a:pt x="751" y="304"/>
                  </a:lnTo>
                  <a:lnTo>
                    <a:pt x="754" y="323"/>
                  </a:lnTo>
                  <a:lnTo>
                    <a:pt x="757" y="342"/>
                  </a:lnTo>
                  <a:lnTo>
                    <a:pt x="758" y="360"/>
                  </a:lnTo>
                  <a:lnTo>
                    <a:pt x="758" y="379"/>
                  </a:lnTo>
                  <a:lnTo>
                    <a:pt x="758" y="379"/>
                  </a:lnTo>
                  <a:lnTo>
                    <a:pt x="758" y="400"/>
                  </a:lnTo>
                  <a:lnTo>
                    <a:pt x="757" y="418"/>
                  </a:lnTo>
                  <a:lnTo>
                    <a:pt x="754" y="437"/>
                  </a:lnTo>
                  <a:lnTo>
                    <a:pt x="751" y="456"/>
                  </a:lnTo>
                  <a:lnTo>
                    <a:pt x="746" y="475"/>
                  </a:lnTo>
                  <a:lnTo>
                    <a:pt x="741" y="492"/>
                  </a:lnTo>
                  <a:lnTo>
                    <a:pt x="729" y="528"/>
                  </a:lnTo>
                  <a:lnTo>
                    <a:pt x="713" y="561"/>
                  </a:lnTo>
                  <a:lnTo>
                    <a:pt x="694" y="592"/>
                  </a:lnTo>
                  <a:lnTo>
                    <a:pt x="672" y="620"/>
                  </a:lnTo>
                  <a:lnTo>
                    <a:pt x="647" y="649"/>
                  </a:lnTo>
                  <a:lnTo>
                    <a:pt x="621" y="672"/>
                  </a:lnTo>
                  <a:lnTo>
                    <a:pt x="591" y="694"/>
                  </a:lnTo>
                  <a:lnTo>
                    <a:pt x="559" y="713"/>
                  </a:lnTo>
                  <a:lnTo>
                    <a:pt x="527" y="730"/>
                  </a:lnTo>
                  <a:lnTo>
                    <a:pt x="492" y="743"/>
                  </a:lnTo>
                  <a:lnTo>
                    <a:pt x="473" y="747"/>
                  </a:lnTo>
                  <a:lnTo>
                    <a:pt x="456" y="752"/>
                  </a:lnTo>
                  <a:lnTo>
                    <a:pt x="437" y="755"/>
                  </a:lnTo>
                  <a:lnTo>
                    <a:pt x="419" y="757"/>
                  </a:lnTo>
                  <a:lnTo>
                    <a:pt x="398" y="758"/>
                  </a:lnTo>
                  <a:lnTo>
                    <a:pt x="379" y="760"/>
                  </a:lnTo>
                  <a:lnTo>
                    <a:pt x="379" y="760"/>
                  </a:lnTo>
                  <a:close/>
                  <a:moveTo>
                    <a:pt x="379" y="22"/>
                  </a:moveTo>
                  <a:lnTo>
                    <a:pt x="379" y="22"/>
                  </a:lnTo>
                  <a:lnTo>
                    <a:pt x="342" y="24"/>
                  </a:lnTo>
                  <a:lnTo>
                    <a:pt x="307" y="30"/>
                  </a:lnTo>
                  <a:lnTo>
                    <a:pt x="273" y="38"/>
                  </a:lnTo>
                  <a:lnTo>
                    <a:pt x="240" y="50"/>
                  </a:lnTo>
                  <a:lnTo>
                    <a:pt x="209" y="66"/>
                  </a:lnTo>
                  <a:lnTo>
                    <a:pt x="179" y="83"/>
                  </a:lnTo>
                  <a:lnTo>
                    <a:pt x="152" y="104"/>
                  </a:lnTo>
                  <a:lnTo>
                    <a:pt x="126" y="127"/>
                  </a:lnTo>
                  <a:lnTo>
                    <a:pt x="104" y="152"/>
                  </a:lnTo>
                  <a:lnTo>
                    <a:pt x="82" y="180"/>
                  </a:lnTo>
                  <a:lnTo>
                    <a:pt x="65" y="210"/>
                  </a:lnTo>
                  <a:lnTo>
                    <a:pt x="49" y="241"/>
                  </a:lnTo>
                  <a:lnTo>
                    <a:pt x="38" y="274"/>
                  </a:lnTo>
                  <a:lnTo>
                    <a:pt x="28" y="307"/>
                  </a:lnTo>
                  <a:lnTo>
                    <a:pt x="22" y="343"/>
                  </a:lnTo>
                  <a:lnTo>
                    <a:pt x="21" y="379"/>
                  </a:lnTo>
                  <a:lnTo>
                    <a:pt x="21" y="379"/>
                  </a:lnTo>
                  <a:lnTo>
                    <a:pt x="22" y="417"/>
                  </a:lnTo>
                  <a:lnTo>
                    <a:pt x="28" y="451"/>
                  </a:lnTo>
                  <a:lnTo>
                    <a:pt x="38" y="486"/>
                  </a:lnTo>
                  <a:lnTo>
                    <a:pt x="49" y="519"/>
                  </a:lnTo>
                  <a:lnTo>
                    <a:pt x="65" y="550"/>
                  </a:lnTo>
                  <a:lnTo>
                    <a:pt x="82" y="580"/>
                  </a:lnTo>
                  <a:lnTo>
                    <a:pt x="104" y="608"/>
                  </a:lnTo>
                  <a:lnTo>
                    <a:pt x="126" y="633"/>
                  </a:lnTo>
                  <a:lnTo>
                    <a:pt x="152" y="656"/>
                  </a:lnTo>
                  <a:lnTo>
                    <a:pt x="179" y="677"/>
                  </a:lnTo>
                  <a:lnTo>
                    <a:pt x="209"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80" y="677"/>
                  </a:lnTo>
                  <a:lnTo>
                    <a:pt x="606" y="656"/>
                  </a:lnTo>
                  <a:lnTo>
                    <a:pt x="632"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2" y="127"/>
                  </a:lnTo>
                  <a:lnTo>
                    <a:pt x="606" y="104"/>
                  </a:lnTo>
                  <a:lnTo>
                    <a:pt x="580"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4" name="Group 83">
            <a:extLst>
              <a:ext uri="{FF2B5EF4-FFF2-40B4-BE49-F238E27FC236}">
                <a16:creationId xmlns:a16="http://schemas.microsoft.com/office/drawing/2014/main" id="{3818CA52-3008-46C1-B2D6-AB10D74A3B19}"/>
              </a:ext>
            </a:extLst>
          </p:cNvPr>
          <p:cNvGrpSpPr>
            <a:grpSpLocks noChangeAspect="1"/>
          </p:cNvGrpSpPr>
          <p:nvPr/>
        </p:nvGrpSpPr>
        <p:grpSpPr>
          <a:xfrm>
            <a:off x="1667235" y="2576932"/>
            <a:ext cx="455997" cy="457201"/>
            <a:chOff x="3794125" y="5289550"/>
            <a:chExt cx="601663" cy="603250"/>
          </a:xfrm>
          <a:solidFill>
            <a:srgbClr val="404040"/>
          </a:solidFill>
        </p:grpSpPr>
        <p:sp>
          <p:nvSpPr>
            <p:cNvPr id="85" name="Freeform 176">
              <a:extLst>
                <a:ext uri="{FF2B5EF4-FFF2-40B4-BE49-F238E27FC236}">
                  <a16:creationId xmlns:a16="http://schemas.microsoft.com/office/drawing/2014/main" id="{6680F94B-10AB-4686-B5A7-9AD1F1E5A094}"/>
                </a:ext>
              </a:extLst>
            </p:cNvPr>
            <p:cNvSpPr>
              <a:spLocks noEditPoints="1"/>
            </p:cNvSpPr>
            <p:nvPr/>
          </p:nvSpPr>
          <p:spPr bwMode="auto">
            <a:xfrm>
              <a:off x="3952875" y="5430838"/>
              <a:ext cx="287338" cy="288925"/>
            </a:xfrm>
            <a:custGeom>
              <a:avLst/>
              <a:gdLst>
                <a:gd name="T0" fmla="*/ 311 w 363"/>
                <a:gd name="T1" fmla="*/ 271 h 365"/>
                <a:gd name="T2" fmla="*/ 238 w 363"/>
                <a:gd name="T3" fmla="*/ 254 h 365"/>
                <a:gd name="T4" fmla="*/ 250 w 363"/>
                <a:gd name="T5" fmla="*/ 234 h 365"/>
                <a:gd name="T6" fmla="*/ 303 w 363"/>
                <a:gd name="T7" fmla="*/ 218 h 365"/>
                <a:gd name="T8" fmla="*/ 310 w 363"/>
                <a:gd name="T9" fmla="*/ 208 h 365"/>
                <a:gd name="T10" fmla="*/ 307 w 363"/>
                <a:gd name="T11" fmla="*/ 202 h 365"/>
                <a:gd name="T12" fmla="*/ 289 w 363"/>
                <a:gd name="T13" fmla="*/ 163 h 365"/>
                <a:gd name="T14" fmla="*/ 278 w 363"/>
                <a:gd name="T15" fmla="*/ 93 h 365"/>
                <a:gd name="T16" fmla="*/ 266 w 363"/>
                <a:gd name="T17" fmla="*/ 52 h 365"/>
                <a:gd name="T18" fmla="*/ 247 w 363"/>
                <a:gd name="T19" fmla="*/ 27 h 365"/>
                <a:gd name="T20" fmla="*/ 214 w 363"/>
                <a:gd name="T21" fmla="*/ 6 h 365"/>
                <a:gd name="T22" fmla="*/ 164 w 363"/>
                <a:gd name="T23" fmla="*/ 3 h 365"/>
                <a:gd name="T24" fmla="*/ 126 w 363"/>
                <a:gd name="T25" fmla="*/ 19 h 365"/>
                <a:gd name="T26" fmla="*/ 104 w 363"/>
                <a:gd name="T27" fmla="*/ 39 h 365"/>
                <a:gd name="T28" fmla="*/ 87 w 363"/>
                <a:gd name="T29" fmla="*/ 80 h 365"/>
                <a:gd name="T30" fmla="*/ 81 w 363"/>
                <a:gd name="T31" fmla="*/ 133 h 365"/>
                <a:gd name="T32" fmla="*/ 62 w 363"/>
                <a:gd name="T33" fmla="*/ 197 h 365"/>
                <a:gd name="T34" fmla="*/ 54 w 363"/>
                <a:gd name="T35" fmla="*/ 208 h 365"/>
                <a:gd name="T36" fmla="*/ 56 w 363"/>
                <a:gd name="T37" fmla="*/ 215 h 365"/>
                <a:gd name="T38" fmla="*/ 98 w 363"/>
                <a:gd name="T39" fmla="*/ 230 h 365"/>
                <a:gd name="T40" fmla="*/ 131 w 363"/>
                <a:gd name="T41" fmla="*/ 251 h 365"/>
                <a:gd name="T42" fmla="*/ 89 w 363"/>
                <a:gd name="T43" fmla="*/ 263 h 365"/>
                <a:gd name="T44" fmla="*/ 14 w 363"/>
                <a:gd name="T45" fmla="*/ 284 h 365"/>
                <a:gd name="T46" fmla="*/ 0 w 363"/>
                <a:gd name="T47" fmla="*/ 301 h 365"/>
                <a:gd name="T48" fmla="*/ 6 w 363"/>
                <a:gd name="T49" fmla="*/ 360 h 365"/>
                <a:gd name="T50" fmla="*/ 344 w 363"/>
                <a:gd name="T51" fmla="*/ 365 h 365"/>
                <a:gd name="T52" fmla="*/ 363 w 363"/>
                <a:gd name="T53" fmla="*/ 346 h 365"/>
                <a:gd name="T54" fmla="*/ 360 w 363"/>
                <a:gd name="T55" fmla="*/ 290 h 365"/>
                <a:gd name="T56" fmla="*/ 349 w 363"/>
                <a:gd name="T57" fmla="*/ 346 h 365"/>
                <a:gd name="T58" fmla="*/ 20 w 363"/>
                <a:gd name="T59" fmla="*/ 351 h 365"/>
                <a:gd name="T60" fmla="*/ 15 w 363"/>
                <a:gd name="T61" fmla="*/ 301 h 365"/>
                <a:gd name="T62" fmla="*/ 18 w 363"/>
                <a:gd name="T63" fmla="*/ 296 h 365"/>
                <a:gd name="T64" fmla="*/ 92 w 363"/>
                <a:gd name="T65" fmla="*/ 277 h 365"/>
                <a:gd name="T66" fmla="*/ 141 w 363"/>
                <a:gd name="T67" fmla="*/ 263 h 365"/>
                <a:gd name="T68" fmla="*/ 147 w 363"/>
                <a:gd name="T69" fmla="*/ 252 h 365"/>
                <a:gd name="T70" fmla="*/ 145 w 363"/>
                <a:gd name="T71" fmla="*/ 223 h 365"/>
                <a:gd name="T72" fmla="*/ 115 w 363"/>
                <a:gd name="T73" fmla="*/ 219 h 365"/>
                <a:gd name="T74" fmla="*/ 73 w 363"/>
                <a:gd name="T75" fmla="*/ 207 h 365"/>
                <a:gd name="T76" fmla="*/ 92 w 363"/>
                <a:gd name="T77" fmla="*/ 152 h 365"/>
                <a:gd name="T78" fmla="*/ 100 w 363"/>
                <a:gd name="T79" fmla="*/ 93 h 365"/>
                <a:gd name="T80" fmla="*/ 112 w 363"/>
                <a:gd name="T81" fmla="*/ 57 h 365"/>
                <a:gd name="T82" fmla="*/ 131 w 363"/>
                <a:gd name="T83" fmla="*/ 35 h 365"/>
                <a:gd name="T84" fmla="*/ 167 w 363"/>
                <a:gd name="T85" fmla="*/ 17 h 365"/>
                <a:gd name="T86" fmla="*/ 209 w 363"/>
                <a:gd name="T87" fmla="*/ 20 h 365"/>
                <a:gd name="T88" fmla="*/ 236 w 363"/>
                <a:gd name="T89" fmla="*/ 36 h 365"/>
                <a:gd name="T90" fmla="*/ 242 w 363"/>
                <a:gd name="T91" fmla="*/ 44 h 365"/>
                <a:gd name="T92" fmla="*/ 261 w 363"/>
                <a:gd name="T93" fmla="*/ 75 h 365"/>
                <a:gd name="T94" fmla="*/ 264 w 363"/>
                <a:gd name="T95" fmla="*/ 104 h 365"/>
                <a:gd name="T96" fmla="*/ 278 w 363"/>
                <a:gd name="T97" fmla="*/ 183 h 365"/>
                <a:gd name="T98" fmla="*/ 281 w 363"/>
                <a:gd name="T99" fmla="*/ 212 h 365"/>
                <a:gd name="T100" fmla="*/ 225 w 363"/>
                <a:gd name="T101" fmla="*/ 219 h 365"/>
                <a:gd name="T102" fmla="*/ 217 w 363"/>
                <a:gd name="T103" fmla="*/ 227 h 365"/>
                <a:gd name="T104" fmla="*/ 217 w 363"/>
                <a:gd name="T105" fmla="*/ 255 h 365"/>
                <a:gd name="T106" fmla="*/ 235 w 363"/>
                <a:gd name="T107" fmla="*/ 270 h 365"/>
                <a:gd name="T108" fmla="*/ 308 w 363"/>
                <a:gd name="T109" fmla="*/ 285 h 365"/>
                <a:gd name="T110" fmla="*/ 347 w 363"/>
                <a:gd name="T111" fmla="*/ 29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65">
                  <a:moveTo>
                    <a:pt x="350" y="284"/>
                  </a:moveTo>
                  <a:lnTo>
                    <a:pt x="350" y="284"/>
                  </a:lnTo>
                  <a:lnTo>
                    <a:pt x="332" y="276"/>
                  </a:lnTo>
                  <a:lnTo>
                    <a:pt x="311" y="271"/>
                  </a:lnTo>
                  <a:lnTo>
                    <a:pt x="275" y="263"/>
                  </a:lnTo>
                  <a:lnTo>
                    <a:pt x="275" y="263"/>
                  </a:lnTo>
                  <a:lnTo>
                    <a:pt x="249" y="259"/>
                  </a:lnTo>
                  <a:lnTo>
                    <a:pt x="238" y="254"/>
                  </a:lnTo>
                  <a:lnTo>
                    <a:pt x="231" y="251"/>
                  </a:lnTo>
                  <a:lnTo>
                    <a:pt x="231" y="235"/>
                  </a:lnTo>
                  <a:lnTo>
                    <a:pt x="231" y="235"/>
                  </a:lnTo>
                  <a:lnTo>
                    <a:pt x="250" y="234"/>
                  </a:lnTo>
                  <a:lnTo>
                    <a:pt x="266" y="230"/>
                  </a:lnTo>
                  <a:lnTo>
                    <a:pt x="278" y="227"/>
                  </a:lnTo>
                  <a:lnTo>
                    <a:pt x="289" y="224"/>
                  </a:lnTo>
                  <a:lnTo>
                    <a:pt x="303" y="218"/>
                  </a:lnTo>
                  <a:lnTo>
                    <a:pt x="308" y="215"/>
                  </a:lnTo>
                  <a:lnTo>
                    <a:pt x="308" y="215"/>
                  </a:lnTo>
                  <a:lnTo>
                    <a:pt x="310" y="212"/>
                  </a:lnTo>
                  <a:lnTo>
                    <a:pt x="310" y="208"/>
                  </a:lnTo>
                  <a:lnTo>
                    <a:pt x="310" y="208"/>
                  </a:lnTo>
                  <a:lnTo>
                    <a:pt x="310" y="205"/>
                  </a:lnTo>
                  <a:lnTo>
                    <a:pt x="307" y="202"/>
                  </a:lnTo>
                  <a:lnTo>
                    <a:pt x="307" y="202"/>
                  </a:lnTo>
                  <a:lnTo>
                    <a:pt x="302" y="197"/>
                  </a:lnTo>
                  <a:lnTo>
                    <a:pt x="297" y="190"/>
                  </a:lnTo>
                  <a:lnTo>
                    <a:pt x="292" y="177"/>
                  </a:lnTo>
                  <a:lnTo>
                    <a:pt x="289" y="163"/>
                  </a:lnTo>
                  <a:lnTo>
                    <a:pt x="283" y="133"/>
                  </a:lnTo>
                  <a:lnTo>
                    <a:pt x="280" y="104"/>
                  </a:lnTo>
                  <a:lnTo>
                    <a:pt x="280" y="104"/>
                  </a:lnTo>
                  <a:lnTo>
                    <a:pt x="278" y="93"/>
                  </a:lnTo>
                  <a:lnTo>
                    <a:pt x="277" y="82"/>
                  </a:lnTo>
                  <a:lnTo>
                    <a:pt x="275" y="71"/>
                  </a:lnTo>
                  <a:lnTo>
                    <a:pt x="271" y="61"/>
                  </a:lnTo>
                  <a:lnTo>
                    <a:pt x="266" y="52"/>
                  </a:lnTo>
                  <a:lnTo>
                    <a:pt x="261" y="42"/>
                  </a:lnTo>
                  <a:lnTo>
                    <a:pt x="253" y="35"/>
                  </a:lnTo>
                  <a:lnTo>
                    <a:pt x="247" y="27"/>
                  </a:lnTo>
                  <a:lnTo>
                    <a:pt x="247" y="27"/>
                  </a:lnTo>
                  <a:lnTo>
                    <a:pt x="241" y="20"/>
                  </a:lnTo>
                  <a:lnTo>
                    <a:pt x="233" y="14"/>
                  </a:lnTo>
                  <a:lnTo>
                    <a:pt x="224" y="10"/>
                  </a:lnTo>
                  <a:lnTo>
                    <a:pt x="214" y="6"/>
                  </a:lnTo>
                  <a:lnTo>
                    <a:pt x="214" y="6"/>
                  </a:lnTo>
                  <a:lnTo>
                    <a:pt x="198" y="2"/>
                  </a:lnTo>
                  <a:lnTo>
                    <a:pt x="181" y="0"/>
                  </a:lnTo>
                  <a:lnTo>
                    <a:pt x="164" y="3"/>
                  </a:lnTo>
                  <a:lnTo>
                    <a:pt x="148" y="8"/>
                  </a:lnTo>
                  <a:lnTo>
                    <a:pt x="148" y="8"/>
                  </a:lnTo>
                  <a:lnTo>
                    <a:pt x="133" y="14"/>
                  </a:lnTo>
                  <a:lnTo>
                    <a:pt x="126" y="19"/>
                  </a:lnTo>
                  <a:lnTo>
                    <a:pt x="120" y="24"/>
                  </a:lnTo>
                  <a:lnTo>
                    <a:pt x="120" y="24"/>
                  </a:lnTo>
                  <a:lnTo>
                    <a:pt x="112" y="31"/>
                  </a:lnTo>
                  <a:lnTo>
                    <a:pt x="104" y="39"/>
                  </a:lnTo>
                  <a:lnTo>
                    <a:pt x="98" y="49"/>
                  </a:lnTo>
                  <a:lnTo>
                    <a:pt x="94" y="60"/>
                  </a:lnTo>
                  <a:lnTo>
                    <a:pt x="90" y="69"/>
                  </a:lnTo>
                  <a:lnTo>
                    <a:pt x="87" y="80"/>
                  </a:lnTo>
                  <a:lnTo>
                    <a:pt x="86" y="91"/>
                  </a:lnTo>
                  <a:lnTo>
                    <a:pt x="84" y="102"/>
                  </a:lnTo>
                  <a:lnTo>
                    <a:pt x="84" y="102"/>
                  </a:lnTo>
                  <a:lnTo>
                    <a:pt x="81" y="133"/>
                  </a:lnTo>
                  <a:lnTo>
                    <a:pt x="75" y="163"/>
                  </a:lnTo>
                  <a:lnTo>
                    <a:pt x="72" y="177"/>
                  </a:lnTo>
                  <a:lnTo>
                    <a:pt x="67" y="190"/>
                  </a:lnTo>
                  <a:lnTo>
                    <a:pt x="62" y="197"/>
                  </a:lnTo>
                  <a:lnTo>
                    <a:pt x="58" y="202"/>
                  </a:lnTo>
                  <a:lnTo>
                    <a:pt x="58" y="202"/>
                  </a:lnTo>
                  <a:lnTo>
                    <a:pt x="54" y="205"/>
                  </a:lnTo>
                  <a:lnTo>
                    <a:pt x="54" y="208"/>
                  </a:lnTo>
                  <a:lnTo>
                    <a:pt x="54" y="208"/>
                  </a:lnTo>
                  <a:lnTo>
                    <a:pt x="54" y="212"/>
                  </a:lnTo>
                  <a:lnTo>
                    <a:pt x="56" y="215"/>
                  </a:lnTo>
                  <a:lnTo>
                    <a:pt x="56" y="215"/>
                  </a:lnTo>
                  <a:lnTo>
                    <a:pt x="61" y="218"/>
                  </a:lnTo>
                  <a:lnTo>
                    <a:pt x="75" y="224"/>
                  </a:lnTo>
                  <a:lnTo>
                    <a:pt x="86" y="227"/>
                  </a:lnTo>
                  <a:lnTo>
                    <a:pt x="98" y="230"/>
                  </a:lnTo>
                  <a:lnTo>
                    <a:pt x="114" y="234"/>
                  </a:lnTo>
                  <a:lnTo>
                    <a:pt x="131" y="235"/>
                  </a:lnTo>
                  <a:lnTo>
                    <a:pt x="131" y="251"/>
                  </a:lnTo>
                  <a:lnTo>
                    <a:pt x="131" y="251"/>
                  </a:lnTo>
                  <a:lnTo>
                    <a:pt x="126" y="254"/>
                  </a:lnTo>
                  <a:lnTo>
                    <a:pt x="115" y="257"/>
                  </a:lnTo>
                  <a:lnTo>
                    <a:pt x="89" y="263"/>
                  </a:lnTo>
                  <a:lnTo>
                    <a:pt x="89" y="263"/>
                  </a:lnTo>
                  <a:lnTo>
                    <a:pt x="53" y="271"/>
                  </a:lnTo>
                  <a:lnTo>
                    <a:pt x="32" y="276"/>
                  </a:lnTo>
                  <a:lnTo>
                    <a:pt x="14" y="284"/>
                  </a:lnTo>
                  <a:lnTo>
                    <a:pt x="14" y="284"/>
                  </a:lnTo>
                  <a:lnTo>
                    <a:pt x="7" y="287"/>
                  </a:lnTo>
                  <a:lnTo>
                    <a:pt x="4" y="290"/>
                  </a:lnTo>
                  <a:lnTo>
                    <a:pt x="1" y="296"/>
                  </a:lnTo>
                  <a:lnTo>
                    <a:pt x="0" y="301"/>
                  </a:lnTo>
                  <a:lnTo>
                    <a:pt x="0" y="346"/>
                  </a:lnTo>
                  <a:lnTo>
                    <a:pt x="0" y="346"/>
                  </a:lnTo>
                  <a:lnTo>
                    <a:pt x="1" y="354"/>
                  </a:lnTo>
                  <a:lnTo>
                    <a:pt x="6" y="360"/>
                  </a:lnTo>
                  <a:lnTo>
                    <a:pt x="12" y="364"/>
                  </a:lnTo>
                  <a:lnTo>
                    <a:pt x="20" y="365"/>
                  </a:lnTo>
                  <a:lnTo>
                    <a:pt x="344" y="365"/>
                  </a:lnTo>
                  <a:lnTo>
                    <a:pt x="344" y="365"/>
                  </a:lnTo>
                  <a:lnTo>
                    <a:pt x="352" y="364"/>
                  </a:lnTo>
                  <a:lnTo>
                    <a:pt x="358" y="360"/>
                  </a:lnTo>
                  <a:lnTo>
                    <a:pt x="361" y="354"/>
                  </a:lnTo>
                  <a:lnTo>
                    <a:pt x="363" y="346"/>
                  </a:lnTo>
                  <a:lnTo>
                    <a:pt x="363" y="301"/>
                  </a:lnTo>
                  <a:lnTo>
                    <a:pt x="363" y="301"/>
                  </a:lnTo>
                  <a:lnTo>
                    <a:pt x="363" y="296"/>
                  </a:lnTo>
                  <a:lnTo>
                    <a:pt x="360" y="290"/>
                  </a:lnTo>
                  <a:lnTo>
                    <a:pt x="357" y="287"/>
                  </a:lnTo>
                  <a:lnTo>
                    <a:pt x="350" y="284"/>
                  </a:lnTo>
                  <a:lnTo>
                    <a:pt x="350" y="284"/>
                  </a:lnTo>
                  <a:close/>
                  <a:moveTo>
                    <a:pt x="349" y="346"/>
                  </a:moveTo>
                  <a:lnTo>
                    <a:pt x="349" y="346"/>
                  </a:lnTo>
                  <a:lnTo>
                    <a:pt x="347" y="349"/>
                  </a:lnTo>
                  <a:lnTo>
                    <a:pt x="344" y="351"/>
                  </a:lnTo>
                  <a:lnTo>
                    <a:pt x="20" y="351"/>
                  </a:lnTo>
                  <a:lnTo>
                    <a:pt x="20" y="351"/>
                  </a:lnTo>
                  <a:lnTo>
                    <a:pt x="17" y="349"/>
                  </a:lnTo>
                  <a:lnTo>
                    <a:pt x="15" y="346"/>
                  </a:lnTo>
                  <a:lnTo>
                    <a:pt x="15" y="301"/>
                  </a:lnTo>
                  <a:lnTo>
                    <a:pt x="15" y="301"/>
                  </a:lnTo>
                  <a:lnTo>
                    <a:pt x="15" y="299"/>
                  </a:lnTo>
                  <a:lnTo>
                    <a:pt x="18" y="296"/>
                  </a:lnTo>
                  <a:lnTo>
                    <a:pt x="18" y="296"/>
                  </a:lnTo>
                  <a:lnTo>
                    <a:pt x="37" y="290"/>
                  </a:lnTo>
                  <a:lnTo>
                    <a:pt x="56" y="285"/>
                  </a:lnTo>
                  <a:lnTo>
                    <a:pt x="92" y="277"/>
                  </a:lnTo>
                  <a:lnTo>
                    <a:pt x="92" y="277"/>
                  </a:lnTo>
                  <a:lnTo>
                    <a:pt x="112" y="274"/>
                  </a:lnTo>
                  <a:lnTo>
                    <a:pt x="128" y="270"/>
                  </a:lnTo>
                  <a:lnTo>
                    <a:pt x="136" y="266"/>
                  </a:lnTo>
                  <a:lnTo>
                    <a:pt x="141" y="263"/>
                  </a:lnTo>
                  <a:lnTo>
                    <a:pt x="144" y="260"/>
                  </a:lnTo>
                  <a:lnTo>
                    <a:pt x="147" y="255"/>
                  </a:lnTo>
                  <a:lnTo>
                    <a:pt x="147" y="255"/>
                  </a:lnTo>
                  <a:lnTo>
                    <a:pt x="147" y="252"/>
                  </a:lnTo>
                  <a:lnTo>
                    <a:pt x="147" y="227"/>
                  </a:lnTo>
                  <a:lnTo>
                    <a:pt x="147" y="227"/>
                  </a:lnTo>
                  <a:lnTo>
                    <a:pt x="147" y="224"/>
                  </a:lnTo>
                  <a:lnTo>
                    <a:pt x="145" y="223"/>
                  </a:lnTo>
                  <a:lnTo>
                    <a:pt x="142" y="221"/>
                  </a:lnTo>
                  <a:lnTo>
                    <a:pt x="139" y="219"/>
                  </a:lnTo>
                  <a:lnTo>
                    <a:pt x="139" y="219"/>
                  </a:lnTo>
                  <a:lnTo>
                    <a:pt x="115" y="219"/>
                  </a:lnTo>
                  <a:lnTo>
                    <a:pt x="97" y="216"/>
                  </a:lnTo>
                  <a:lnTo>
                    <a:pt x="83" y="212"/>
                  </a:lnTo>
                  <a:lnTo>
                    <a:pt x="73" y="207"/>
                  </a:lnTo>
                  <a:lnTo>
                    <a:pt x="73" y="207"/>
                  </a:lnTo>
                  <a:lnTo>
                    <a:pt x="79" y="196"/>
                  </a:lnTo>
                  <a:lnTo>
                    <a:pt x="86" y="183"/>
                  </a:lnTo>
                  <a:lnTo>
                    <a:pt x="89" y="168"/>
                  </a:lnTo>
                  <a:lnTo>
                    <a:pt x="92" y="152"/>
                  </a:lnTo>
                  <a:lnTo>
                    <a:pt x="97" y="122"/>
                  </a:lnTo>
                  <a:lnTo>
                    <a:pt x="100" y="104"/>
                  </a:lnTo>
                  <a:lnTo>
                    <a:pt x="100" y="104"/>
                  </a:lnTo>
                  <a:lnTo>
                    <a:pt x="100" y="93"/>
                  </a:lnTo>
                  <a:lnTo>
                    <a:pt x="101" y="83"/>
                  </a:lnTo>
                  <a:lnTo>
                    <a:pt x="104" y="74"/>
                  </a:lnTo>
                  <a:lnTo>
                    <a:pt x="108" y="66"/>
                  </a:lnTo>
                  <a:lnTo>
                    <a:pt x="112" y="57"/>
                  </a:lnTo>
                  <a:lnTo>
                    <a:pt x="117" y="49"/>
                  </a:lnTo>
                  <a:lnTo>
                    <a:pt x="123" y="41"/>
                  </a:lnTo>
                  <a:lnTo>
                    <a:pt x="131" y="35"/>
                  </a:lnTo>
                  <a:lnTo>
                    <a:pt x="131" y="35"/>
                  </a:lnTo>
                  <a:lnTo>
                    <a:pt x="141" y="27"/>
                  </a:lnTo>
                  <a:lnTo>
                    <a:pt x="153" y="20"/>
                  </a:lnTo>
                  <a:lnTo>
                    <a:pt x="153" y="20"/>
                  </a:lnTo>
                  <a:lnTo>
                    <a:pt x="167" y="17"/>
                  </a:lnTo>
                  <a:lnTo>
                    <a:pt x="181" y="16"/>
                  </a:lnTo>
                  <a:lnTo>
                    <a:pt x="195" y="17"/>
                  </a:lnTo>
                  <a:lnTo>
                    <a:pt x="209" y="20"/>
                  </a:lnTo>
                  <a:lnTo>
                    <a:pt x="209" y="20"/>
                  </a:lnTo>
                  <a:lnTo>
                    <a:pt x="217" y="24"/>
                  </a:lnTo>
                  <a:lnTo>
                    <a:pt x="225" y="27"/>
                  </a:lnTo>
                  <a:lnTo>
                    <a:pt x="231" y="31"/>
                  </a:lnTo>
                  <a:lnTo>
                    <a:pt x="236" y="36"/>
                  </a:lnTo>
                  <a:lnTo>
                    <a:pt x="236" y="36"/>
                  </a:lnTo>
                  <a:lnTo>
                    <a:pt x="236" y="38"/>
                  </a:lnTo>
                  <a:lnTo>
                    <a:pt x="236" y="38"/>
                  </a:lnTo>
                  <a:lnTo>
                    <a:pt x="242" y="44"/>
                  </a:lnTo>
                  <a:lnTo>
                    <a:pt x="249" y="50"/>
                  </a:lnTo>
                  <a:lnTo>
                    <a:pt x="253" y="58"/>
                  </a:lnTo>
                  <a:lnTo>
                    <a:pt x="258" y="67"/>
                  </a:lnTo>
                  <a:lnTo>
                    <a:pt x="261" y="75"/>
                  </a:lnTo>
                  <a:lnTo>
                    <a:pt x="263" y="85"/>
                  </a:lnTo>
                  <a:lnTo>
                    <a:pt x="264" y="94"/>
                  </a:lnTo>
                  <a:lnTo>
                    <a:pt x="264" y="104"/>
                  </a:lnTo>
                  <a:lnTo>
                    <a:pt x="264" y="104"/>
                  </a:lnTo>
                  <a:lnTo>
                    <a:pt x="267" y="122"/>
                  </a:lnTo>
                  <a:lnTo>
                    <a:pt x="271" y="152"/>
                  </a:lnTo>
                  <a:lnTo>
                    <a:pt x="275" y="168"/>
                  </a:lnTo>
                  <a:lnTo>
                    <a:pt x="278" y="183"/>
                  </a:lnTo>
                  <a:lnTo>
                    <a:pt x="285" y="196"/>
                  </a:lnTo>
                  <a:lnTo>
                    <a:pt x="291" y="207"/>
                  </a:lnTo>
                  <a:lnTo>
                    <a:pt x="291" y="207"/>
                  </a:lnTo>
                  <a:lnTo>
                    <a:pt x="281" y="212"/>
                  </a:lnTo>
                  <a:lnTo>
                    <a:pt x="267" y="216"/>
                  </a:lnTo>
                  <a:lnTo>
                    <a:pt x="249" y="219"/>
                  </a:lnTo>
                  <a:lnTo>
                    <a:pt x="225" y="219"/>
                  </a:lnTo>
                  <a:lnTo>
                    <a:pt x="225" y="219"/>
                  </a:lnTo>
                  <a:lnTo>
                    <a:pt x="222" y="221"/>
                  </a:lnTo>
                  <a:lnTo>
                    <a:pt x="219" y="223"/>
                  </a:lnTo>
                  <a:lnTo>
                    <a:pt x="217" y="224"/>
                  </a:lnTo>
                  <a:lnTo>
                    <a:pt x="217" y="227"/>
                  </a:lnTo>
                  <a:lnTo>
                    <a:pt x="217" y="252"/>
                  </a:lnTo>
                  <a:lnTo>
                    <a:pt x="217" y="252"/>
                  </a:lnTo>
                  <a:lnTo>
                    <a:pt x="217" y="255"/>
                  </a:lnTo>
                  <a:lnTo>
                    <a:pt x="217" y="255"/>
                  </a:lnTo>
                  <a:lnTo>
                    <a:pt x="220" y="260"/>
                  </a:lnTo>
                  <a:lnTo>
                    <a:pt x="224" y="263"/>
                  </a:lnTo>
                  <a:lnTo>
                    <a:pt x="228" y="266"/>
                  </a:lnTo>
                  <a:lnTo>
                    <a:pt x="235" y="270"/>
                  </a:lnTo>
                  <a:lnTo>
                    <a:pt x="252" y="274"/>
                  </a:lnTo>
                  <a:lnTo>
                    <a:pt x="272" y="277"/>
                  </a:lnTo>
                  <a:lnTo>
                    <a:pt x="272" y="277"/>
                  </a:lnTo>
                  <a:lnTo>
                    <a:pt x="308" y="285"/>
                  </a:lnTo>
                  <a:lnTo>
                    <a:pt x="327" y="290"/>
                  </a:lnTo>
                  <a:lnTo>
                    <a:pt x="346" y="296"/>
                  </a:lnTo>
                  <a:lnTo>
                    <a:pt x="346" y="296"/>
                  </a:lnTo>
                  <a:lnTo>
                    <a:pt x="347" y="299"/>
                  </a:lnTo>
                  <a:lnTo>
                    <a:pt x="349" y="301"/>
                  </a:lnTo>
                  <a:lnTo>
                    <a:pt x="349" y="3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86" name="Freeform 184">
              <a:extLst>
                <a:ext uri="{FF2B5EF4-FFF2-40B4-BE49-F238E27FC236}">
                  <a16:creationId xmlns:a16="http://schemas.microsoft.com/office/drawing/2014/main" id="{E5AE8813-6B2F-44B1-B0B4-6103308D0C37}"/>
                </a:ext>
              </a:extLst>
            </p:cNvPr>
            <p:cNvSpPr>
              <a:spLocks noEditPoints="1"/>
            </p:cNvSpPr>
            <p:nvPr/>
          </p:nvSpPr>
          <p:spPr bwMode="auto">
            <a:xfrm>
              <a:off x="3794125" y="5289550"/>
              <a:ext cx="601663" cy="603250"/>
            </a:xfrm>
            <a:custGeom>
              <a:avLst/>
              <a:gdLst>
                <a:gd name="T0" fmla="*/ 359 w 758"/>
                <a:gd name="T1" fmla="*/ 758 h 760"/>
                <a:gd name="T2" fmla="*/ 302 w 758"/>
                <a:gd name="T3" fmla="*/ 752 h 760"/>
                <a:gd name="T4" fmla="*/ 232 w 758"/>
                <a:gd name="T5" fmla="*/ 730 h 760"/>
                <a:gd name="T6" fmla="*/ 138 w 758"/>
                <a:gd name="T7" fmla="*/ 672 h 760"/>
                <a:gd name="T8" fmla="*/ 64 w 758"/>
                <a:gd name="T9" fmla="*/ 592 h 760"/>
                <a:gd name="T10" fmla="*/ 17 w 758"/>
                <a:gd name="T11" fmla="*/ 492 h 760"/>
                <a:gd name="T12" fmla="*/ 3 w 758"/>
                <a:gd name="T13" fmla="*/ 437 h 760"/>
                <a:gd name="T14" fmla="*/ 0 w 758"/>
                <a:gd name="T15" fmla="*/ 379 h 760"/>
                <a:gd name="T16" fmla="*/ 2 w 758"/>
                <a:gd name="T17" fmla="*/ 342 h 760"/>
                <a:gd name="T18" fmla="*/ 11 w 758"/>
                <a:gd name="T19" fmla="*/ 285 h 760"/>
                <a:gd name="T20" fmla="*/ 45 w 758"/>
                <a:gd name="T21" fmla="*/ 199 h 760"/>
                <a:gd name="T22" fmla="*/ 111 w 758"/>
                <a:gd name="T23" fmla="*/ 111 h 760"/>
                <a:gd name="T24" fmla="*/ 197 w 758"/>
                <a:gd name="T25" fmla="*/ 47 h 760"/>
                <a:gd name="T26" fmla="*/ 284 w 758"/>
                <a:gd name="T27" fmla="*/ 13 h 760"/>
                <a:gd name="T28" fmla="*/ 340 w 758"/>
                <a:gd name="T29" fmla="*/ 3 h 760"/>
                <a:gd name="T30" fmla="*/ 379 w 758"/>
                <a:gd name="T31" fmla="*/ 0 h 760"/>
                <a:gd name="T32" fmla="*/ 437 w 758"/>
                <a:gd name="T33" fmla="*/ 5 h 760"/>
                <a:gd name="T34" fmla="*/ 492 w 758"/>
                <a:gd name="T35" fmla="*/ 17 h 760"/>
                <a:gd name="T36" fmla="*/ 591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1 w 758"/>
                <a:gd name="T55" fmla="*/ 694 h 760"/>
                <a:gd name="T56" fmla="*/ 492 w 758"/>
                <a:gd name="T57" fmla="*/ 743 h 760"/>
                <a:gd name="T58" fmla="*/ 437 w 758"/>
                <a:gd name="T59" fmla="*/ 755 h 760"/>
                <a:gd name="T60" fmla="*/ 379 w 758"/>
                <a:gd name="T61" fmla="*/ 760 h 760"/>
                <a:gd name="T62" fmla="*/ 379 w 758"/>
                <a:gd name="T63" fmla="*/ 22 h 760"/>
                <a:gd name="T64" fmla="*/ 273 w 758"/>
                <a:gd name="T65" fmla="*/ 38 h 760"/>
                <a:gd name="T66" fmla="*/ 179 w 758"/>
                <a:gd name="T67" fmla="*/ 83 h 760"/>
                <a:gd name="T68" fmla="*/ 103 w 758"/>
                <a:gd name="T69" fmla="*/ 152 h 760"/>
                <a:gd name="T70" fmla="*/ 49 w 758"/>
                <a:gd name="T71" fmla="*/ 241 h 760"/>
                <a:gd name="T72" fmla="*/ 22 w 758"/>
                <a:gd name="T73" fmla="*/ 343 h 760"/>
                <a:gd name="T74" fmla="*/ 22 w 758"/>
                <a:gd name="T75" fmla="*/ 417 h 760"/>
                <a:gd name="T76" fmla="*/ 49 w 758"/>
                <a:gd name="T77" fmla="*/ 519 h 760"/>
                <a:gd name="T78" fmla="*/ 103 w 758"/>
                <a:gd name="T79" fmla="*/ 608 h 760"/>
                <a:gd name="T80" fmla="*/ 179 w 758"/>
                <a:gd name="T81" fmla="*/ 677 h 760"/>
                <a:gd name="T82" fmla="*/ 273 w 758"/>
                <a:gd name="T83" fmla="*/ 722 h 760"/>
                <a:gd name="T84" fmla="*/ 379 w 758"/>
                <a:gd name="T85" fmla="*/ 738 h 760"/>
                <a:gd name="T86" fmla="*/ 451 w 758"/>
                <a:gd name="T87" fmla="*/ 730 h 760"/>
                <a:gd name="T88" fmla="*/ 550 w 758"/>
                <a:gd name="T89" fmla="*/ 694 h 760"/>
                <a:gd name="T90" fmla="*/ 631 w 758"/>
                <a:gd name="T91" fmla="*/ 633 h 760"/>
                <a:gd name="T92" fmla="*/ 694 w 758"/>
                <a:gd name="T93" fmla="*/ 550 h 760"/>
                <a:gd name="T94" fmla="*/ 730 w 758"/>
                <a:gd name="T95" fmla="*/ 451 h 760"/>
                <a:gd name="T96" fmla="*/ 736 w 758"/>
                <a:gd name="T97" fmla="*/ 379 h 760"/>
                <a:gd name="T98" fmla="*/ 721 w 758"/>
                <a:gd name="T99" fmla="*/ 274 h 760"/>
                <a:gd name="T100" fmla="*/ 675 w 758"/>
                <a:gd name="T101" fmla="*/ 180 h 760"/>
                <a:gd name="T102" fmla="*/ 606 w 758"/>
                <a:gd name="T103" fmla="*/ 104 h 760"/>
                <a:gd name="T104" fmla="*/ 519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9" y="758"/>
                  </a:lnTo>
                  <a:lnTo>
                    <a:pt x="340" y="757"/>
                  </a:lnTo>
                  <a:lnTo>
                    <a:pt x="321" y="755"/>
                  </a:lnTo>
                  <a:lnTo>
                    <a:pt x="302" y="752"/>
                  </a:lnTo>
                  <a:lnTo>
                    <a:pt x="284" y="747"/>
                  </a:lnTo>
                  <a:lnTo>
                    <a:pt x="266" y="743"/>
                  </a:lnTo>
                  <a:lnTo>
                    <a:pt x="232" y="730"/>
                  </a:lnTo>
                  <a:lnTo>
                    <a:pt x="197" y="713"/>
                  </a:lnTo>
                  <a:lnTo>
                    <a:pt x="166" y="694"/>
                  </a:lnTo>
                  <a:lnTo>
                    <a:pt x="138" y="672"/>
                  </a:lnTo>
                  <a:lnTo>
                    <a:pt x="111" y="649"/>
                  </a:lnTo>
                  <a:lnTo>
                    <a:pt x="86" y="620"/>
                  </a:lnTo>
                  <a:lnTo>
                    <a:pt x="64" y="592"/>
                  </a:lnTo>
                  <a:lnTo>
                    <a:pt x="45" y="561"/>
                  </a:lnTo>
                  <a:lnTo>
                    <a:pt x="30" y="528"/>
                  </a:lnTo>
                  <a:lnTo>
                    <a:pt x="17" y="492"/>
                  </a:lnTo>
                  <a:lnTo>
                    <a:pt x="11" y="475"/>
                  </a:lnTo>
                  <a:lnTo>
                    <a:pt x="8" y="456"/>
                  </a:lnTo>
                  <a:lnTo>
                    <a:pt x="3" y="437"/>
                  </a:lnTo>
                  <a:lnTo>
                    <a:pt x="2" y="418"/>
                  </a:lnTo>
                  <a:lnTo>
                    <a:pt x="0" y="400"/>
                  </a:lnTo>
                  <a:lnTo>
                    <a:pt x="0" y="379"/>
                  </a:lnTo>
                  <a:lnTo>
                    <a:pt x="0" y="379"/>
                  </a:lnTo>
                  <a:lnTo>
                    <a:pt x="0" y="360"/>
                  </a:lnTo>
                  <a:lnTo>
                    <a:pt x="2" y="342"/>
                  </a:lnTo>
                  <a:lnTo>
                    <a:pt x="3" y="323"/>
                  </a:lnTo>
                  <a:lnTo>
                    <a:pt x="8" y="304"/>
                  </a:lnTo>
                  <a:lnTo>
                    <a:pt x="11" y="285"/>
                  </a:lnTo>
                  <a:lnTo>
                    <a:pt x="17" y="266"/>
                  </a:lnTo>
                  <a:lnTo>
                    <a:pt x="30" y="232"/>
                  </a:lnTo>
                  <a:lnTo>
                    <a:pt x="45" y="199"/>
                  </a:lnTo>
                  <a:lnTo>
                    <a:pt x="64" y="168"/>
                  </a:lnTo>
                  <a:lnTo>
                    <a:pt x="86" y="138"/>
                  </a:lnTo>
                  <a:lnTo>
                    <a:pt x="111" y="111"/>
                  </a:lnTo>
                  <a:lnTo>
                    <a:pt x="138" y="88"/>
                  </a:lnTo>
                  <a:lnTo>
                    <a:pt x="166" y="66"/>
                  </a:lnTo>
                  <a:lnTo>
                    <a:pt x="197" y="47"/>
                  </a:lnTo>
                  <a:lnTo>
                    <a:pt x="232" y="30"/>
                  </a:lnTo>
                  <a:lnTo>
                    <a:pt x="266" y="17"/>
                  </a:lnTo>
                  <a:lnTo>
                    <a:pt x="284" y="13"/>
                  </a:lnTo>
                  <a:lnTo>
                    <a:pt x="302" y="8"/>
                  </a:lnTo>
                  <a:lnTo>
                    <a:pt x="321" y="5"/>
                  </a:lnTo>
                  <a:lnTo>
                    <a:pt x="340" y="3"/>
                  </a:lnTo>
                  <a:lnTo>
                    <a:pt x="359" y="2"/>
                  </a:lnTo>
                  <a:lnTo>
                    <a:pt x="379" y="0"/>
                  </a:lnTo>
                  <a:lnTo>
                    <a:pt x="379" y="0"/>
                  </a:lnTo>
                  <a:lnTo>
                    <a:pt x="398" y="2"/>
                  </a:lnTo>
                  <a:lnTo>
                    <a:pt x="418" y="3"/>
                  </a:lnTo>
                  <a:lnTo>
                    <a:pt x="437" y="5"/>
                  </a:lnTo>
                  <a:lnTo>
                    <a:pt x="456" y="8"/>
                  </a:lnTo>
                  <a:lnTo>
                    <a:pt x="473" y="13"/>
                  </a:lnTo>
                  <a:lnTo>
                    <a:pt x="492" y="17"/>
                  </a:lnTo>
                  <a:lnTo>
                    <a:pt x="526" y="30"/>
                  </a:lnTo>
                  <a:lnTo>
                    <a:pt x="559" y="47"/>
                  </a:lnTo>
                  <a:lnTo>
                    <a:pt x="591" y="66"/>
                  </a:lnTo>
                  <a:lnTo>
                    <a:pt x="620" y="88"/>
                  </a:lnTo>
                  <a:lnTo>
                    <a:pt x="647" y="111"/>
                  </a:lnTo>
                  <a:lnTo>
                    <a:pt x="672" y="138"/>
                  </a:lnTo>
                  <a:lnTo>
                    <a:pt x="694" y="168"/>
                  </a:lnTo>
                  <a:lnTo>
                    <a:pt x="713" y="199"/>
                  </a:lnTo>
                  <a:lnTo>
                    <a:pt x="728" y="232"/>
                  </a:lnTo>
                  <a:lnTo>
                    <a:pt x="741" y="266"/>
                  </a:lnTo>
                  <a:lnTo>
                    <a:pt x="746" y="285"/>
                  </a:lnTo>
                  <a:lnTo>
                    <a:pt x="750" y="304"/>
                  </a:lnTo>
                  <a:lnTo>
                    <a:pt x="753" y="323"/>
                  </a:lnTo>
                  <a:lnTo>
                    <a:pt x="757" y="342"/>
                  </a:lnTo>
                  <a:lnTo>
                    <a:pt x="758" y="360"/>
                  </a:lnTo>
                  <a:lnTo>
                    <a:pt x="758" y="379"/>
                  </a:lnTo>
                  <a:lnTo>
                    <a:pt x="758" y="379"/>
                  </a:lnTo>
                  <a:lnTo>
                    <a:pt x="758" y="400"/>
                  </a:lnTo>
                  <a:lnTo>
                    <a:pt x="757" y="418"/>
                  </a:lnTo>
                  <a:lnTo>
                    <a:pt x="753" y="437"/>
                  </a:lnTo>
                  <a:lnTo>
                    <a:pt x="750" y="456"/>
                  </a:lnTo>
                  <a:lnTo>
                    <a:pt x="746" y="475"/>
                  </a:lnTo>
                  <a:lnTo>
                    <a:pt x="741" y="492"/>
                  </a:lnTo>
                  <a:lnTo>
                    <a:pt x="728" y="528"/>
                  </a:lnTo>
                  <a:lnTo>
                    <a:pt x="713" y="561"/>
                  </a:lnTo>
                  <a:lnTo>
                    <a:pt x="694" y="592"/>
                  </a:lnTo>
                  <a:lnTo>
                    <a:pt x="672" y="620"/>
                  </a:lnTo>
                  <a:lnTo>
                    <a:pt x="647" y="649"/>
                  </a:lnTo>
                  <a:lnTo>
                    <a:pt x="620" y="672"/>
                  </a:lnTo>
                  <a:lnTo>
                    <a:pt x="591" y="694"/>
                  </a:lnTo>
                  <a:lnTo>
                    <a:pt x="559" y="713"/>
                  </a:lnTo>
                  <a:lnTo>
                    <a:pt x="526" y="730"/>
                  </a:lnTo>
                  <a:lnTo>
                    <a:pt x="492" y="743"/>
                  </a:lnTo>
                  <a:lnTo>
                    <a:pt x="473" y="747"/>
                  </a:lnTo>
                  <a:lnTo>
                    <a:pt x="456" y="752"/>
                  </a:lnTo>
                  <a:lnTo>
                    <a:pt x="437" y="755"/>
                  </a:lnTo>
                  <a:lnTo>
                    <a:pt x="418" y="757"/>
                  </a:lnTo>
                  <a:lnTo>
                    <a:pt x="398" y="758"/>
                  </a:lnTo>
                  <a:lnTo>
                    <a:pt x="379" y="760"/>
                  </a:lnTo>
                  <a:lnTo>
                    <a:pt x="379" y="760"/>
                  </a:lnTo>
                  <a:close/>
                  <a:moveTo>
                    <a:pt x="379" y="22"/>
                  </a:moveTo>
                  <a:lnTo>
                    <a:pt x="379" y="22"/>
                  </a:lnTo>
                  <a:lnTo>
                    <a:pt x="342" y="24"/>
                  </a:lnTo>
                  <a:lnTo>
                    <a:pt x="307" y="30"/>
                  </a:lnTo>
                  <a:lnTo>
                    <a:pt x="273" y="38"/>
                  </a:lnTo>
                  <a:lnTo>
                    <a:pt x="240" y="50"/>
                  </a:lnTo>
                  <a:lnTo>
                    <a:pt x="208" y="66"/>
                  </a:lnTo>
                  <a:lnTo>
                    <a:pt x="179" y="83"/>
                  </a:lnTo>
                  <a:lnTo>
                    <a:pt x="152" y="104"/>
                  </a:lnTo>
                  <a:lnTo>
                    <a:pt x="125" y="127"/>
                  </a:lnTo>
                  <a:lnTo>
                    <a:pt x="103" y="152"/>
                  </a:lnTo>
                  <a:lnTo>
                    <a:pt x="82" y="180"/>
                  </a:lnTo>
                  <a:lnTo>
                    <a:pt x="64" y="210"/>
                  </a:lnTo>
                  <a:lnTo>
                    <a:pt x="49" y="241"/>
                  </a:lnTo>
                  <a:lnTo>
                    <a:pt x="38" y="274"/>
                  </a:lnTo>
                  <a:lnTo>
                    <a:pt x="28" y="307"/>
                  </a:lnTo>
                  <a:lnTo>
                    <a:pt x="22" y="343"/>
                  </a:lnTo>
                  <a:lnTo>
                    <a:pt x="20" y="379"/>
                  </a:lnTo>
                  <a:lnTo>
                    <a:pt x="20" y="379"/>
                  </a:lnTo>
                  <a:lnTo>
                    <a:pt x="22" y="417"/>
                  </a:lnTo>
                  <a:lnTo>
                    <a:pt x="28" y="451"/>
                  </a:lnTo>
                  <a:lnTo>
                    <a:pt x="38" y="486"/>
                  </a:lnTo>
                  <a:lnTo>
                    <a:pt x="49" y="519"/>
                  </a:lnTo>
                  <a:lnTo>
                    <a:pt x="64" y="550"/>
                  </a:lnTo>
                  <a:lnTo>
                    <a:pt x="82" y="580"/>
                  </a:lnTo>
                  <a:lnTo>
                    <a:pt x="103" y="608"/>
                  </a:lnTo>
                  <a:lnTo>
                    <a:pt x="125" y="633"/>
                  </a:lnTo>
                  <a:lnTo>
                    <a:pt x="152" y="656"/>
                  </a:lnTo>
                  <a:lnTo>
                    <a:pt x="179" y="677"/>
                  </a:lnTo>
                  <a:lnTo>
                    <a:pt x="208" y="694"/>
                  </a:lnTo>
                  <a:lnTo>
                    <a:pt x="240" y="710"/>
                  </a:lnTo>
                  <a:lnTo>
                    <a:pt x="273" y="722"/>
                  </a:lnTo>
                  <a:lnTo>
                    <a:pt x="307" y="730"/>
                  </a:lnTo>
                  <a:lnTo>
                    <a:pt x="342" y="736"/>
                  </a:lnTo>
                  <a:lnTo>
                    <a:pt x="379" y="738"/>
                  </a:lnTo>
                  <a:lnTo>
                    <a:pt x="379" y="738"/>
                  </a:lnTo>
                  <a:lnTo>
                    <a:pt x="415" y="736"/>
                  </a:lnTo>
                  <a:lnTo>
                    <a:pt x="451" y="730"/>
                  </a:lnTo>
                  <a:lnTo>
                    <a:pt x="486" y="722"/>
                  </a:lnTo>
                  <a:lnTo>
                    <a:pt x="519" y="710"/>
                  </a:lnTo>
                  <a:lnTo>
                    <a:pt x="550" y="694"/>
                  </a:lnTo>
                  <a:lnTo>
                    <a:pt x="578" y="677"/>
                  </a:lnTo>
                  <a:lnTo>
                    <a:pt x="606" y="656"/>
                  </a:lnTo>
                  <a:lnTo>
                    <a:pt x="631" y="633"/>
                  </a:lnTo>
                  <a:lnTo>
                    <a:pt x="655" y="608"/>
                  </a:lnTo>
                  <a:lnTo>
                    <a:pt x="675" y="580"/>
                  </a:lnTo>
                  <a:lnTo>
                    <a:pt x="694" y="550"/>
                  </a:lnTo>
                  <a:lnTo>
                    <a:pt x="708" y="519"/>
                  </a:lnTo>
                  <a:lnTo>
                    <a:pt x="721" y="486"/>
                  </a:lnTo>
                  <a:lnTo>
                    <a:pt x="730" y="451"/>
                  </a:lnTo>
                  <a:lnTo>
                    <a:pt x="735" y="417"/>
                  </a:lnTo>
                  <a:lnTo>
                    <a:pt x="736" y="379"/>
                  </a:lnTo>
                  <a:lnTo>
                    <a:pt x="736" y="379"/>
                  </a:lnTo>
                  <a:lnTo>
                    <a:pt x="735" y="343"/>
                  </a:lnTo>
                  <a:lnTo>
                    <a:pt x="730" y="307"/>
                  </a:lnTo>
                  <a:lnTo>
                    <a:pt x="721" y="274"/>
                  </a:lnTo>
                  <a:lnTo>
                    <a:pt x="708" y="241"/>
                  </a:lnTo>
                  <a:lnTo>
                    <a:pt x="694" y="210"/>
                  </a:lnTo>
                  <a:lnTo>
                    <a:pt x="675" y="180"/>
                  </a:lnTo>
                  <a:lnTo>
                    <a:pt x="655" y="152"/>
                  </a:lnTo>
                  <a:lnTo>
                    <a:pt x="631" y="127"/>
                  </a:lnTo>
                  <a:lnTo>
                    <a:pt x="606" y="104"/>
                  </a:lnTo>
                  <a:lnTo>
                    <a:pt x="578" y="83"/>
                  </a:lnTo>
                  <a:lnTo>
                    <a:pt x="550" y="66"/>
                  </a:lnTo>
                  <a:lnTo>
                    <a:pt x="519" y="50"/>
                  </a:lnTo>
                  <a:lnTo>
                    <a:pt x="486"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7" name="Rectangle 18">
            <a:extLst>
              <a:ext uri="{FF2B5EF4-FFF2-40B4-BE49-F238E27FC236}">
                <a16:creationId xmlns:a16="http://schemas.microsoft.com/office/drawing/2014/main" id="{894D00D5-D87F-4347-9FB5-7953CC1C6F08}"/>
              </a:ext>
            </a:extLst>
          </p:cNvPr>
          <p:cNvSpPr>
            <a:spLocks noChangeArrowheads="1"/>
          </p:cNvSpPr>
          <p:nvPr/>
        </p:nvSpPr>
        <p:spPr bwMode="auto">
          <a:xfrm>
            <a:off x="1649505" y="3036571"/>
            <a:ext cx="491473" cy="308517"/>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Sponsors</a:t>
            </a:r>
          </a:p>
        </p:txBody>
      </p:sp>
      <p:sp>
        <p:nvSpPr>
          <p:cNvPr id="88" name="TextBox 87">
            <a:extLst>
              <a:ext uri="{FF2B5EF4-FFF2-40B4-BE49-F238E27FC236}">
                <a16:creationId xmlns:a16="http://schemas.microsoft.com/office/drawing/2014/main" id="{3BD9A23F-8F23-4651-A629-94D78211049F}"/>
              </a:ext>
            </a:extLst>
          </p:cNvPr>
          <p:cNvSpPr txBox="1"/>
          <p:nvPr/>
        </p:nvSpPr>
        <p:spPr>
          <a:xfrm>
            <a:off x="1747157" y="1795469"/>
            <a:ext cx="1905000" cy="369332"/>
          </a:xfrm>
          <a:prstGeom prst="rect">
            <a:avLst/>
          </a:prstGeom>
          <a:noFill/>
        </p:spPr>
        <p:txBody>
          <a:bodyPr wrap="square" rtlCol="0">
            <a:spAutoFit/>
          </a:bodyPr>
          <a:lstStyle/>
          <a:p>
            <a:pPr algn="ctr"/>
            <a:r>
              <a:rPr lang="en-US" b="1"/>
              <a:t>CLIENT</a:t>
            </a:r>
          </a:p>
        </p:txBody>
      </p:sp>
      <p:grpSp>
        <p:nvGrpSpPr>
          <p:cNvPr id="94" name="Group 93">
            <a:extLst>
              <a:ext uri="{FF2B5EF4-FFF2-40B4-BE49-F238E27FC236}">
                <a16:creationId xmlns:a16="http://schemas.microsoft.com/office/drawing/2014/main" id="{A94C7D25-295A-44B9-AB49-A9EFCC705480}"/>
              </a:ext>
            </a:extLst>
          </p:cNvPr>
          <p:cNvGrpSpPr>
            <a:grpSpLocks noChangeAspect="1"/>
          </p:cNvGrpSpPr>
          <p:nvPr/>
        </p:nvGrpSpPr>
        <p:grpSpPr>
          <a:xfrm>
            <a:off x="6479497" y="5236750"/>
            <a:ext cx="455997" cy="457200"/>
            <a:chOff x="5640388" y="5289550"/>
            <a:chExt cx="601663" cy="603250"/>
          </a:xfrm>
          <a:solidFill>
            <a:srgbClr val="404040"/>
          </a:solidFill>
        </p:grpSpPr>
        <p:sp>
          <p:nvSpPr>
            <p:cNvPr id="95" name="Freeform 235">
              <a:extLst>
                <a:ext uri="{FF2B5EF4-FFF2-40B4-BE49-F238E27FC236}">
                  <a16:creationId xmlns:a16="http://schemas.microsoft.com/office/drawing/2014/main" id="{7CBA1FB5-2563-4664-A872-6D33647DAEE9}"/>
                </a:ext>
              </a:extLst>
            </p:cNvPr>
            <p:cNvSpPr>
              <a:spLocks noEditPoints="1"/>
            </p:cNvSpPr>
            <p:nvPr/>
          </p:nvSpPr>
          <p:spPr bwMode="auto">
            <a:xfrm>
              <a:off x="5794375" y="5470525"/>
              <a:ext cx="209550" cy="209550"/>
            </a:xfrm>
            <a:custGeom>
              <a:avLst/>
              <a:gdLst>
                <a:gd name="T0" fmla="*/ 213 w 265"/>
                <a:gd name="T1" fmla="*/ 185 h 265"/>
                <a:gd name="T2" fmla="*/ 171 w 265"/>
                <a:gd name="T3" fmla="*/ 160 h 265"/>
                <a:gd name="T4" fmla="*/ 176 w 265"/>
                <a:gd name="T5" fmla="*/ 146 h 265"/>
                <a:gd name="T6" fmla="*/ 188 w 265"/>
                <a:gd name="T7" fmla="*/ 119 h 265"/>
                <a:gd name="T8" fmla="*/ 196 w 265"/>
                <a:gd name="T9" fmla="*/ 110 h 265"/>
                <a:gd name="T10" fmla="*/ 198 w 265"/>
                <a:gd name="T11" fmla="*/ 99 h 265"/>
                <a:gd name="T12" fmla="*/ 193 w 265"/>
                <a:gd name="T13" fmla="*/ 58 h 265"/>
                <a:gd name="T14" fmla="*/ 190 w 265"/>
                <a:gd name="T15" fmla="*/ 33 h 265"/>
                <a:gd name="T16" fmla="*/ 169 w 265"/>
                <a:gd name="T17" fmla="*/ 10 h 265"/>
                <a:gd name="T18" fmla="*/ 133 w 265"/>
                <a:gd name="T19" fmla="*/ 0 h 265"/>
                <a:gd name="T20" fmla="*/ 107 w 265"/>
                <a:gd name="T21" fmla="*/ 5 h 265"/>
                <a:gd name="T22" fmla="*/ 82 w 265"/>
                <a:gd name="T23" fmla="*/ 24 h 265"/>
                <a:gd name="T24" fmla="*/ 72 w 265"/>
                <a:gd name="T25" fmla="*/ 58 h 265"/>
                <a:gd name="T26" fmla="*/ 69 w 265"/>
                <a:gd name="T27" fmla="*/ 91 h 265"/>
                <a:gd name="T28" fmla="*/ 68 w 265"/>
                <a:gd name="T29" fmla="*/ 105 h 265"/>
                <a:gd name="T30" fmla="*/ 77 w 265"/>
                <a:gd name="T31" fmla="*/ 119 h 265"/>
                <a:gd name="T32" fmla="*/ 85 w 265"/>
                <a:gd name="T33" fmla="*/ 138 h 265"/>
                <a:gd name="T34" fmla="*/ 94 w 265"/>
                <a:gd name="T35" fmla="*/ 160 h 265"/>
                <a:gd name="T36" fmla="*/ 79 w 265"/>
                <a:gd name="T37" fmla="*/ 173 h 265"/>
                <a:gd name="T38" fmla="*/ 11 w 265"/>
                <a:gd name="T39" fmla="*/ 202 h 265"/>
                <a:gd name="T40" fmla="*/ 2 w 265"/>
                <a:gd name="T41" fmla="*/ 213 h 265"/>
                <a:gd name="T42" fmla="*/ 0 w 265"/>
                <a:gd name="T43" fmla="*/ 249 h 265"/>
                <a:gd name="T44" fmla="*/ 11 w 265"/>
                <a:gd name="T45" fmla="*/ 263 h 265"/>
                <a:gd name="T46" fmla="*/ 249 w 265"/>
                <a:gd name="T47" fmla="*/ 265 h 265"/>
                <a:gd name="T48" fmla="*/ 263 w 265"/>
                <a:gd name="T49" fmla="*/ 256 h 265"/>
                <a:gd name="T50" fmla="*/ 265 w 265"/>
                <a:gd name="T51" fmla="*/ 218 h 265"/>
                <a:gd name="T52" fmla="*/ 259 w 265"/>
                <a:gd name="T53" fmla="*/ 205 h 265"/>
                <a:gd name="T54" fmla="*/ 251 w 265"/>
                <a:gd name="T55" fmla="*/ 249 h 265"/>
                <a:gd name="T56" fmla="*/ 17 w 265"/>
                <a:gd name="T57" fmla="*/ 251 h 265"/>
                <a:gd name="T58" fmla="*/ 16 w 265"/>
                <a:gd name="T59" fmla="*/ 218 h 265"/>
                <a:gd name="T60" fmla="*/ 16 w 265"/>
                <a:gd name="T61" fmla="*/ 216 h 265"/>
                <a:gd name="T62" fmla="*/ 99 w 265"/>
                <a:gd name="T63" fmla="*/ 177 h 265"/>
                <a:gd name="T64" fmla="*/ 110 w 265"/>
                <a:gd name="T65" fmla="*/ 165 h 265"/>
                <a:gd name="T66" fmla="*/ 110 w 265"/>
                <a:gd name="T67" fmla="*/ 149 h 265"/>
                <a:gd name="T68" fmla="*/ 107 w 265"/>
                <a:gd name="T69" fmla="*/ 144 h 265"/>
                <a:gd name="T70" fmla="*/ 97 w 265"/>
                <a:gd name="T71" fmla="*/ 130 h 265"/>
                <a:gd name="T72" fmla="*/ 91 w 265"/>
                <a:gd name="T73" fmla="*/ 113 h 265"/>
                <a:gd name="T74" fmla="*/ 83 w 265"/>
                <a:gd name="T75" fmla="*/ 105 h 265"/>
                <a:gd name="T76" fmla="*/ 83 w 265"/>
                <a:gd name="T77" fmla="*/ 94 h 265"/>
                <a:gd name="T78" fmla="*/ 86 w 265"/>
                <a:gd name="T79" fmla="*/ 86 h 265"/>
                <a:gd name="T80" fmla="*/ 88 w 265"/>
                <a:gd name="T81" fmla="*/ 47 h 265"/>
                <a:gd name="T82" fmla="*/ 99 w 265"/>
                <a:gd name="T83" fmla="*/ 27 h 265"/>
                <a:gd name="T84" fmla="*/ 122 w 265"/>
                <a:gd name="T85" fmla="*/ 16 h 265"/>
                <a:gd name="T86" fmla="*/ 143 w 265"/>
                <a:gd name="T87" fmla="*/ 16 h 265"/>
                <a:gd name="T88" fmla="*/ 168 w 265"/>
                <a:gd name="T89" fmla="*/ 27 h 265"/>
                <a:gd name="T90" fmla="*/ 179 w 265"/>
                <a:gd name="T91" fmla="*/ 47 h 265"/>
                <a:gd name="T92" fmla="*/ 179 w 265"/>
                <a:gd name="T93" fmla="*/ 86 h 265"/>
                <a:gd name="T94" fmla="*/ 182 w 265"/>
                <a:gd name="T95" fmla="*/ 94 h 265"/>
                <a:gd name="T96" fmla="*/ 182 w 265"/>
                <a:gd name="T97" fmla="*/ 105 h 265"/>
                <a:gd name="T98" fmla="*/ 176 w 265"/>
                <a:gd name="T99" fmla="*/ 113 h 265"/>
                <a:gd name="T100" fmla="*/ 168 w 265"/>
                <a:gd name="T101" fmla="*/ 130 h 265"/>
                <a:gd name="T102" fmla="*/ 158 w 265"/>
                <a:gd name="T103" fmla="*/ 144 h 265"/>
                <a:gd name="T104" fmla="*/ 155 w 265"/>
                <a:gd name="T105" fmla="*/ 162 h 265"/>
                <a:gd name="T106" fmla="*/ 157 w 265"/>
                <a:gd name="T107" fmla="*/ 165 h 265"/>
                <a:gd name="T108" fmla="*/ 166 w 265"/>
                <a:gd name="T109" fmla="*/ 177 h 265"/>
                <a:gd name="T110" fmla="*/ 249 w 265"/>
                <a:gd name="T111" fmla="*/ 216 h 265"/>
                <a:gd name="T112" fmla="*/ 251 w 265"/>
                <a:gd name="T113" fmla="*/ 2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265">
                  <a:moveTo>
                    <a:pt x="254" y="202"/>
                  </a:moveTo>
                  <a:lnTo>
                    <a:pt x="254" y="202"/>
                  </a:lnTo>
                  <a:lnTo>
                    <a:pt x="213" y="185"/>
                  </a:lnTo>
                  <a:lnTo>
                    <a:pt x="188" y="173"/>
                  </a:lnTo>
                  <a:lnTo>
                    <a:pt x="176" y="165"/>
                  </a:lnTo>
                  <a:lnTo>
                    <a:pt x="171" y="160"/>
                  </a:lnTo>
                  <a:lnTo>
                    <a:pt x="171" y="152"/>
                  </a:lnTo>
                  <a:lnTo>
                    <a:pt x="171" y="152"/>
                  </a:lnTo>
                  <a:lnTo>
                    <a:pt x="176" y="146"/>
                  </a:lnTo>
                  <a:lnTo>
                    <a:pt x="180" y="138"/>
                  </a:lnTo>
                  <a:lnTo>
                    <a:pt x="185" y="129"/>
                  </a:lnTo>
                  <a:lnTo>
                    <a:pt x="188" y="119"/>
                  </a:lnTo>
                  <a:lnTo>
                    <a:pt x="188" y="119"/>
                  </a:lnTo>
                  <a:lnTo>
                    <a:pt x="193" y="115"/>
                  </a:lnTo>
                  <a:lnTo>
                    <a:pt x="196" y="110"/>
                  </a:lnTo>
                  <a:lnTo>
                    <a:pt x="198" y="105"/>
                  </a:lnTo>
                  <a:lnTo>
                    <a:pt x="198" y="99"/>
                  </a:lnTo>
                  <a:lnTo>
                    <a:pt x="198" y="99"/>
                  </a:lnTo>
                  <a:lnTo>
                    <a:pt x="198" y="91"/>
                  </a:lnTo>
                  <a:lnTo>
                    <a:pt x="193" y="83"/>
                  </a:lnTo>
                  <a:lnTo>
                    <a:pt x="193" y="58"/>
                  </a:lnTo>
                  <a:lnTo>
                    <a:pt x="193" y="58"/>
                  </a:lnTo>
                  <a:lnTo>
                    <a:pt x="193" y="44"/>
                  </a:lnTo>
                  <a:lnTo>
                    <a:pt x="190" y="33"/>
                  </a:lnTo>
                  <a:lnTo>
                    <a:pt x="185" y="24"/>
                  </a:lnTo>
                  <a:lnTo>
                    <a:pt x="177" y="16"/>
                  </a:lnTo>
                  <a:lnTo>
                    <a:pt x="169" y="10"/>
                  </a:lnTo>
                  <a:lnTo>
                    <a:pt x="158" y="5"/>
                  </a:lnTo>
                  <a:lnTo>
                    <a:pt x="146" y="2"/>
                  </a:lnTo>
                  <a:lnTo>
                    <a:pt x="133" y="0"/>
                  </a:lnTo>
                  <a:lnTo>
                    <a:pt x="133" y="0"/>
                  </a:lnTo>
                  <a:lnTo>
                    <a:pt x="119" y="2"/>
                  </a:lnTo>
                  <a:lnTo>
                    <a:pt x="107" y="5"/>
                  </a:lnTo>
                  <a:lnTo>
                    <a:pt x="97" y="10"/>
                  </a:lnTo>
                  <a:lnTo>
                    <a:pt x="88" y="16"/>
                  </a:lnTo>
                  <a:lnTo>
                    <a:pt x="82" y="24"/>
                  </a:lnTo>
                  <a:lnTo>
                    <a:pt x="77" y="33"/>
                  </a:lnTo>
                  <a:lnTo>
                    <a:pt x="74" y="46"/>
                  </a:lnTo>
                  <a:lnTo>
                    <a:pt x="72" y="58"/>
                  </a:lnTo>
                  <a:lnTo>
                    <a:pt x="72" y="83"/>
                  </a:lnTo>
                  <a:lnTo>
                    <a:pt x="72" y="83"/>
                  </a:lnTo>
                  <a:lnTo>
                    <a:pt x="69" y="91"/>
                  </a:lnTo>
                  <a:lnTo>
                    <a:pt x="68" y="99"/>
                  </a:lnTo>
                  <a:lnTo>
                    <a:pt x="68" y="99"/>
                  </a:lnTo>
                  <a:lnTo>
                    <a:pt x="68" y="105"/>
                  </a:lnTo>
                  <a:lnTo>
                    <a:pt x="71" y="110"/>
                  </a:lnTo>
                  <a:lnTo>
                    <a:pt x="72" y="115"/>
                  </a:lnTo>
                  <a:lnTo>
                    <a:pt x="77" y="119"/>
                  </a:lnTo>
                  <a:lnTo>
                    <a:pt x="77" y="119"/>
                  </a:lnTo>
                  <a:lnTo>
                    <a:pt x="80" y="129"/>
                  </a:lnTo>
                  <a:lnTo>
                    <a:pt x="85" y="138"/>
                  </a:lnTo>
                  <a:lnTo>
                    <a:pt x="90" y="146"/>
                  </a:lnTo>
                  <a:lnTo>
                    <a:pt x="94" y="152"/>
                  </a:lnTo>
                  <a:lnTo>
                    <a:pt x="94" y="160"/>
                  </a:lnTo>
                  <a:lnTo>
                    <a:pt x="94" y="160"/>
                  </a:lnTo>
                  <a:lnTo>
                    <a:pt x="91" y="165"/>
                  </a:lnTo>
                  <a:lnTo>
                    <a:pt x="79" y="173"/>
                  </a:lnTo>
                  <a:lnTo>
                    <a:pt x="54" y="185"/>
                  </a:lnTo>
                  <a:lnTo>
                    <a:pt x="11" y="202"/>
                  </a:lnTo>
                  <a:lnTo>
                    <a:pt x="11" y="202"/>
                  </a:lnTo>
                  <a:lnTo>
                    <a:pt x="7" y="205"/>
                  </a:lnTo>
                  <a:lnTo>
                    <a:pt x="3" y="209"/>
                  </a:lnTo>
                  <a:lnTo>
                    <a:pt x="2" y="213"/>
                  </a:lnTo>
                  <a:lnTo>
                    <a:pt x="0" y="218"/>
                  </a:lnTo>
                  <a:lnTo>
                    <a:pt x="0" y="249"/>
                  </a:lnTo>
                  <a:lnTo>
                    <a:pt x="0" y="249"/>
                  </a:lnTo>
                  <a:lnTo>
                    <a:pt x="2" y="256"/>
                  </a:lnTo>
                  <a:lnTo>
                    <a:pt x="5" y="260"/>
                  </a:lnTo>
                  <a:lnTo>
                    <a:pt x="11" y="263"/>
                  </a:lnTo>
                  <a:lnTo>
                    <a:pt x="17" y="265"/>
                  </a:lnTo>
                  <a:lnTo>
                    <a:pt x="249" y="265"/>
                  </a:lnTo>
                  <a:lnTo>
                    <a:pt x="249" y="265"/>
                  </a:lnTo>
                  <a:lnTo>
                    <a:pt x="256" y="263"/>
                  </a:lnTo>
                  <a:lnTo>
                    <a:pt x="260" y="260"/>
                  </a:lnTo>
                  <a:lnTo>
                    <a:pt x="263" y="256"/>
                  </a:lnTo>
                  <a:lnTo>
                    <a:pt x="265" y="249"/>
                  </a:lnTo>
                  <a:lnTo>
                    <a:pt x="265" y="218"/>
                  </a:lnTo>
                  <a:lnTo>
                    <a:pt x="265" y="218"/>
                  </a:lnTo>
                  <a:lnTo>
                    <a:pt x="265" y="213"/>
                  </a:lnTo>
                  <a:lnTo>
                    <a:pt x="262" y="209"/>
                  </a:lnTo>
                  <a:lnTo>
                    <a:pt x="259" y="205"/>
                  </a:lnTo>
                  <a:lnTo>
                    <a:pt x="254" y="202"/>
                  </a:lnTo>
                  <a:lnTo>
                    <a:pt x="254" y="202"/>
                  </a:lnTo>
                  <a:close/>
                  <a:moveTo>
                    <a:pt x="251" y="249"/>
                  </a:moveTo>
                  <a:lnTo>
                    <a:pt x="251" y="249"/>
                  </a:lnTo>
                  <a:lnTo>
                    <a:pt x="249" y="251"/>
                  </a:lnTo>
                  <a:lnTo>
                    <a:pt x="17" y="251"/>
                  </a:lnTo>
                  <a:lnTo>
                    <a:pt x="17" y="251"/>
                  </a:lnTo>
                  <a:lnTo>
                    <a:pt x="16" y="249"/>
                  </a:lnTo>
                  <a:lnTo>
                    <a:pt x="16" y="218"/>
                  </a:lnTo>
                  <a:lnTo>
                    <a:pt x="16" y="218"/>
                  </a:lnTo>
                  <a:lnTo>
                    <a:pt x="16" y="216"/>
                  </a:lnTo>
                  <a:lnTo>
                    <a:pt x="16" y="216"/>
                  </a:lnTo>
                  <a:lnTo>
                    <a:pt x="63" y="196"/>
                  </a:lnTo>
                  <a:lnTo>
                    <a:pt x="91" y="182"/>
                  </a:lnTo>
                  <a:lnTo>
                    <a:pt x="99" y="177"/>
                  </a:lnTo>
                  <a:lnTo>
                    <a:pt x="104" y="173"/>
                  </a:lnTo>
                  <a:lnTo>
                    <a:pt x="108" y="168"/>
                  </a:lnTo>
                  <a:lnTo>
                    <a:pt x="110" y="165"/>
                  </a:lnTo>
                  <a:lnTo>
                    <a:pt x="110" y="165"/>
                  </a:lnTo>
                  <a:lnTo>
                    <a:pt x="110" y="162"/>
                  </a:lnTo>
                  <a:lnTo>
                    <a:pt x="110" y="149"/>
                  </a:lnTo>
                  <a:lnTo>
                    <a:pt x="110" y="149"/>
                  </a:lnTo>
                  <a:lnTo>
                    <a:pt x="108" y="147"/>
                  </a:lnTo>
                  <a:lnTo>
                    <a:pt x="107" y="144"/>
                  </a:lnTo>
                  <a:lnTo>
                    <a:pt x="107" y="144"/>
                  </a:lnTo>
                  <a:lnTo>
                    <a:pt x="102" y="138"/>
                  </a:lnTo>
                  <a:lnTo>
                    <a:pt x="97" y="130"/>
                  </a:lnTo>
                  <a:lnTo>
                    <a:pt x="94" y="122"/>
                  </a:lnTo>
                  <a:lnTo>
                    <a:pt x="91" y="113"/>
                  </a:lnTo>
                  <a:lnTo>
                    <a:pt x="91" y="113"/>
                  </a:lnTo>
                  <a:lnTo>
                    <a:pt x="88" y="110"/>
                  </a:lnTo>
                  <a:lnTo>
                    <a:pt x="88" y="110"/>
                  </a:lnTo>
                  <a:lnTo>
                    <a:pt x="83" y="105"/>
                  </a:lnTo>
                  <a:lnTo>
                    <a:pt x="82" y="99"/>
                  </a:lnTo>
                  <a:lnTo>
                    <a:pt x="82" y="99"/>
                  </a:lnTo>
                  <a:lnTo>
                    <a:pt x="83" y="94"/>
                  </a:lnTo>
                  <a:lnTo>
                    <a:pt x="85" y="91"/>
                  </a:lnTo>
                  <a:lnTo>
                    <a:pt x="85" y="91"/>
                  </a:lnTo>
                  <a:lnTo>
                    <a:pt x="86" y="86"/>
                  </a:lnTo>
                  <a:lnTo>
                    <a:pt x="86" y="58"/>
                  </a:lnTo>
                  <a:lnTo>
                    <a:pt x="86" y="58"/>
                  </a:lnTo>
                  <a:lnTo>
                    <a:pt x="88" y="47"/>
                  </a:lnTo>
                  <a:lnTo>
                    <a:pt x="90" y="39"/>
                  </a:lnTo>
                  <a:lnTo>
                    <a:pt x="94" y="32"/>
                  </a:lnTo>
                  <a:lnTo>
                    <a:pt x="99" y="27"/>
                  </a:lnTo>
                  <a:lnTo>
                    <a:pt x="105" y="22"/>
                  </a:lnTo>
                  <a:lnTo>
                    <a:pt x="113" y="19"/>
                  </a:lnTo>
                  <a:lnTo>
                    <a:pt x="122" y="16"/>
                  </a:lnTo>
                  <a:lnTo>
                    <a:pt x="133" y="16"/>
                  </a:lnTo>
                  <a:lnTo>
                    <a:pt x="133" y="16"/>
                  </a:lnTo>
                  <a:lnTo>
                    <a:pt x="143" y="16"/>
                  </a:lnTo>
                  <a:lnTo>
                    <a:pt x="152" y="19"/>
                  </a:lnTo>
                  <a:lnTo>
                    <a:pt x="160" y="22"/>
                  </a:lnTo>
                  <a:lnTo>
                    <a:pt x="168" y="27"/>
                  </a:lnTo>
                  <a:lnTo>
                    <a:pt x="173" y="32"/>
                  </a:lnTo>
                  <a:lnTo>
                    <a:pt x="176" y="39"/>
                  </a:lnTo>
                  <a:lnTo>
                    <a:pt x="179" y="47"/>
                  </a:lnTo>
                  <a:lnTo>
                    <a:pt x="179" y="58"/>
                  </a:lnTo>
                  <a:lnTo>
                    <a:pt x="179" y="86"/>
                  </a:lnTo>
                  <a:lnTo>
                    <a:pt x="179" y="86"/>
                  </a:lnTo>
                  <a:lnTo>
                    <a:pt x="180" y="91"/>
                  </a:lnTo>
                  <a:lnTo>
                    <a:pt x="180" y="91"/>
                  </a:lnTo>
                  <a:lnTo>
                    <a:pt x="182" y="94"/>
                  </a:lnTo>
                  <a:lnTo>
                    <a:pt x="184" y="99"/>
                  </a:lnTo>
                  <a:lnTo>
                    <a:pt x="184" y="99"/>
                  </a:lnTo>
                  <a:lnTo>
                    <a:pt x="182" y="105"/>
                  </a:lnTo>
                  <a:lnTo>
                    <a:pt x="177" y="110"/>
                  </a:lnTo>
                  <a:lnTo>
                    <a:pt x="177" y="110"/>
                  </a:lnTo>
                  <a:lnTo>
                    <a:pt x="176" y="113"/>
                  </a:lnTo>
                  <a:lnTo>
                    <a:pt x="176" y="113"/>
                  </a:lnTo>
                  <a:lnTo>
                    <a:pt x="173" y="122"/>
                  </a:lnTo>
                  <a:lnTo>
                    <a:pt x="168" y="130"/>
                  </a:lnTo>
                  <a:lnTo>
                    <a:pt x="163" y="138"/>
                  </a:lnTo>
                  <a:lnTo>
                    <a:pt x="158" y="144"/>
                  </a:lnTo>
                  <a:lnTo>
                    <a:pt x="158" y="144"/>
                  </a:lnTo>
                  <a:lnTo>
                    <a:pt x="157" y="147"/>
                  </a:lnTo>
                  <a:lnTo>
                    <a:pt x="155" y="149"/>
                  </a:lnTo>
                  <a:lnTo>
                    <a:pt x="155" y="162"/>
                  </a:lnTo>
                  <a:lnTo>
                    <a:pt x="155" y="162"/>
                  </a:lnTo>
                  <a:lnTo>
                    <a:pt x="157" y="165"/>
                  </a:lnTo>
                  <a:lnTo>
                    <a:pt x="157" y="165"/>
                  </a:lnTo>
                  <a:lnTo>
                    <a:pt x="158" y="168"/>
                  </a:lnTo>
                  <a:lnTo>
                    <a:pt x="162" y="173"/>
                  </a:lnTo>
                  <a:lnTo>
                    <a:pt x="166" y="177"/>
                  </a:lnTo>
                  <a:lnTo>
                    <a:pt x="176" y="182"/>
                  </a:lnTo>
                  <a:lnTo>
                    <a:pt x="202" y="196"/>
                  </a:lnTo>
                  <a:lnTo>
                    <a:pt x="249" y="216"/>
                  </a:lnTo>
                  <a:lnTo>
                    <a:pt x="249" y="216"/>
                  </a:lnTo>
                  <a:lnTo>
                    <a:pt x="251" y="218"/>
                  </a:lnTo>
                  <a:lnTo>
                    <a:pt x="251"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96" name="Freeform 236">
              <a:extLst>
                <a:ext uri="{FF2B5EF4-FFF2-40B4-BE49-F238E27FC236}">
                  <a16:creationId xmlns:a16="http://schemas.microsoft.com/office/drawing/2014/main" id="{69D50063-263F-429B-B989-9E36CCCC522B}"/>
                </a:ext>
              </a:extLst>
            </p:cNvPr>
            <p:cNvSpPr>
              <a:spLocks/>
            </p:cNvSpPr>
            <p:nvPr/>
          </p:nvSpPr>
          <p:spPr bwMode="auto">
            <a:xfrm>
              <a:off x="5951538" y="5483225"/>
              <a:ext cx="130175" cy="196850"/>
            </a:xfrm>
            <a:custGeom>
              <a:avLst/>
              <a:gdLst>
                <a:gd name="T0" fmla="*/ 143 w 165"/>
                <a:gd name="T1" fmla="*/ 184 h 248"/>
                <a:gd name="T2" fmla="*/ 105 w 165"/>
                <a:gd name="T3" fmla="*/ 176 h 248"/>
                <a:gd name="T4" fmla="*/ 78 w 165"/>
                <a:gd name="T5" fmla="*/ 162 h 248"/>
                <a:gd name="T6" fmla="*/ 100 w 165"/>
                <a:gd name="T7" fmla="*/ 159 h 248"/>
                <a:gd name="T8" fmla="*/ 127 w 165"/>
                <a:gd name="T9" fmla="*/ 148 h 248"/>
                <a:gd name="T10" fmla="*/ 130 w 165"/>
                <a:gd name="T11" fmla="*/ 141 h 248"/>
                <a:gd name="T12" fmla="*/ 125 w 165"/>
                <a:gd name="T13" fmla="*/ 135 h 248"/>
                <a:gd name="T14" fmla="*/ 121 w 165"/>
                <a:gd name="T15" fmla="*/ 127 h 248"/>
                <a:gd name="T16" fmla="*/ 110 w 165"/>
                <a:gd name="T17" fmla="*/ 71 h 248"/>
                <a:gd name="T18" fmla="*/ 104 w 165"/>
                <a:gd name="T19" fmla="*/ 43 h 248"/>
                <a:gd name="T20" fmla="*/ 86 w 165"/>
                <a:gd name="T21" fmla="*/ 19 h 248"/>
                <a:gd name="T22" fmla="*/ 64 w 165"/>
                <a:gd name="T23" fmla="*/ 5 h 248"/>
                <a:gd name="T24" fmla="*/ 41 w 165"/>
                <a:gd name="T25" fmla="*/ 0 h 248"/>
                <a:gd name="T26" fmla="*/ 19 w 165"/>
                <a:gd name="T27" fmla="*/ 5 h 248"/>
                <a:gd name="T28" fmla="*/ 2 w 165"/>
                <a:gd name="T29" fmla="*/ 15 h 248"/>
                <a:gd name="T30" fmla="*/ 0 w 165"/>
                <a:gd name="T31" fmla="*/ 21 h 248"/>
                <a:gd name="T32" fmla="*/ 3 w 165"/>
                <a:gd name="T33" fmla="*/ 26 h 248"/>
                <a:gd name="T34" fmla="*/ 11 w 165"/>
                <a:gd name="T35" fmla="*/ 26 h 248"/>
                <a:gd name="T36" fmla="*/ 24 w 165"/>
                <a:gd name="T37" fmla="*/ 19 h 248"/>
                <a:gd name="T38" fmla="*/ 41 w 165"/>
                <a:gd name="T39" fmla="*/ 16 h 248"/>
                <a:gd name="T40" fmla="*/ 60 w 165"/>
                <a:gd name="T41" fmla="*/ 19 h 248"/>
                <a:gd name="T42" fmla="*/ 75 w 165"/>
                <a:gd name="T43" fmla="*/ 29 h 248"/>
                <a:gd name="T44" fmla="*/ 85 w 165"/>
                <a:gd name="T45" fmla="*/ 38 h 248"/>
                <a:gd name="T46" fmla="*/ 94 w 165"/>
                <a:gd name="T47" fmla="*/ 73 h 248"/>
                <a:gd name="T48" fmla="*/ 99 w 165"/>
                <a:gd name="T49" fmla="*/ 104 h 248"/>
                <a:gd name="T50" fmla="*/ 111 w 165"/>
                <a:gd name="T51" fmla="*/ 140 h 248"/>
                <a:gd name="T52" fmla="*/ 85 w 165"/>
                <a:gd name="T53" fmla="*/ 146 h 248"/>
                <a:gd name="T54" fmla="*/ 68 w 165"/>
                <a:gd name="T55" fmla="*/ 148 h 248"/>
                <a:gd name="T56" fmla="*/ 63 w 165"/>
                <a:gd name="T57" fmla="*/ 154 h 248"/>
                <a:gd name="T58" fmla="*/ 63 w 165"/>
                <a:gd name="T59" fmla="*/ 173 h 248"/>
                <a:gd name="T60" fmla="*/ 68 w 165"/>
                <a:gd name="T61" fmla="*/ 179 h 248"/>
                <a:gd name="T62" fmla="*/ 102 w 165"/>
                <a:gd name="T63" fmla="*/ 190 h 248"/>
                <a:gd name="T64" fmla="*/ 138 w 165"/>
                <a:gd name="T65" fmla="*/ 198 h 248"/>
                <a:gd name="T66" fmla="*/ 151 w 165"/>
                <a:gd name="T67" fmla="*/ 204 h 248"/>
                <a:gd name="T68" fmla="*/ 151 w 165"/>
                <a:gd name="T69" fmla="*/ 234 h 248"/>
                <a:gd name="T70" fmla="*/ 85 w 165"/>
                <a:gd name="T71" fmla="*/ 234 h 248"/>
                <a:gd name="T72" fmla="*/ 80 w 165"/>
                <a:gd name="T73" fmla="*/ 242 h 248"/>
                <a:gd name="T74" fmla="*/ 82 w 165"/>
                <a:gd name="T75" fmla="*/ 246 h 248"/>
                <a:gd name="T76" fmla="*/ 151 w 165"/>
                <a:gd name="T77" fmla="*/ 248 h 248"/>
                <a:gd name="T78" fmla="*/ 162 w 165"/>
                <a:gd name="T79" fmla="*/ 243 h 248"/>
                <a:gd name="T80" fmla="*/ 165 w 165"/>
                <a:gd name="T81" fmla="*/ 204 h 248"/>
                <a:gd name="T82" fmla="*/ 163 w 165"/>
                <a:gd name="T83" fmla="*/ 195 h 248"/>
                <a:gd name="T84" fmla="*/ 155 w 165"/>
                <a:gd name="T85" fmla="*/ 18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248">
                  <a:moveTo>
                    <a:pt x="155" y="188"/>
                  </a:moveTo>
                  <a:lnTo>
                    <a:pt x="155" y="188"/>
                  </a:lnTo>
                  <a:lnTo>
                    <a:pt x="143" y="184"/>
                  </a:lnTo>
                  <a:lnTo>
                    <a:pt x="129" y="181"/>
                  </a:lnTo>
                  <a:lnTo>
                    <a:pt x="105" y="176"/>
                  </a:lnTo>
                  <a:lnTo>
                    <a:pt x="105" y="176"/>
                  </a:lnTo>
                  <a:lnTo>
                    <a:pt x="88" y="173"/>
                  </a:lnTo>
                  <a:lnTo>
                    <a:pt x="78" y="170"/>
                  </a:lnTo>
                  <a:lnTo>
                    <a:pt x="78" y="162"/>
                  </a:lnTo>
                  <a:lnTo>
                    <a:pt x="78" y="162"/>
                  </a:lnTo>
                  <a:lnTo>
                    <a:pt x="89" y="160"/>
                  </a:lnTo>
                  <a:lnTo>
                    <a:pt x="100" y="159"/>
                  </a:lnTo>
                  <a:lnTo>
                    <a:pt x="115" y="154"/>
                  </a:lnTo>
                  <a:lnTo>
                    <a:pt x="124" y="149"/>
                  </a:lnTo>
                  <a:lnTo>
                    <a:pt x="127" y="148"/>
                  </a:lnTo>
                  <a:lnTo>
                    <a:pt x="127" y="148"/>
                  </a:lnTo>
                  <a:lnTo>
                    <a:pt x="129" y="145"/>
                  </a:lnTo>
                  <a:lnTo>
                    <a:pt x="130" y="141"/>
                  </a:lnTo>
                  <a:lnTo>
                    <a:pt x="130" y="141"/>
                  </a:lnTo>
                  <a:lnTo>
                    <a:pt x="129" y="138"/>
                  </a:lnTo>
                  <a:lnTo>
                    <a:pt x="125" y="135"/>
                  </a:lnTo>
                  <a:lnTo>
                    <a:pt x="125" y="135"/>
                  </a:lnTo>
                  <a:lnTo>
                    <a:pt x="124" y="132"/>
                  </a:lnTo>
                  <a:lnTo>
                    <a:pt x="121" y="127"/>
                  </a:lnTo>
                  <a:lnTo>
                    <a:pt x="116" y="112"/>
                  </a:lnTo>
                  <a:lnTo>
                    <a:pt x="111" y="93"/>
                  </a:lnTo>
                  <a:lnTo>
                    <a:pt x="110" y="71"/>
                  </a:lnTo>
                  <a:lnTo>
                    <a:pt x="110" y="71"/>
                  </a:lnTo>
                  <a:lnTo>
                    <a:pt x="108" y="57"/>
                  </a:lnTo>
                  <a:lnTo>
                    <a:pt x="104" y="43"/>
                  </a:lnTo>
                  <a:lnTo>
                    <a:pt x="96" y="30"/>
                  </a:lnTo>
                  <a:lnTo>
                    <a:pt x="86" y="19"/>
                  </a:lnTo>
                  <a:lnTo>
                    <a:pt x="86" y="19"/>
                  </a:lnTo>
                  <a:lnTo>
                    <a:pt x="82" y="15"/>
                  </a:lnTo>
                  <a:lnTo>
                    <a:pt x="77" y="10"/>
                  </a:lnTo>
                  <a:lnTo>
                    <a:pt x="64" y="5"/>
                  </a:lnTo>
                  <a:lnTo>
                    <a:pt x="64" y="5"/>
                  </a:lnTo>
                  <a:lnTo>
                    <a:pt x="53" y="2"/>
                  </a:lnTo>
                  <a:lnTo>
                    <a:pt x="41" y="0"/>
                  </a:lnTo>
                  <a:lnTo>
                    <a:pt x="30" y="2"/>
                  </a:lnTo>
                  <a:lnTo>
                    <a:pt x="19" y="5"/>
                  </a:lnTo>
                  <a:lnTo>
                    <a:pt x="19" y="5"/>
                  </a:lnTo>
                  <a:lnTo>
                    <a:pt x="10" y="8"/>
                  </a:lnTo>
                  <a:lnTo>
                    <a:pt x="2" y="15"/>
                  </a:lnTo>
                  <a:lnTo>
                    <a:pt x="2" y="15"/>
                  </a:lnTo>
                  <a:lnTo>
                    <a:pt x="0" y="16"/>
                  </a:lnTo>
                  <a:lnTo>
                    <a:pt x="0" y="19"/>
                  </a:lnTo>
                  <a:lnTo>
                    <a:pt x="0" y="21"/>
                  </a:lnTo>
                  <a:lnTo>
                    <a:pt x="2" y="24"/>
                  </a:lnTo>
                  <a:lnTo>
                    <a:pt x="2" y="24"/>
                  </a:lnTo>
                  <a:lnTo>
                    <a:pt x="3" y="26"/>
                  </a:lnTo>
                  <a:lnTo>
                    <a:pt x="6" y="27"/>
                  </a:lnTo>
                  <a:lnTo>
                    <a:pt x="10" y="27"/>
                  </a:lnTo>
                  <a:lnTo>
                    <a:pt x="11" y="26"/>
                  </a:lnTo>
                  <a:lnTo>
                    <a:pt x="11" y="26"/>
                  </a:lnTo>
                  <a:lnTo>
                    <a:pt x="17" y="22"/>
                  </a:lnTo>
                  <a:lnTo>
                    <a:pt x="24" y="19"/>
                  </a:lnTo>
                  <a:lnTo>
                    <a:pt x="24" y="19"/>
                  </a:lnTo>
                  <a:lnTo>
                    <a:pt x="33" y="16"/>
                  </a:lnTo>
                  <a:lnTo>
                    <a:pt x="41" y="16"/>
                  </a:lnTo>
                  <a:lnTo>
                    <a:pt x="50" y="16"/>
                  </a:lnTo>
                  <a:lnTo>
                    <a:pt x="60" y="19"/>
                  </a:lnTo>
                  <a:lnTo>
                    <a:pt x="60" y="19"/>
                  </a:lnTo>
                  <a:lnTo>
                    <a:pt x="69" y="22"/>
                  </a:lnTo>
                  <a:lnTo>
                    <a:pt x="75" y="29"/>
                  </a:lnTo>
                  <a:lnTo>
                    <a:pt x="75" y="29"/>
                  </a:lnTo>
                  <a:lnTo>
                    <a:pt x="77" y="29"/>
                  </a:lnTo>
                  <a:lnTo>
                    <a:pt x="77" y="29"/>
                  </a:lnTo>
                  <a:lnTo>
                    <a:pt x="85" y="38"/>
                  </a:lnTo>
                  <a:lnTo>
                    <a:pt x="89" y="47"/>
                  </a:lnTo>
                  <a:lnTo>
                    <a:pt x="94" y="60"/>
                  </a:lnTo>
                  <a:lnTo>
                    <a:pt x="94" y="73"/>
                  </a:lnTo>
                  <a:lnTo>
                    <a:pt x="94" y="73"/>
                  </a:lnTo>
                  <a:lnTo>
                    <a:pt x="96" y="85"/>
                  </a:lnTo>
                  <a:lnTo>
                    <a:pt x="99" y="104"/>
                  </a:lnTo>
                  <a:lnTo>
                    <a:pt x="104" y="123"/>
                  </a:lnTo>
                  <a:lnTo>
                    <a:pt x="107" y="132"/>
                  </a:lnTo>
                  <a:lnTo>
                    <a:pt x="111" y="140"/>
                  </a:lnTo>
                  <a:lnTo>
                    <a:pt x="111" y="140"/>
                  </a:lnTo>
                  <a:lnTo>
                    <a:pt x="96" y="145"/>
                  </a:lnTo>
                  <a:lnTo>
                    <a:pt x="85" y="146"/>
                  </a:lnTo>
                  <a:lnTo>
                    <a:pt x="71" y="146"/>
                  </a:lnTo>
                  <a:lnTo>
                    <a:pt x="71" y="146"/>
                  </a:lnTo>
                  <a:lnTo>
                    <a:pt x="68" y="148"/>
                  </a:lnTo>
                  <a:lnTo>
                    <a:pt x="66" y="149"/>
                  </a:lnTo>
                  <a:lnTo>
                    <a:pt x="63" y="151"/>
                  </a:lnTo>
                  <a:lnTo>
                    <a:pt x="63" y="154"/>
                  </a:lnTo>
                  <a:lnTo>
                    <a:pt x="63" y="171"/>
                  </a:lnTo>
                  <a:lnTo>
                    <a:pt x="63" y="171"/>
                  </a:lnTo>
                  <a:lnTo>
                    <a:pt x="63" y="173"/>
                  </a:lnTo>
                  <a:lnTo>
                    <a:pt x="63" y="173"/>
                  </a:lnTo>
                  <a:lnTo>
                    <a:pt x="64" y="176"/>
                  </a:lnTo>
                  <a:lnTo>
                    <a:pt x="68" y="179"/>
                  </a:lnTo>
                  <a:lnTo>
                    <a:pt x="75" y="184"/>
                  </a:lnTo>
                  <a:lnTo>
                    <a:pt x="88" y="187"/>
                  </a:lnTo>
                  <a:lnTo>
                    <a:pt x="102" y="190"/>
                  </a:lnTo>
                  <a:lnTo>
                    <a:pt x="102" y="190"/>
                  </a:lnTo>
                  <a:lnTo>
                    <a:pt x="125" y="195"/>
                  </a:lnTo>
                  <a:lnTo>
                    <a:pt x="138" y="198"/>
                  </a:lnTo>
                  <a:lnTo>
                    <a:pt x="151" y="203"/>
                  </a:lnTo>
                  <a:lnTo>
                    <a:pt x="151" y="203"/>
                  </a:lnTo>
                  <a:lnTo>
                    <a:pt x="151" y="204"/>
                  </a:lnTo>
                  <a:lnTo>
                    <a:pt x="151" y="232"/>
                  </a:lnTo>
                  <a:lnTo>
                    <a:pt x="151" y="232"/>
                  </a:lnTo>
                  <a:lnTo>
                    <a:pt x="151" y="234"/>
                  </a:lnTo>
                  <a:lnTo>
                    <a:pt x="86" y="234"/>
                  </a:lnTo>
                  <a:lnTo>
                    <a:pt x="86" y="234"/>
                  </a:lnTo>
                  <a:lnTo>
                    <a:pt x="85" y="234"/>
                  </a:lnTo>
                  <a:lnTo>
                    <a:pt x="82" y="235"/>
                  </a:lnTo>
                  <a:lnTo>
                    <a:pt x="80" y="239"/>
                  </a:lnTo>
                  <a:lnTo>
                    <a:pt x="80" y="242"/>
                  </a:lnTo>
                  <a:lnTo>
                    <a:pt x="80" y="242"/>
                  </a:lnTo>
                  <a:lnTo>
                    <a:pt x="80" y="243"/>
                  </a:lnTo>
                  <a:lnTo>
                    <a:pt x="82" y="246"/>
                  </a:lnTo>
                  <a:lnTo>
                    <a:pt x="85" y="248"/>
                  </a:lnTo>
                  <a:lnTo>
                    <a:pt x="86" y="248"/>
                  </a:lnTo>
                  <a:lnTo>
                    <a:pt x="151" y="248"/>
                  </a:lnTo>
                  <a:lnTo>
                    <a:pt x="151" y="248"/>
                  </a:lnTo>
                  <a:lnTo>
                    <a:pt x="155" y="248"/>
                  </a:lnTo>
                  <a:lnTo>
                    <a:pt x="162" y="243"/>
                  </a:lnTo>
                  <a:lnTo>
                    <a:pt x="165" y="239"/>
                  </a:lnTo>
                  <a:lnTo>
                    <a:pt x="165" y="232"/>
                  </a:lnTo>
                  <a:lnTo>
                    <a:pt x="165" y="204"/>
                  </a:lnTo>
                  <a:lnTo>
                    <a:pt x="165" y="204"/>
                  </a:lnTo>
                  <a:lnTo>
                    <a:pt x="165" y="199"/>
                  </a:lnTo>
                  <a:lnTo>
                    <a:pt x="163" y="195"/>
                  </a:lnTo>
                  <a:lnTo>
                    <a:pt x="160" y="192"/>
                  </a:lnTo>
                  <a:lnTo>
                    <a:pt x="155" y="188"/>
                  </a:lnTo>
                  <a:lnTo>
                    <a:pt x="155" y="1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97" name="Freeform 244">
              <a:extLst>
                <a:ext uri="{FF2B5EF4-FFF2-40B4-BE49-F238E27FC236}">
                  <a16:creationId xmlns:a16="http://schemas.microsoft.com/office/drawing/2014/main" id="{0FA98036-2FB4-4568-B492-E8E934198693}"/>
                </a:ext>
              </a:extLst>
            </p:cNvPr>
            <p:cNvSpPr>
              <a:spLocks noEditPoints="1"/>
            </p:cNvSpPr>
            <p:nvPr/>
          </p:nvSpPr>
          <p:spPr bwMode="auto">
            <a:xfrm>
              <a:off x="5640388" y="5289550"/>
              <a:ext cx="601663" cy="603250"/>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98" name="Rectangle 18">
            <a:extLst>
              <a:ext uri="{FF2B5EF4-FFF2-40B4-BE49-F238E27FC236}">
                <a16:creationId xmlns:a16="http://schemas.microsoft.com/office/drawing/2014/main" id="{DCD95A30-7290-4724-B00F-A78CE37DE369}"/>
              </a:ext>
            </a:extLst>
          </p:cNvPr>
          <p:cNvSpPr>
            <a:spLocks noChangeArrowheads="1"/>
          </p:cNvSpPr>
          <p:nvPr/>
        </p:nvSpPr>
        <p:spPr bwMode="auto">
          <a:xfrm>
            <a:off x="6290234" y="5693950"/>
            <a:ext cx="833102" cy="308514"/>
          </a:xfrm>
          <a:prstGeom prst="rect">
            <a:avLst/>
          </a:prstGeom>
          <a:noFill/>
          <a:ln>
            <a:noFill/>
            <a:prstDash val="solid"/>
          </a:ln>
        </p:spPr>
        <p:style>
          <a:lnRef idx="2">
            <a:schemeClr val="dk1"/>
          </a:lnRef>
          <a:fillRef idx="1">
            <a:schemeClr val="lt1"/>
          </a:fillRef>
          <a:effectRef idx="0">
            <a:schemeClr val="dk1"/>
          </a:effectRef>
          <a:fontRef idx="minor">
            <a:schemeClr val="dk1"/>
          </a:fontRef>
        </p:style>
        <p:txBody>
          <a:bodyPr wrap="square" lIns="0" tIns="45720" rIns="0" bIns="0" anchor="t">
            <a:noAutofit/>
          </a:bodyPr>
          <a:lstStyle/>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dirty="0">
                <a:ln>
                  <a:noFill/>
                </a:ln>
                <a:solidFill>
                  <a:srgbClr val="000000"/>
                </a:solidFill>
                <a:effectLst/>
                <a:uLnTx/>
                <a:uFillTx/>
                <a:latin typeface="Frutiger Next Pro Medium" pitchFamily="34" charset="0"/>
                <a:ea typeface="+mn-ea"/>
                <a:cs typeface="Arial"/>
                <a:sym typeface="Frutiger Next Pro Medium" charset="0"/>
              </a:rPr>
              <a:t>Backend</a:t>
            </a:r>
            <a:endPar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endParaRPr>
          </a:p>
          <a:p>
            <a:pPr marL="0" marR="0" lvl="0" indent="0" algn="ctr" defTabSz="914400" rtl="0" eaLnBrk="1" fontAlgn="auto" latinLnBrk="0" hangingPunct="1">
              <a:lnSpc>
                <a:spcPct val="100000"/>
              </a:lnSpc>
              <a:spcBef>
                <a:spcPts val="0"/>
              </a:spcBef>
              <a:spcAft>
                <a:spcPts val="0"/>
              </a:spcAft>
              <a:buClr>
                <a:srgbClr val="787878"/>
              </a:buClr>
              <a:buSzPct val="75000"/>
              <a:buFontTx/>
              <a:buNone/>
              <a:tabLst/>
              <a:defRPr/>
            </a:pPr>
            <a:r>
              <a:rPr kumimoji="0" lang="en-US" sz="900" b="0" i="0" u="none" strike="noStrike" kern="1200" cap="none" spc="0" normalizeH="0" baseline="0" noProof="0">
                <a:ln>
                  <a:noFill/>
                </a:ln>
                <a:solidFill>
                  <a:srgbClr val="000000"/>
                </a:solidFill>
                <a:effectLst/>
                <a:uLnTx/>
                <a:uFillTx/>
                <a:latin typeface="Frutiger Next Pro Medium" pitchFamily="34" charset="0"/>
                <a:ea typeface="+mn-ea"/>
                <a:cs typeface="Arial"/>
                <a:sym typeface="Frutiger Next Pro Medium" charset="0"/>
              </a:rPr>
              <a:t>Developer</a:t>
            </a:r>
          </a:p>
        </p:txBody>
      </p:sp>
      <p:sp>
        <p:nvSpPr>
          <p:cNvPr id="89" name="Text Placeholder 2">
            <a:extLst>
              <a:ext uri="{FF2B5EF4-FFF2-40B4-BE49-F238E27FC236}">
                <a16:creationId xmlns:a16="http://schemas.microsoft.com/office/drawing/2014/main" id="{DB16EEE5-EFF0-4293-A73C-EF58718CB997}"/>
              </a:ext>
            </a:extLst>
          </p:cNvPr>
          <p:cNvSpPr>
            <a:spLocks noGrp="1"/>
          </p:cNvSpPr>
          <p:nvPr>
            <p:ph type="body" sz="quarter" idx="14"/>
          </p:nvPr>
        </p:nvSpPr>
        <p:spPr>
          <a:xfrm>
            <a:off x="914721" y="1353312"/>
            <a:ext cx="10362880" cy="475488"/>
          </a:xfrm>
        </p:spPr>
        <p:txBody>
          <a:bodyPr/>
          <a:lstStyle/>
          <a:p>
            <a:r>
              <a:rPr lang="en-US" dirty="0"/>
              <a:t>As illustrated below, Deloitte partners with Client counterparts to ensure success across Business, Functional, and Technical teams. </a:t>
            </a:r>
          </a:p>
        </p:txBody>
      </p:sp>
      <p:sp>
        <p:nvSpPr>
          <p:cNvPr id="90" name="Text Placeholder 55">
            <a:extLst>
              <a:ext uri="{FF2B5EF4-FFF2-40B4-BE49-F238E27FC236}">
                <a16:creationId xmlns:a16="http://schemas.microsoft.com/office/drawing/2014/main" id="{183AD0E8-4A5C-4FAF-B8D2-EEFACBB29DF8}"/>
              </a:ext>
            </a:extLst>
          </p:cNvPr>
          <p:cNvSpPr>
            <a:spLocks noGrp="1"/>
          </p:cNvSpPr>
          <p:nvPr>
            <p:ph type="body" sz="quarter" idx="15"/>
          </p:nvPr>
        </p:nvSpPr>
        <p:spPr>
          <a:xfrm>
            <a:off x="914971" y="466344"/>
            <a:ext cx="3355848" cy="203200"/>
          </a:xfrm>
        </p:spPr>
        <p:txBody>
          <a:bodyPr/>
          <a:lstStyle/>
          <a:p>
            <a:r>
              <a:rPr lang="en-US" dirty="0"/>
              <a:t>Day 1 </a:t>
            </a:r>
          </a:p>
        </p:txBody>
      </p:sp>
    </p:spTree>
    <p:extLst>
      <p:ext uri="{BB962C8B-B14F-4D97-AF65-F5344CB8AC3E}">
        <p14:creationId xmlns:p14="http://schemas.microsoft.com/office/powerpoint/2010/main" val="1426767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dobe Target | Pluralsight">
            <a:extLst>
              <a:ext uri="{FF2B5EF4-FFF2-40B4-BE49-F238E27FC236}">
                <a16:creationId xmlns:a16="http://schemas.microsoft.com/office/drawing/2014/main" id="{1B5DC2D1-4386-4FD2-A7CF-EB24E719CE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15" t="19987" r="21738" b="15133"/>
          <a:stretch/>
        </p:blipFill>
        <p:spPr bwMode="auto">
          <a:xfrm>
            <a:off x="8873971" y="1651758"/>
            <a:ext cx="927905" cy="9893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Table 20">
            <a:extLst>
              <a:ext uri="{FF2B5EF4-FFF2-40B4-BE49-F238E27FC236}">
                <a16:creationId xmlns:a16="http://schemas.microsoft.com/office/drawing/2014/main" id="{220E0C64-9BFE-49FE-BFFC-CBED78F83CD9}"/>
              </a:ext>
            </a:extLst>
          </p:cNvPr>
          <p:cNvGraphicFramePr>
            <a:graphicFrameLocks noGrp="1"/>
          </p:cNvGraphicFramePr>
          <p:nvPr/>
        </p:nvGraphicFramePr>
        <p:xfrm>
          <a:off x="721087" y="1656774"/>
          <a:ext cx="10905805" cy="4681848"/>
        </p:xfrm>
        <a:graphic>
          <a:graphicData uri="http://schemas.openxmlformats.org/drawingml/2006/table">
            <a:tbl>
              <a:tblPr firstRow="1" bandRow="1">
                <a:tableStyleId>{5FD0F851-EC5A-4D38-B0AD-8093EC10F338}</a:tableStyleId>
              </a:tblPr>
              <a:tblGrid>
                <a:gridCol w="1812563">
                  <a:extLst>
                    <a:ext uri="{9D8B030D-6E8A-4147-A177-3AD203B41FA5}">
                      <a16:colId xmlns:a16="http://schemas.microsoft.com/office/drawing/2014/main" val="1861869223"/>
                    </a:ext>
                  </a:extLst>
                </a:gridCol>
                <a:gridCol w="4546621">
                  <a:extLst>
                    <a:ext uri="{9D8B030D-6E8A-4147-A177-3AD203B41FA5}">
                      <a16:colId xmlns:a16="http://schemas.microsoft.com/office/drawing/2014/main" val="4261616277"/>
                    </a:ext>
                  </a:extLst>
                </a:gridCol>
                <a:gridCol w="4546621">
                  <a:extLst>
                    <a:ext uri="{9D8B030D-6E8A-4147-A177-3AD203B41FA5}">
                      <a16:colId xmlns:a16="http://schemas.microsoft.com/office/drawing/2014/main" val="3507598800"/>
                    </a:ext>
                  </a:extLst>
                </a:gridCol>
              </a:tblGrid>
              <a:tr h="362742">
                <a:tc>
                  <a:txBody>
                    <a:bodyPr/>
                    <a:lstStyle/>
                    <a:p>
                      <a:pPr algn="ctr"/>
                      <a:endParaRPr lang="en-US" sz="1400" dirty="0"/>
                    </a:p>
                  </a:txBody>
                  <a:tcPr anchor="b"/>
                </a:tc>
                <a:tc>
                  <a:txBody>
                    <a:bodyPr/>
                    <a:lstStyle/>
                    <a:p>
                      <a:pPr algn="ctr"/>
                      <a:endParaRPr lang="en-US" sz="1400" dirty="0"/>
                    </a:p>
                    <a:p>
                      <a:pPr algn="ctr"/>
                      <a:endParaRPr lang="en-US" sz="1400" dirty="0"/>
                    </a:p>
                    <a:p>
                      <a:pPr algn="ctr"/>
                      <a:endParaRPr lang="en-US" sz="1400" dirty="0"/>
                    </a:p>
                    <a:p>
                      <a:pPr algn="ctr"/>
                      <a:endParaRPr lang="en-US" sz="1400" dirty="0"/>
                    </a:p>
                    <a:p>
                      <a:pPr algn="ctr"/>
                      <a:r>
                        <a:rPr lang="en-US" sz="1400" dirty="0"/>
                        <a:t>Interaction Studio</a:t>
                      </a:r>
                    </a:p>
                  </a:txBody>
                  <a:tcPr anchor="b"/>
                </a:tc>
                <a:tc>
                  <a:txBody>
                    <a:bodyPr/>
                    <a:lstStyle/>
                    <a:p>
                      <a:pPr algn="ctr"/>
                      <a:endParaRPr lang="en-US" sz="1400" dirty="0"/>
                    </a:p>
                    <a:p>
                      <a:pPr algn="ctr"/>
                      <a:r>
                        <a:rPr lang="en-US" sz="1400" dirty="0"/>
                        <a:t>Adobe Target + AEP</a:t>
                      </a:r>
                    </a:p>
                  </a:txBody>
                  <a:tcPr anchor="b"/>
                </a:tc>
                <a:extLst>
                  <a:ext uri="{0D108BD9-81ED-4DB2-BD59-A6C34878D82A}">
                    <a16:rowId xmlns:a16="http://schemas.microsoft.com/office/drawing/2014/main" val="3436128367"/>
                  </a:ext>
                </a:extLst>
              </a:tr>
              <a:tr h="362742">
                <a:tc>
                  <a:txBody>
                    <a:bodyPr/>
                    <a:lstStyle/>
                    <a:p>
                      <a:r>
                        <a:rPr lang="en-US" sz="1400" b="1" dirty="0"/>
                        <a:t>Profiling</a:t>
                      </a:r>
                    </a:p>
                  </a:txBody>
                  <a:tcPr anchor="ctr"/>
                </a:tc>
                <a:tc>
                  <a:txBody>
                    <a:bodyPr/>
                    <a:lstStyle/>
                    <a:p>
                      <a:r>
                        <a:rPr lang="en-US" sz="1400" dirty="0"/>
                        <a:t>Create one unified profile</a:t>
                      </a:r>
                    </a:p>
                  </a:txBody>
                  <a:tcPr anchor="ctr"/>
                </a:tc>
                <a:tc>
                  <a:txBody>
                    <a:bodyPr/>
                    <a:lstStyle/>
                    <a:p>
                      <a:r>
                        <a:rPr lang="en-US" sz="1400" dirty="0"/>
                        <a:t>Separate profiles for users in each Adobe product</a:t>
                      </a:r>
                    </a:p>
                  </a:txBody>
                  <a:tcPr anchor="ctr"/>
                </a:tc>
                <a:extLst>
                  <a:ext uri="{0D108BD9-81ED-4DB2-BD59-A6C34878D82A}">
                    <a16:rowId xmlns:a16="http://schemas.microsoft.com/office/drawing/2014/main" val="454293567"/>
                  </a:ext>
                </a:extLst>
              </a:tr>
              <a:tr h="362742">
                <a:tc>
                  <a:txBody>
                    <a:bodyPr/>
                    <a:lstStyle/>
                    <a:p>
                      <a:r>
                        <a:rPr lang="en-US" sz="1400" b="1" dirty="0"/>
                        <a:t>Data Collection</a:t>
                      </a:r>
                    </a:p>
                  </a:txBody>
                  <a:tcPr anchor="ctr"/>
                </a:tc>
                <a:tc>
                  <a:txBody>
                    <a:bodyPr/>
                    <a:lstStyle/>
                    <a:p>
                      <a:r>
                        <a:rPr lang="en-US" sz="1400" dirty="0"/>
                        <a:t>Collects time spent and engagement, views, clicks</a:t>
                      </a:r>
                    </a:p>
                  </a:txBody>
                  <a:tcPr anchor="ctr"/>
                </a:tc>
                <a:tc>
                  <a:txBody>
                    <a:bodyPr/>
                    <a:lstStyle/>
                    <a:p>
                      <a:r>
                        <a:rPr lang="en-US" sz="1400" dirty="0"/>
                        <a:t>Collects page views and clicks</a:t>
                      </a:r>
                    </a:p>
                  </a:txBody>
                  <a:tcPr anchor="ctr"/>
                </a:tc>
                <a:extLst>
                  <a:ext uri="{0D108BD9-81ED-4DB2-BD59-A6C34878D82A}">
                    <a16:rowId xmlns:a16="http://schemas.microsoft.com/office/drawing/2014/main" val="1671108642"/>
                  </a:ext>
                </a:extLst>
              </a:tr>
              <a:tr h="362742">
                <a:tc>
                  <a:txBody>
                    <a:bodyPr/>
                    <a:lstStyle/>
                    <a:p>
                      <a:r>
                        <a:rPr lang="en-US" sz="1400" b="1" dirty="0"/>
                        <a:t>Testing</a:t>
                      </a:r>
                    </a:p>
                  </a:txBody>
                  <a:tcPr anchor="ctr"/>
                </a:tc>
                <a:tc>
                  <a:txBody>
                    <a:bodyPr/>
                    <a:lstStyle/>
                    <a:p>
                      <a:r>
                        <a:rPr lang="en-US" sz="1400" dirty="0"/>
                        <a:t>Perform A/B testing on site</a:t>
                      </a:r>
                    </a:p>
                  </a:txBody>
                  <a:tcPr anchor="ctr"/>
                </a:tc>
                <a:tc>
                  <a:txBody>
                    <a:bodyPr/>
                    <a:lstStyle/>
                    <a:p>
                      <a:r>
                        <a:rPr lang="en-US" sz="1400" dirty="0"/>
                        <a:t>Perform A/B testing on site</a:t>
                      </a:r>
                    </a:p>
                  </a:txBody>
                  <a:tcPr anchor="ctr"/>
                </a:tc>
                <a:extLst>
                  <a:ext uri="{0D108BD9-81ED-4DB2-BD59-A6C34878D82A}">
                    <a16:rowId xmlns:a16="http://schemas.microsoft.com/office/drawing/2014/main" val="1051334794"/>
                  </a:ext>
                </a:extLst>
              </a:tr>
              <a:tr h="362742">
                <a:tc>
                  <a:txBody>
                    <a:bodyPr/>
                    <a:lstStyle/>
                    <a:p>
                      <a:r>
                        <a:rPr lang="en-US" sz="1400" b="1" dirty="0"/>
                        <a:t>Timing</a:t>
                      </a:r>
                    </a:p>
                  </a:txBody>
                  <a:tcPr anchor="ctr"/>
                </a:tc>
                <a:tc>
                  <a:txBody>
                    <a:bodyPr/>
                    <a:lstStyle/>
                    <a:p>
                      <a:r>
                        <a:rPr lang="en-US" sz="1400" dirty="0"/>
                        <a:t>Decisions and algorithms are executed in 20ms; real-time</a:t>
                      </a:r>
                    </a:p>
                  </a:txBody>
                  <a:tcPr anchor="ctr"/>
                </a:tc>
                <a:tc>
                  <a:txBody>
                    <a:bodyPr/>
                    <a:lstStyle/>
                    <a:p>
                      <a:r>
                        <a:rPr lang="en-US" sz="1400" dirty="0"/>
                        <a:t>Next-time personalization; requires 12-24 hour synch</a:t>
                      </a:r>
                    </a:p>
                  </a:txBody>
                  <a:tcPr anchor="ctr"/>
                </a:tc>
                <a:extLst>
                  <a:ext uri="{0D108BD9-81ED-4DB2-BD59-A6C34878D82A}">
                    <a16:rowId xmlns:a16="http://schemas.microsoft.com/office/drawing/2014/main" val="1511893758"/>
                  </a:ext>
                </a:extLst>
              </a:tr>
              <a:tr h="362742">
                <a:tc>
                  <a:txBody>
                    <a:bodyPr/>
                    <a:lstStyle/>
                    <a:p>
                      <a:r>
                        <a:rPr lang="en-US" sz="1400" b="1" dirty="0"/>
                        <a:t>Personalization</a:t>
                      </a:r>
                    </a:p>
                  </a:txBody>
                  <a:tcPr anchor="ctr"/>
                </a:tc>
                <a:tc>
                  <a:txBody>
                    <a:bodyPr/>
                    <a:lstStyle/>
                    <a:p>
                      <a:r>
                        <a:rPr lang="en-US" sz="1400" dirty="0"/>
                        <a:t>Individual automated personalization; 1:1 </a:t>
                      </a:r>
                    </a:p>
                  </a:txBody>
                  <a:tcPr anchor="ctr"/>
                </a:tc>
                <a:tc>
                  <a:txBody>
                    <a:bodyPr/>
                    <a:lstStyle/>
                    <a:p>
                      <a:r>
                        <a:rPr lang="en-US" sz="1400" dirty="0"/>
                        <a:t>Product recommendations are 1:many</a:t>
                      </a:r>
                    </a:p>
                  </a:txBody>
                  <a:tcPr anchor="ctr"/>
                </a:tc>
                <a:extLst>
                  <a:ext uri="{0D108BD9-81ED-4DB2-BD59-A6C34878D82A}">
                    <a16:rowId xmlns:a16="http://schemas.microsoft.com/office/drawing/2014/main" val="309415812"/>
                  </a:ext>
                </a:extLst>
              </a:tr>
              <a:tr h="362742">
                <a:tc>
                  <a:txBody>
                    <a:bodyPr/>
                    <a:lstStyle/>
                    <a:p>
                      <a:r>
                        <a:rPr lang="en-US" sz="1400" b="1" dirty="0"/>
                        <a:t>Platform</a:t>
                      </a:r>
                    </a:p>
                  </a:txBody>
                  <a:tcPr anchor="ctr"/>
                </a:tc>
                <a:tc>
                  <a:txBody>
                    <a:bodyPr/>
                    <a:lstStyle/>
                    <a:p>
                      <a:r>
                        <a:rPr lang="en-US" sz="1400" dirty="0"/>
                        <a:t>Personalize any email at any open time. Synch with any email system</a:t>
                      </a:r>
                    </a:p>
                  </a:txBody>
                  <a:tcPr anchor="ctr"/>
                </a:tc>
                <a:tc>
                  <a:txBody>
                    <a:bodyPr/>
                    <a:lstStyle/>
                    <a:p>
                      <a:r>
                        <a:rPr lang="en-US" sz="1400" dirty="0"/>
                        <a:t>Can’t personalize for Marketo or Eloqua. Best used with Adobe products.</a:t>
                      </a:r>
                    </a:p>
                  </a:txBody>
                  <a:tcPr anchor="ctr"/>
                </a:tc>
                <a:extLst>
                  <a:ext uri="{0D108BD9-81ED-4DB2-BD59-A6C34878D82A}">
                    <a16:rowId xmlns:a16="http://schemas.microsoft.com/office/drawing/2014/main" val="658114868"/>
                  </a:ext>
                </a:extLst>
              </a:tr>
              <a:tr h="362742">
                <a:tc>
                  <a:txBody>
                    <a:bodyPr/>
                    <a:lstStyle/>
                    <a:p>
                      <a:r>
                        <a:rPr lang="en-US" sz="1400" b="1" dirty="0"/>
                        <a:t>Ease of Use</a:t>
                      </a:r>
                    </a:p>
                  </a:txBody>
                  <a:tcPr anchor="ctr"/>
                </a:tc>
                <a:tc>
                  <a:txBody>
                    <a:bodyPr/>
                    <a:lstStyle/>
                    <a:p>
                      <a:r>
                        <a:rPr lang="en-US" sz="1400" dirty="0"/>
                        <a:t>Works well with non-technical and technical teams</a:t>
                      </a:r>
                    </a:p>
                  </a:txBody>
                  <a:tcPr anchor="ctr"/>
                </a:tc>
                <a:tc>
                  <a:txBody>
                    <a:bodyPr/>
                    <a:lstStyle/>
                    <a:p>
                      <a:r>
                        <a:rPr lang="en-US" sz="1400" dirty="0"/>
                        <a:t>Highly technical teams required to do more advanced personalization</a:t>
                      </a:r>
                    </a:p>
                  </a:txBody>
                  <a:tcPr anchor="ctr"/>
                </a:tc>
                <a:extLst>
                  <a:ext uri="{0D108BD9-81ED-4DB2-BD59-A6C34878D82A}">
                    <a16:rowId xmlns:a16="http://schemas.microsoft.com/office/drawing/2014/main" val="810745666"/>
                  </a:ext>
                </a:extLst>
              </a:tr>
              <a:tr h="362742">
                <a:tc>
                  <a:txBody>
                    <a:bodyPr/>
                    <a:lstStyle/>
                    <a:p>
                      <a:r>
                        <a:rPr lang="en-US" sz="1400" b="1" dirty="0"/>
                        <a:t>Integrations</a:t>
                      </a:r>
                    </a:p>
                  </a:txBody>
                  <a:tcPr anchor="ctr"/>
                </a:tc>
                <a:tc>
                  <a:txBody>
                    <a:bodyPr/>
                    <a:lstStyle/>
                    <a:p>
                      <a:r>
                        <a:rPr lang="en-US" sz="1400"/>
                        <a:t>Easily integrate with Adobe, Salesforce, or most major MarTech platforms</a:t>
                      </a:r>
                      <a:endParaRPr lang="en-US" sz="1400" dirty="0"/>
                    </a:p>
                  </a:txBody>
                  <a:tcPr anchor="ctr"/>
                </a:tc>
                <a:tc>
                  <a:txBody>
                    <a:bodyPr/>
                    <a:lstStyle/>
                    <a:p>
                      <a:r>
                        <a:rPr lang="en-US" sz="1400" dirty="0"/>
                        <a:t>Limited integrations outside Adobe</a:t>
                      </a:r>
                    </a:p>
                  </a:txBody>
                  <a:tcPr anchor="ctr"/>
                </a:tc>
                <a:extLst>
                  <a:ext uri="{0D108BD9-81ED-4DB2-BD59-A6C34878D82A}">
                    <a16:rowId xmlns:a16="http://schemas.microsoft.com/office/drawing/2014/main" val="2376730948"/>
                  </a:ext>
                </a:extLst>
              </a:tr>
            </a:tbl>
          </a:graphicData>
        </a:graphic>
      </p:graphicFrame>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How Interaction Studio Stacks Up to Adobe</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Interaction Studio provides immediate personalization and easily integrates with Adobe, Google, or any wide variety of </a:t>
            </a:r>
            <a:r>
              <a:rPr lang="en-US" dirty="0" err="1"/>
              <a:t>MarTech</a:t>
            </a:r>
            <a:r>
              <a:rPr lang="en-US" dirty="0"/>
              <a:t> stacks</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1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pic>
        <p:nvPicPr>
          <p:cNvPr id="9220" name="Picture 4" descr="Salesforce Interaction Studio (Formerly Evergage) Reviews 2021: Details,  Pricing, &amp; Features | G2">
            <a:extLst>
              <a:ext uri="{FF2B5EF4-FFF2-40B4-BE49-F238E27FC236}">
                <a16:creationId xmlns:a16="http://schemas.microsoft.com/office/drawing/2014/main" id="{051DF827-798C-4CC3-9527-3E832C8825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691"/>
          <a:stretch/>
        </p:blipFill>
        <p:spPr bwMode="auto">
          <a:xfrm>
            <a:off x="4334246" y="1308894"/>
            <a:ext cx="1120200" cy="166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9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1D29D422-7153-495A-BF7D-4646C433B7B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395" imgH="396" progId="TCLayout.ActiveDocument.1">
                  <p:embed/>
                </p:oleObj>
              </mc:Choice>
              <mc:Fallback>
                <p:oleObj name="think-cell Slide" r:id="rId5" imgW="395" imgH="396" progId="TCLayout.ActiveDocument.1">
                  <p:embed/>
                  <p:pic>
                    <p:nvPicPr>
                      <p:cNvPr id="23" name="Object 22" hidden="1">
                        <a:extLst>
                          <a:ext uri="{FF2B5EF4-FFF2-40B4-BE49-F238E27FC236}">
                            <a16:creationId xmlns:a16="http://schemas.microsoft.com/office/drawing/2014/main" id="{1D29D422-7153-495A-BF7D-4646C433B7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Title 3">
            <a:extLst>
              <a:ext uri="{FF2B5EF4-FFF2-40B4-BE49-F238E27FC236}">
                <a16:creationId xmlns:a16="http://schemas.microsoft.com/office/drawing/2014/main" id="{BA1D7AF5-B56F-41FD-95CA-9A0897AD1283}"/>
              </a:ext>
            </a:extLst>
          </p:cNvPr>
          <p:cNvSpPr txBox="1">
            <a:spLocks/>
          </p:cNvSpPr>
          <p:nvPr/>
        </p:nvSpPr>
        <p:spPr>
          <a:xfrm>
            <a:off x="935342" y="2272708"/>
            <a:ext cx="3347390" cy="1995802"/>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none" spc="-75" normalizeH="0" baseline="0" noProof="0">
                <a:ln>
                  <a:noFill/>
                </a:ln>
                <a:solidFill>
                  <a:srgbClr val="000000"/>
                </a:solidFill>
                <a:effectLst/>
                <a:uLnTx/>
                <a:uFillTx/>
                <a:latin typeface="Chronicle Display Black"/>
              </a:rPr>
              <a:t>Q&amp;A</a:t>
            </a:r>
            <a:endParaRPr kumimoji="0" lang="en-US" sz="5400" b="0" i="0" u="none" strike="noStrike" kern="1200" cap="none" spc="-75" normalizeH="0" baseline="0" noProof="0" dirty="0">
              <a:ln>
                <a:noFill/>
              </a:ln>
              <a:solidFill>
                <a:srgbClr val="000000"/>
              </a:solidFill>
              <a:effectLst/>
              <a:uLnTx/>
              <a:uFillTx/>
              <a:latin typeface="Chronicle Display Black"/>
            </a:endParaRPr>
          </a:p>
        </p:txBody>
      </p:sp>
      <p:grpSp>
        <p:nvGrpSpPr>
          <p:cNvPr id="16" name="Group 15">
            <a:extLst>
              <a:ext uri="{FF2B5EF4-FFF2-40B4-BE49-F238E27FC236}">
                <a16:creationId xmlns:a16="http://schemas.microsoft.com/office/drawing/2014/main" id="{4B5DFD4C-9FAA-4021-89B7-04594E6A6F06}"/>
              </a:ext>
            </a:extLst>
          </p:cNvPr>
          <p:cNvGrpSpPr/>
          <p:nvPr/>
        </p:nvGrpSpPr>
        <p:grpSpPr>
          <a:xfrm>
            <a:off x="853892" y="4394200"/>
            <a:ext cx="2473681" cy="1350"/>
            <a:chOff x="935344" y="4394200"/>
            <a:chExt cx="2109609" cy="1350"/>
          </a:xfrm>
        </p:grpSpPr>
        <p:cxnSp>
          <p:nvCxnSpPr>
            <p:cNvPr id="17" name="Straight Connector 16">
              <a:extLst>
                <a:ext uri="{FF2B5EF4-FFF2-40B4-BE49-F238E27FC236}">
                  <a16:creationId xmlns:a16="http://schemas.microsoft.com/office/drawing/2014/main" id="{BCB92A5B-C2A8-4238-BDFC-366B1498DE52}"/>
                </a:ext>
              </a:extLst>
            </p:cNvPr>
            <p:cNvCxnSpPr>
              <a:cxnSpLocks/>
            </p:cNvCxnSpPr>
            <p:nvPr/>
          </p:nvCxnSpPr>
          <p:spPr>
            <a:xfrm>
              <a:off x="935344" y="4395550"/>
              <a:ext cx="632881"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10EFE8-1DE9-4A5E-BDD9-A7E6364205A4}"/>
                </a:ext>
              </a:extLst>
            </p:cNvPr>
            <p:cNvCxnSpPr>
              <a:cxnSpLocks/>
            </p:cNvCxnSpPr>
            <p:nvPr/>
          </p:nvCxnSpPr>
          <p:spPr>
            <a:xfrm>
              <a:off x="2412072" y="4395550"/>
              <a:ext cx="632881"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3C4BD0-E444-4789-A36A-353FB5DF7BFB}"/>
                </a:ext>
              </a:extLst>
            </p:cNvPr>
            <p:cNvCxnSpPr>
              <a:cxnSpLocks/>
            </p:cNvCxnSpPr>
            <p:nvPr/>
          </p:nvCxnSpPr>
          <p:spPr>
            <a:xfrm>
              <a:off x="1676400" y="4394200"/>
              <a:ext cx="632881"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6178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C5806BB-4F59-4842-9852-8E49D335EB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395" imgH="396" progId="TCLayout.ActiveDocument.1">
                  <p:embed/>
                </p:oleObj>
              </mc:Choice>
              <mc:Fallback>
                <p:oleObj name="think-cell Slide" r:id="rId5" imgW="395" imgH="396" progId="TCLayout.ActiveDocument.1">
                  <p:embed/>
                  <p:pic>
                    <p:nvPicPr>
                      <p:cNvPr id="9" name="Object 8" hidden="1">
                        <a:extLst>
                          <a:ext uri="{FF2B5EF4-FFF2-40B4-BE49-F238E27FC236}">
                            <a16:creationId xmlns:a16="http://schemas.microsoft.com/office/drawing/2014/main" id="{2C5806BB-4F59-4842-9852-8E49D335EB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2C5C036-2E45-41AE-B379-00F1DC1B9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703" y="0"/>
            <a:ext cx="10278297" cy="6858000"/>
          </a:xfrm>
          <a:prstGeom prst="rect">
            <a:avLst/>
          </a:prstGeom>
        </p:spPr>
      </p:pic>
      <p:sp>
        <p:nvSpPr>
          <p:cNvPr id="11" name="Rectangle 10">
            <a:extLst>
              <a:ext uri="{FF2B5EF4-FFF2-40B4-BE49-F238E27FC236}">
                <a16:creationId xmlns:a16="http://schemas.microsoft.com/office/drawing/2014/main" id="{1CCF3895-3F80-4D9E-85CB-27419336D72F}"/>
              </a:ext>
            </a:extLst>
          </p:cNvPr>
          <p:cNvSpPr/>
          <p:nvPr/>
        </p:nvSpPr>
        <p:spPr>
          <a:xfrm>
            <a:off x="0" y="0"/>
            <a:ext cx="3412503"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59BF3B58-ADD4-4F97-908E-61A731ABEEDC}"/>
              </a:ext>
            </a:extLst>
          </p:cNvPr>
          <p:cNvSpPr txBox="1">
            <a:spLocks/>
          </p:cNvSpPr>
          <p:nvPr/>
        </p:nvSpPr>
        <p:spPr>
          <a:xfrm>
            <a:off x="221780" y="140038"/>
            <a:ext cx="4125913" cy="6577923"/>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r>
              <a:rPr lang="en-US" sz="4600" dirty="0">
                <a:latin typeface="Open Sans Light" panose="020B0306030504020204" pitchFamily="34" charset="0"/>
                <a:ea typeface="Open Sans Light" panose="020B0306030504020204" pitchFamily="34" charset="0"/>
                <a:cs typeface="Open Sans Light" panose="020B0306030504020204" pitchFamily="34" charset="0"/>
              </a:rPr>
              <a:t>Day 2: </a:t>
            </a:r>
          </a:p>
          <a:p>
            <a:pPr marL="457200" lvl="1"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Platform </a:t>
            </a:r>
            <a:r>
              <a:rPr lang="en-US" sz="3600">
                <a:latin typeface="Open Sans Light" panose="020B0306030504020204" pitchFamily="34" charset="0"/>
                <a:ea typeface="Open Sans Light" panose="020B0306030504020204" pitchFamily="34" charset="0"/>
                <a:cs typeface="Open Sans Light" panose="020B0306030504020204" pitchFamily="34" charset="0"/>
              </a:rPr>
              <a:t>Deep Dive</a:t>
            </a:r>
            <a:endParaRPr lang="en-US" sz="3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7660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19EEF0A-8816-4ED4-89C3-BD48F43B698F}"/>
              </a:ext>
            </a:extLst>
          </p:cNvPr>
          <p:cNvSpPr/>
          <p:nvPr/>
        </p:nvSpPr>
        <p:spPr>
          <a:xfrm>
            <a:off x="2190750" y="2253905"/>
            <a:ext cx="3565969" cy="584775"/>
          </a:xfrm>
          <a:prstGeom prst="rect">
            <a:avLst/>
          </a:prstGeom>
        </p:spPr>
        <p:txBody>
          <a:bodyPr wrap="square">
            <a:spAutoFit/>
          </a:bodyPr>
          <a:lstStyle/>
          <a:p>
            <a:r>
              <a:rPr lang="en-US" sz="1600" b="1" dirty="0"/>
              <a:t>Product Recommendations for eCommerce site </a:t>
            </a: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Use Case for Training Overview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We will be using the following use case as an example of how the concepts on the following slides apply to a potential customer use case</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 name="TextBox 6">
            <a:extLst>
              <a:ext uri="{FF2B5EF4-FFF2-40B4-BE49-F238E27FC236}">
                <a16:creationId xmlns:a16="http://schemas.microsoft.com/office/drawing/2014/main" id="{2F5C7898-CF85-4E22-8F99-FEE8AAB5EBB9}"/>
              </a:ext>
            </a:extLst>
          </p:cNvPr>
          <p:cNvSpPr txBox="1"/>
          <p:nvPr/>
        </p:nvSpPr>
        <p:spPr>
          <a:xfrm>
            <a:off x="1257213" y="2919573"/>
            <a:ext cx="3193768" cy="1077218"/>
          </a:xfrm>
          <a:prstGeom prst="rect">
            <a:avLst/>
          </a:prstGeom>
          <a:noFill/>
          <a:ln>
            <a:noFill/>
          </a:ln>
        </p:spPr>
        <p:txBody>
          <a:bodyPr wrap="square" rtlCol="0">
            <a:spAutoFit/>
          </a:bodyPr>
          <a:lstStyle/>
          <a:p>
            <a:pPr marL="285750" indent="-285750">
              <a:buClr>
                <a:schemeClr val="accent2"/>
              </a:buClr>
              <a:buFont typeface="Wingdings" panose="05000000000000000000" pitchFamily="2" charset="2"/>
              <a:buChar char="v"/>
            </a:pPr>
            <a:r>
              <a:rPr lang="en-US" sz="1600" dirty="0"/>
              <a:t>Industry: Retail </a:t>
            </a:r>
          </a:p>
          <a:p>
            <a:pPr marL="285750" indent="-285750">
              <a:buClr>
                <a:schemeClr val="accent2"/>
              </a:buClr>
              <a:buFont typeface="Wingdings" panose="05000000000000000000" pitchFamily="2" charset="2"/>
              <a:buChar char="v"/>
            </a:pPr>
            <a:r>
              <a:rPr lang="en-US" sz="1600" dirty="0"/>
              <a:t>Activation Channel: Website </a:t>
            </a:r>
          </a:p>
          <a:p>
            <a:pPr marL="285750" indent="-285750">
              <a:buClr>
                <a:schemeClr val="accent2"/>
              </a:buClr>
              <a:buFont typeface="Wingdings" panose="05000000000000000000" pitchFamily="2" charset="2"/>
              <a:buChar char="v"/>
            </a:pPr>
            <a:r>
              <a:rPr lang="en-US" sz="1600" dirty="0"/>
              <a:t>Campaign Type: Web </a:t>
            </a:r>
          </a:p>
          <a:p>
            <a:pPr marL="285750" indent="-285750">
              <a:buClr>
                <a:schemeClr val="accent2"/>
              </a:buClr>
              <a:buFont typeface="Wingdings" panose="05000000000000000000" pitchFamily="2" charset="2"/>
              <a:buChar char="v"/>
            </a:pPr>
            <a:r>
              <a:rPr lang="en-US" sz="1600" dirty="0"/>
              <a:t>Features leveraged: </a:t>
            </a:r>
          </a:p>
        </p:txBody>
      </p:sp>
      <p:sp>
        <p:nvSpPr>
          <p:cNvPr id="8" name="TextBox 7">
            <a:extLst>
              <a:ext uri="{FF2B5EF4-FFF2-40B4-BE49-F238E27FC236}">
                <a16:creationId xmlns:a16="http://schemas.microsoft.com/office/drawing/2014/main" id="{D38D4B62-EF78-48CA-9BCA-6846D42CE50D}"/>
              </a:ext>
            </a:extLst>
          </p:cNvPr>
          <p:cNvSpPr txBox="1"/>
          <p:nvPr/>
        </p:nvSpPr>
        <p:spPr>
          <a:xfrm>
            <a:off x="7504040" y="6417580"/>
            <a:ext cx="4799465" cy="369332"/>
          </a:xfrm>
          <a:prstGeom prst="rect">
            <a:avLst/>
          </a:prstGeom>
          <a:noFill/>
        </p:spPr>
        <p:txBody>
          <a:bodyPr wrap="square" rtlCol="0">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https://doc.evergage.com/display/EKB/Web+Content+Zone+Recommendations</a:t>
            </a:r>
            <a:endParaRPr lang="en-US" sz="900" dirty="0">
              <a:cs typeface="Times New Roman" panose="02020603050405020304" pitchFamily="18" charset="0"/>
            </a:endParaRP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https://doc.evergage.com/display/EKB/Retail+-+Web+Use+Cases</a:t>
            </a:r>
            <a:endParaRPr lang="en-US" sz="900" dirty="0">
              <a:cs typeface="Times New Roman" panose="02020603050405020304" pitchFamily="18" charset="0"/>
            </a:endParaRPr>
          </a:p>
        </p:txBody>
      </p:sp>
      <p:sp>
        <p:nvSpPr>
          <p:cNvPr id="9" name="TextBox 8">
            <a:extLst>
              <a:ext uri="{FF2B5EF4-FFF2-40B4-BE49-F238E27FC236}">
                <a16:creationId xmlns:a16="http://schemas.microsoft.com/office/drawing/2014/main" id="{F2924B7F-691A-4B0D-8806-6C6EF1AFA11E}"/>
              </a:ext>
            </a:extLst>
          </p:cNvPr>
          <p:cNvSpPr txBox="1"/>
          <p:nvPr/>
        </p:nvSpPr>
        <p:spPr>
          <a:xfrm>
            <a:off x="6740042" y="2119081"/>
            <a:ext cx="4537558" cy="1569660"/>
          </a:xfrm>
          <a:prstGeom prst="rect">
            <a:avLst/>
          </a:prstGeom>
          <a:noFill/>
          <a:ln w="19050">
            <a:solidFill>
              <a:schemeClr val="accent3"/>
            </a:solidFill>
          </a:ln>
        </p:spPr>
        <p:txBody>
          <a:bodyPr wrap="square" rtlCol="0">
            <a:spAutoFit/>
          </a:bodyPr>
          <a:lstStyle/>
          <a:p>
            <a:pPr algn="ctr"/>
            <a:r>
              <a:rPr lang="en-US" sz="1600" b="1" dirty="0"/>
              <a:t>Types of Product Recs</a:t>
            </a:r>
          </a:p>
          <a:p>
            <a:endParaRPr lang="en-US" sz="1600" b="1" dirty="0"/>
          </a:p>
          <a:p>
            <a:pPr marL="285750" indent="-285750">
              <a:buClr>
                <a:schemeClr val="accent3"/>
              </a:buClr>
              <a:buFont typeface="Wingdings" panose="05000000000000000000" pitchFamily="2" charset="2"/>
              <a:buChar char="v"/>
            </a:pPr>
            <a:r>
              <a:rPr lang="en-US" sz="1600" dirty="0"/>
              <a:t>Similar products </a:t>
            </a:r>
          </a:p>
          <a:p>
            <a:pPr marL="285750" indent="-285750">
              <a:buClr>
                <a:schemeClr val="accent3"/>
              </a:buClr>
              <a:buFont typeface="Wingdings" panose="05000000000000000000" pitchFamily="2" charset="2"/>
              <a:buChar char="v"/>
            </a:pPr>
            <a:r>
              <a:rPr lang="en-US" sz="1600" dirty="0"/>
              <a:t>Cross sell up sell</a:t>
            </a:r>
          </a:p>
          <a:p>
            <a:pPr marL="285750" indent="-285750">
              <a:buClr>
                <a:schemeClr val="accent3"/>
              </a:buClr>
              <a:buFont typeface="Wingdings" panose="05000000000000000000" pitchFamily="2" charset="2"/>
              <a:buChar char="v"/>
            </a:pPr>
            <a:r>
              <a:rPr lang="en-US" sz="1600" dirty="0"/>
              <a:t>Brand/Category specific products </a:t>
            </a:r>
          </a:p>
          <a:p>
            <a:pPr marL="285750" indent="-285750">
              <a:buClr>
                <a:schemeClr val="accent3"/>
              </a:buClr>
              <a:buFont typeface="Wingdings" panose="05000000000000000000" pitchFamily="2" charset="2"/>
              <a:buChar char="v"/>
            </a:pPr>
            <a:r>
              <a:rPr lang="en-US" sz="1600" dirty="0"/>
              <a:t>Post purchase products </a:t>
            </a:r>
          </a:p>
        </p:txBody>
      </p:sp>
      <p:sp>
        <p:nvSpPr>
          <p:cNvPr id="12" name="TextBox 11">
            <a:extLst>
              <a:ext uri="{FF2B5EF4-FFF2-40B4-BE49-F238E27FC236}">
                <a16:creationId xmlns:a16="http://schemas.microsoft.com/office/drawing/2014/main" id="{558D97CE-FAFC-41BF-AD3E-A914357C200B}"/>
              </a:ext>
            </a:extLst>
          </p:cNvPr>
          <p:cNvSpPr txBox="1"/>
          <p:nvPr/>
        </p:nvSpPr>
        <p:spPr>
          <a:xfrm>
            <a:off x="6740042" y="3814359"/>
            <a:ext cx="4537558" cy="2062103"/>
          </a:xfrm>
          <a:prstGeom prst="rect">
            <a:avLst/>
          </a:prstGeom>
          <a:noFill/>
          <a:ln w="19050">
            <a:solidFill>
              <a:schemeClr val="accent1"/>
            </a:solidFill>
          </a:ln>
        </p:spPr>
        <p:txBody>
          <a:bodyPr wrap="square" rtlCol="0">
            <a:spAutoFit/>
          </a:bodyPr>
          <a:lstStyle/>
          <a:p>
            <a:pPr algn="ctr"/>
            <a:r>
              <a:rPr lang="en-US" sz="1600" b="1" dirty="0"/>
              <a:t>Enhancing the Product Rec Use Case</a:t>
            </a:r>
          </a:p>
          <a:p>
            <a:endParaRPr lang="en-US" sz="1600" b="1" dirty="0"/>
          </a:p>
          <a:p>
            <a:pPr marL="285750" indent="-285750">
              <a:buClr>
                <a:schemeClr val="accent1"/>
              </a:buClr>
              <a:buFont typeface="Wingdings" panose="05000000000000000000" pitchFamily="2" charset="2"/>
              <a:buChar char="v"/>
            </a:pPr>
            <a:r>
              <a:rPr lang="en-US" sz="1600" dirty="0"/>
              <a:t>Can carry over the same recommendations to email channel </a:t>
            </a:r>
          </a:p>
          <a:p>
            <a:pPr marL="285750" indent="-285750">
              <a:buClr>
                <a:schemeClr val="accent1"/>
              </a:buClr>
              <a:buFont typeface="Wingdings" panose="05000000000000000000" pitchFamily="2" charset="2"/>
              <a:buChar char="v"/>
            </a:pPr>
            <a:r>
              <a:rPr lang="en-US" sz="1600" dirty="0"/>
              <a:t>Can use previous purchase data to enhance recommendations </a:t>
            </a:r>
          </a:p>
          <a:p>
            <a:pPr marL="285750" indent="-285750">
              <a:buClr>
                <a:schemeClr val="accent1"/>
              </a:buClr>
              <a:buFont typeface="Wingdings" panose="05000000000000000000" pitchFamily="2" charset="2"/>
              <a:buChar char="v"/>
            </a:pPr>
            <a:r>
              <a:rPr lang="en-US" sz="1600" dirty="0"/>
              <a:t>Can use site behavior, email preferences, etc. to further target</a:t>
            </a:r>
          </a:p>
        </p:txBody>
      </p:sp>
      <p:sp>
        <p:nvSpPr>
          <p:cNvPr id="6" name="Rectangle 5">
            <a:extLst>
              <a:ext uri="{FF2B5EF4-FFF2-40B4-BE49-F238E27FC236}">
                <a16:creationId xmlns:a16="http://schemas.microsoft.com/office/drawing/2014/main" id="{D289B9EB-A32E-459F-9394-B7E4DC414284}"/>
              </a:ext>
            </a:extLst>
          </p:cNvPr>
          <p:cNvSpPr/>
          <p:nvPr/>
        </p:nvSpPr>
        <p:spPr>
          <a:xfrm>
            <a:off x="812597" y="4046026"/>
            <a:ext cx="3254578" cy="1600438"/>
          </a:xfrm>
          <a:prstGeom prst="rect">
            <a:avLst/>
          </a:prstGeom>
        </p:spPr>
        <p:txBody>
          <a:bodyPr wrap="square">
            <a:spAutoFit/>
          </a:bodyPr>
          <a:lstStyle/>
          <a:p>
            <a:pPr marL="742950" lvl="1" indent="-285750">
              <a:buClr>
                <a:schemeClr val="accent2"/>
              </a:buClr>
              <a:buFont typeface="Wingdings" panose="05000000000000000000" pitchFamily="2" charset="2"/>
              <a:buChar char="v"/>
            </a:pPr>
            <a:r>
              <a:rPr lang="en-US" sz="1400" dirty="0"/>
              <a:t>SFTP and Dataset Setup </a:t>
            </a:r>
          </a:p>
          <a:p>
            <a:pPr marL="742950" lvl="1" indent="-285750">
              <a:buClr>
                <a:schemeClr val="accent2"/>
              </a:buClr>
              <a:buFont typeface="Wingdings" panose="05000000000000000000" pitchFamily="2" charset="2"/>
              <a:buChar char="v"/>
            </a:pPr>
            <a:r>
              <a:rPr lang="en-US" sz="1400" dirty="0"/>
              <a:t>IS Beacon </a:t>
            </a:r>
          </a:p>
          <a:p>
            <a:pPr marL="742950" lvl="1" indent="-285750">
              <a:buClr>
                <a:schemeClr val="accent2"/>
              </a:buClr>
              <a:buFont typeface="Wingdings" panose="05000000000000000000" pitchFamily="2" charset="2"/>
              <a:buChar char="v"/>
            </a:pPr>
            <a:r>
              <a:rPr lang="en-US" sz="1400" dirty="0"/>
              <a:t>Sitemap </a:t>
            </a:r>
          </a:p>
          <a:p>
            <a:pPr marL="742950" lvl="1" indent="-285750">
              <a:buClr>
                <a:schemeClr val="accent2"/>
              </a:buClr>
              <a:buFont typeface="Wingdings" panose="05000000000000000000" pitchFamily="2" charset="2"/>
              <a:buChar char="v"/>
            </a:pPr>
            <a:r>
              <a:rPr lang="en-US" sz="1400" dirty="0"/>
              <a:t>Data Layer </a:t>
            </a:r>
          </a:p>
          <a:p>
            <a:pPr marL="742950" lvl="1" indent="-285750">
              <a:buClr>
                <a:schemeClr val="accent2"/>
              </a:buClr>
              <a:buFont typeface="Wingdings" panose="05000000000000000000" pitchFamily="2" charset="2"/>
              <a:buChar char="v"/>
            </a:pPr>
            <a:r>
              <a:rPr lang="en-US" sz="1400" dirty="0"/>
              <a:t>Catalog Setup </a:t>
            </a:r>
          </a:p>
          <a:p>
            <a:pPr marL="742950" lvl="1" indent="-285750">
              <a:buClr>
                <a:schemeClr val="accent2"/>
              </a:buClr>
              <a:buFont typeface="Wingdings" panose="05000000000000000000" pitchFamily="2" charset="2"/>
              <a:buChar char="v"/>
            </a:pPr>
            <a:r>
              <a:rPr lang="en-US" sz="1400" dirty="0"/>
              <a:t>Unified Customer Profile </a:t>
            </a:r>
          </a:p>
          <a:p>
            <a:pPr marL="742950" lvl="1" indent="-285750">
              <a:buClr>
                <a:schemeClr val="accent2"/>
              </a:buClr>
              <a:buFont typeface="Wingdings" panose="05000000000000000000" pitchFamily="2" charset="2"/>
              <a:buChar char="v"/>
            </a:pPr>
            <a:r>
              <a:rPr lang="en-US" sz="1400" dirty="0"/>
              <a:t>ETL </a:t>
            </a:r>
          </a:p>
        </p:txBody>
      </p:sp>
      <p:sp>
        <p:nvSpPr>
          <p:cNvPr id="10" name="Rectangle 9">
            <a:extLst>
              <a:ext uri="{FF2B5EF4-FFF2-40B4-BE49-F238E27FC236}">
                <a16:creationId xmlns:a16="http://schemas.microsoft.com/office/drawing/2014/main" id="{EC46A21D-E230-42B6-B166-17C209AC995F}"/>
              </a:ext>
            </a:extLst>
          </p:cNvPr>
          <p:cNvSpPr/>
          <p:nvPr/>
        </p:nvSpPr>
        <p:spPr>
          <a:xfrm>
            <a:off x="3859322" y="4070132"/>
            <a:ext cx="2712928" cy="1384995"/>
          </a:xfrm>
          <a:prstGeom prst="rect">
            <a:avLst/>
          </a:prstGeom>
        </p:spPr>
        <p:txBody>
          <a:bodyPr wrap="square">
            <a:spAutoFit/>
          </a:bodyPr>
          <a:lstStyle/>
          <a:p>
            <a:pPr marL="742950" lvl="1" indent="-285750">
              <a:buClr>
                <a:schemeClr val="accent2"/>
              </a:buClr>
              <a:buFont typeface="Wingdings" panose="05000000000000000000" pitchFamily="2" charset="2"/>
              <a:buChar char="v"/>
            </a:pPr>
            <a:r>
              <a:rPr lang="en-US" sz="1400" dirty="0"/>
              <a:t>Promotions </a:t>
            </a:r>
          </a:p>
          <a:p>
            <a:pPr marL="742950" lvl="1" indent="-285750">
              <a:buClr>
                <a:schemeClr val="accent2"/>
              </a:buClr>
              <a:buFont typeface="Wingdings" panose="05000000000000000000" pitchFamily="2" charset="2"/>
              <a:buChar char="v"/>
            </a:pPr>
            <a:r>
              <a:rPr lang="en-US" sz="1400" dirty="0"/>
              <a:t>Recipes </a:t>
            </a:r>
          </a:p>
          <a:p>
            <a:pPr marL="742950" lvl="1" indent="-285750">
              <a:buClr>
                <a:schemeClr val="accent2"/>
              </a:buClr>
              <a:buFont typeface="Wingdings" panose="05000000000000000000" pitchFamily="2" charset="2"/>
              <a:buChar char="v"/>
            </a:pPr>
            <a:r>
              <a:rPr lang="en-US" sz="1400" dirty="0"/>
              <a:t>User Segments </a:t>
            </a:r>
          </a:p>
          <a:p>
            <a:pPr marL="742950" lvl="1" indent="-285750">
              <a:buClr>
                <a:schemeClr val="accent2"/>
              </a:buClr>
              <a:buFont typeface="Wingdings" panose="05000000000000000000" pitchFamily="2" charset="2"/>
              <a:buChar char="v"/>
            </a:pPr>
            <a:r>
              <a:rPr lang="en-US" sz="1400" dirty="0"/>
              <a:t>Web campaigns</a:t>
            </a:r>
          </a:p>
          <a:p>
            <a:pPr marL="742950" lvl="1" indent="-285750">
              <a:buClr>
                <a:schemeClr val="accent2"/>
              </a:buClr>
              <a:buFont typeface="Wingdings" panose="05000000000000000000" pitchFamily="2" charset="2"/>
              <a:buChar char="v"/>
            </a:pPr>
            <a:r>
              <a:rPr lang="en-US" sz="1400" dirty="0"/>
              <a:t>Web Template</a:t>
            </a:r>
          </a:p>
          <a:p>
            <a:pPr marL="742950" lvl="1" indent="-285750">
              <a:buClr>
                <a:schemeClr val="accent2"/>
              </a:buClr>
              <a:buFont typeface="Wingdings" panose="05000000000000000000" pitchFamily="2" charset="2"/>
              <a:buChar char="v"/>
            </a:pPr>
            <a:r>
              <a:rPr lang="en-US" sz="1400" dirty="0"/>
              <a:t>Reporting</a:t>
            </a:r>
            <a:endParaRPr lang="en-US" sz="1600" dirty="0"/>
          </a:p>
        </p:txBody>
      </p:sp>
      <p:sp>
        <p:nvSpPr>
          <p:cNvPr id="11" name="Rectangle 10">
            <a:extLst>
              <a:ext uri="{FF2B5EF4-FFF2-40B4-BE49-F238E27FC236}">
                <a16:creationId xmlns:a16="http://schemas.microsoft.com/office/drawing/2014/main" id="{D91EA7A8-A336-47E7-AC69-C2EF29CDC248}"/>
              </a:ext>
            </a:extLst>
          </p:cNvPr>
          <p:cNvSpPr/>
          <p:nvPr/>
        </p:nvSpPr>
        <p:spPr>
          <a:xfrm>
            <a:off x="914400" y="2119081"/>
            <a:ext cx="5572125" cy="376237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D58017D-A024-44EE-BCD0-A868CA852F69}"/>
              </a:ext>
            </a:extLst>
          </p:cNvPr>
          <p:cNvCxnSpPr>
            <a:cxnSpLocks/>
          </p:cNvCxnSpPr>
          <p:nvPr/>
        </p:nvCxnSpPr>
        <p:spPr>
          <a:xfrm flipH="1">
            <a:off x="2095500" y="2838680"/>
            <a:ext cx="34099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80128C-7442-41A5-94F1-54E91E2D8C40}"/>
              </a:ext>
            </a:extLst>
          </p:cNvPr>
          <p:cNvCxnSpPr>
            <a:cxnSpLocks/>
          </p:cNvCxnSpPr>
          <p:nvPr/>
        </p:nvCxnSpPr>
        <p:spPr>
          <a:xfrm flipH="1">
            <a:off x="7800291" y="2467343"/>
            <a:ext cx="22669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5E8A3A-59A4-4A1A-B681-6ECCFDF24154}"/>
              </a:ext>
            </a:extLst>
          </p:cNvPr>
          <p:cNvCxnSpPr>
            <a:cxnSpLocks/>
          </p:cNvCxnSpPr>
          <p:nvPr/>
        </p:nvCxnSpPr>
        <p:spPr>
          <a:xfrm flipH="1">
            <a:off x="7095441" y="4162793"/>
            <a:ext cx="36099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FD9E9A8-BA4F-4B7F-84EB-1F4336BA015A}"/>
              </a:ext>
            </a:extLst>
          </p:cNvPr>
          <p:cNvGrpSpPr>
            <a:grpSpLocks noChangeAspect="1"/>
          </p:cNvGrpSpPr>
          <p:nvPr/>
        </p:nvGrpSpPr>
        <p:grpSpPr>
          <a:xfrm>
            <a:off x="6007724" y="2175157"/>
            <a:ext cx="404387" cy="404387"/>
            <a:chOff x="9353551" y="823913"/>
            <a:chExt cx="522288" cy="522288"/>
          </a:xfrm>
          <a:solidFill>
            <a:schemeClr val="accent2"/>
          </a:solidFill>
        </p:grpSpPr>
        <p:sp>
          <p:nvSpPr>
            <p:cNvPr id="40" name="Freeform 40">
              <a:extLst>
                <a:ext uri="{FF2B5EF4-FFF2-40B4-BE49-F238E27FC236}">
                  <a16:creationId xmlns:a16="http://schemas.microsoft.com/office/drawing/2014/main" id="{2F1ED492-013F-4D88-A551-B6B4B43715CE}"/>
                </a:ext>
              </a:extLst>
            </p:cNvPr>
            <p:cNvSpPr>
              <a:spLocks noEditPoints="1"/>
            </p:cNvSpPr>
            <p:nvPr/>
          </p:nvSpPr>
          <p:spPr bwMode="auto">
            <a:xfrm>
              <a:off x="9353551" y="823913"/>
              <a:ext cx="522288" cy="522288"/>
            </a:xfrm>
            <a:custGeom>
              <a:avLst/>
              <a:gdLst>
                <a:gd name="T0" fmla="*/ 311 w 656"/>
                <a:gd name="T1" fmla="*/ 657 h 659"/>
                <a:gd name="T2" fmla="*/ 262 w 656"/>
                <a:gd name="T3" fmla="*/ 652 h 659"/>
                <a:gd name="T4" fmla="*/ 200 w 656"/>
                <a:gd name="T5" fmla="*/ 633 h 659"/>
                <a:gd name="T6" fmla="*/ 119 w 656"/>
                <a:gd name="T7" fmla="*/ 583 h 659"/>
                <a:gd name="T8" fmla="*/ 56 w 656"/>
                <a:gd name="T9" fmla="*/ 514 h 659"/>
                <a:gd name="T10" fmla="*/ 14 w 656"/>
                <a:gd name="T11" fmla="*/ 428 h 659"/>
                <a:gd name="T12" fmla="*/ 4 w 656"/>
                <a:gd name="T13" fmla="*/ 379 h 659"/>
                <a:gd name="T14" fmla="*/ 0 w 656"/>
                <a:gd name="T15" fmla="*/ 329 h 659"/>
                <a:gd name="T16" fmla="*/ 1 w 656"/>
                <a:gd name="T17" fmla="*/ 296 h 659"/>
                <a:gd name="T18" fmla="*/ 9 w 656"/>
                <a:gd name="T19" fmla="*/ 248 h 659"/>
                <a:gd name="T20" fmla="*/ 39 w 656"/>
                <a:gd name="T21" fmla="*/ 172 h 659"/>
                <a:gd name="T22" fmla="*/ 96 w 656"/>
                <a:gd name="T23" fmla="*/ 97 h 659"/>
                <a:gd name="T24" fmla="*/ 172 w 656"/>
                <a:gd name="T25" fmla="*/ 41 h 659"/>
                <a:gd name="T26" fmla="*/ 245 w 656"/>
                <a:gd name="T27" fmla="*/ 11 h 659"/>
                <a:gd name="T28" fmla="*/ 295 w 656"/>
                <a:gd name="T29" fmla="*/ 3 h 659"/>
                <a:gd name="T30" fmla="*/ 329 w 656"/>
                <a:gd name="T31" fmla="*/ 0 h 659"/>
                <a:gd name="T32" fmla="*/ 378 w 656"/>
                <a:gd name="T33" fmla="*/ 4 h 659"/>
                <a:gd name="T34" fmla="*/ 425 w 656"/>
                <a:gd name="T35" fmla="*/ 15 h 659"/>
                <a:gd name="T36" fmla="*/ 511 w 656"/>
                <a:gd name="T37" fmla="*/ 57 h 659"/>
                <a:gd name="T38" fmla="*/ 581 w 656"/>
                <a:gd name="T39" fmla="*/ 120 h 659"/>
                <a:gd name="T40" fmla="*/ 631 w 656"/>
                <a:gd name="T41" fmla="*/ 202 h 659"/>
                <a:gd name="T42" fmla="*/ 650 w 656"/>
                <a:gd name="T43" fmla="*/ 264 h 659"/>
                <a:gd name="T44" fmla="*/ 656 w 656"/>
                <a:gd name="T45" fmla="*/ 312 h 659"/>
                <a:gd name="T46" fmla="*/ 656 w 656"/>
                <a:gd name="T47" fmla="*/ 347 h 659"/>
                <a:gd name="T48" fmla="*/ 650 w 656"/>
                <a:gd name="T49" fmla="*/ 395 h 659"/>
                <a:gd name="T50" fmla="*/ 631 w 656"/>
                <a:gd name="T51" fmla="*/ 457 h 659"/>
                <a:gd name="T52" fmla="*/ 581 w 656"/>
                <a:gd name="T53" fmla="*/ 539 h 659"/>
                <a:gd name="T54" fmla="*/ 511 w 656"/>
                <a:gd name="T55" fmla="*/ 602 h 659"/>
                <a:gd name="T56" fmla="*/ 425 w 656"/>
                <a:gd name="T57" fmla="*/ 644 h 659"/>
                <a:gd name="T58" fmla="*/ 378 w 656"/>
                <a:gd name="T59" fmla="*/ 655 h 659"/>
                <a:gd name="T60" fmla="*/ 329 w 656"/>
                <a:gd name="T61" fmla="*/ 659 h 659"/>
                <a:gd name="T62" fmla="*/ 329 w 656"/>
                <a:gd name="T63" fmla="*/ 38 h 659"/>
                <a:gd name="T64" fmla="*/ 241 w 656"/>
                <a:gd name="T65" fmla="*/ 51 h 659"/>
                <a:gd name="T66" fmla="*/ 165 w 656"/>
                <a:gd name="T67" fmla="*/ 88 h 659"/>
                <a:gd name="T68" fmla="*/ 103 w 656"/>
                <a:gd name="T69" fmla="*/ 144 h 659"/>
                <a:gd name="T70" fmla="*/ 60 w 656"/>
                <a:gd name="T71" fmla="*/ 217 h 659"/>
                <a:gd name="T72" fmla="*/ 39 w 656"/>
                <a:gd name="T73" fmla="*/ 300 h 659"/>
                <a:gd name="T74" fmla="*/ 39 w 656"/>
                <a:gd name="T75" fmla="*/ 359 h 659"/>
                <a:gd name="T76" fmla="*/ 60 w 656"/>
                <a:gd name="T77" fmla="*/ 442 h 659"/>
                <a:gd name="T78" fmla="*/ 103 w 656"/>
                <a:gd name="T79" fmla="*/ 515 h 659"/>
                <a:gd name="T80" fmla="*/ 165 w 656"/>
                <a:gd name="T81" fmla="*/ 571 h 659"/>
                <a:gd name="T82" fmla="*/ 241 w 656"/>
                <a:gd name="T83" fmla="*/ 608 h 659"/>
                <a:gd name="T84" fmla="*/ 329 w 656"/>
                <a:gd name="T85" fmla="*/ 621 h 659"/>
                <a:gd name="T86" fmla="*/ 386 w 656"/>
                <a:gd name="T87" fmla="*/ 614 h 659"/>
                <a:gd name="T88" fmla="*/ 467 w 656"/>
                <a:gd name="T89" fmla="*/ 586 h 659"/>
                <a:gd name="T90" fmla="*/ 534 w 656"/>
                <a:gd name="T91" fmla="*/ 535 h 659"/>
                <a:gd name="T92" fmla="*/ 584 w 656"/>
                <a:gd name="T93" fmla="*/ 468 h 659"/>
                <a:gd name="T94" fmla="*/ 613 w 656"/>
                <a:gd name="T95" fmla="*/ 389 h 659"/>
                <a:gd name="T96" fmla="*/ 619 w 656"/>
                <a:gd name="T97" fmla="*/ 329 h 659"/>
                <a:gd name="T98" fmla="*/ 607 w 656"/>
                <a:gd name="T99" fmla="*/ 244 h 659"/>
                <a:gd name="T100" fmla="*/ 569 w 656"/>
                <a:gd name="T101" fmla="*/ 167 h 659"/>
                <a:gd name="T102" fmla="*/ 513 w 656"/>
                <a:gd name="T103" fmla="*/ 105 h 659"/>
                <a:gd name="T104" fmla="*/ 442 w 656"/>
                <a:gd name="T105" fmla="*/ 61 h 659"/>
                <a:gd name="T106" fmla="*/ 358 w 656"/>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6" h="659">
                  <a:moveTo>
                    <a:pt x="329" y="659"/>
                  </a:moveTo>
                  <a:lnTo>
                    <a:pt x="329" y="659"/>
                  </a:lnTo>
                  <a:lnTo>
                    <a:pt x="311" y="657"/>
                  </a:lnTo>
                  <a:lnTo>
                    <a:pt x="295" y="657"/>
                  </a:lnTo>
                  <a:lnTo>
                    <a:pt x="278" y="655"/>
                  </a:lnTo>
                  <a:lnTo>
                    <a:pt x="262" y="652"/>
                  </a:lnTo>
                  <a:lnTo>
                    <a:pt x="245" y="648"/>
                  </a:lnTo>
                  <a:lnTo>
                    <a:pt x="231" y="644"/>
                  </a:lnTo>
                  <a:lnTo>
                    <a:pt x="200" y="633"/>
                  </a:lnTo>
                  <a:lnTo>
                    <a:pt x="172" y="618"/>
                  </a:lnTo>
                  <a:lnTo>
                    <a:pt x="145" y="602"/>
                  </a:lnTo>
                  <a:lnTo>
                    <a:pt x="119" y="583"/>
                  </a:lnTo>
                  <a:lnTo>
                    <a:pt x="96" y="562"/>
                  </a:lnTo>
                  <a:lnTo>
                    <a:pt x="75" y="539"/>
                  </a:lnTo>
                  <a:lnTo>
                    <a:pt x="56" y="514"/>
                  </a:lnTo>
                  <a:lnTo>
                    <a:pt x="39" y="487"/>
                  </a:lnTo>
                  <a:lnTo>
                    <a:pt x="25" y="457"/>
                  </a:lnTo>
                  <a:lnTo>
                    <a:pt x="14" y="428"/>
                  </a:lnTo>
                  <a:lnTo>
                    <a:pt x="9" y="411"/>
                  </a:lnTo>
                  <a:lnTo>
                    <a:pt x="6" y="395"/>
                  </a:lnTo>
                  <a:lnTo>
                    <a:pt x="4" y="379"/>
                  </a:lnTo>
                  <a:lnTo>
                    <a:pt x="1" y="363"/>
                  </a:lnTo>
                  <a:lnTo>
                    <a:pt x="0" y="347"/>
                  </a:lnTo>
                  <a:lnTo>
                    <a:pt x="0" y="329"/>
                  </a:lnTo>
                  <a:lnTo>
                    <a:pt x="0" y="329"/>
                  </a:lnTo>
                  <a:lnTo>
                    <a:pt x="0" y="312"/>
                  </a:lnTo>
                  <a:lnTo>
                    <a:pt x="1" y="296"/>
                  </a:lnTo>
                  <a:lnTo>
                    <a:pt x="4" y="280"/>
                  </a:lnTo>
                  <a:lnTo>
                    <a:pt x="6" y="264"/>
                  </a:lnTo>
                  <a:lnTo>
                    <a:pt x="9" y="248"/>
                  </a:lnTo>
                  <a:lnTo>
                    <a:pt x="14" y="231"/>
                  </a:lnTo>
                  <a:lnTo>
                    <a:pt x="25" y="202"/>
                  </a:lnTo>
                  <a:lnTo>
                    <a:pt x="39" y="172"/>
                  </a:lnTo>
                  <a:lnTo>
                    <a:pt x="56" y="145"/>
                  </a:lnTo>
                  <a:lnTo>
                    <a:pt x="75" y="120"/>
                  </a:lnTo>
                  <a:lnTo>
                    <a:pt x="96" y="97"/>
                  </a:lnTo>
                  <a:lnTo>
                    <a:pt x="119" y="76"/>
                  </a:lnTo>
                  <a:lnTo>
                    <a:pt x="145" y="57"/>
                  </a:lnTo>
                  <a:lnTo>
                    <a:pt x="172" y="41"/>
                  </a:lnTo>
                  <a:lnTo>
                    <a:pt x="200" y="27"/>
                  </a:lnTo>
                  <a:lnTo>
                    <a:pt x="231" y="15"/>
                  </a:lnTo>
                  <a:lnTo>
                    <a:pt x="245" y="11"/>
                  </a:lnTo>
                  <a:lnTo>
                    <a:pt x="262" y="7"/>
                  </a:lnTo>
                  <a:lnTo>
                    <a:pt x="278" y="4"/>
                  </a:lnTo>
                  <a:lnTo>
                    <a:pt x="295" y="3"/>
                  </a:lnTo>
                  <a:lnTo>
                    <a:pt x="311" y="2"/>
                  </a:lnTo>
                  <a:lnTo>
                    <a:pt x="329" y="0"/>
                  </a:lnTo>
                  <a:lnTo>
                    <a:pt x="329" y="0"/>
                  </a:lnTo>
                  <a:lnTo>
                    <a:pt x="345" y="2"/>
                  </a:lnTo>
                  <a:lnTo>
                    <a:pt x="362" y="3"/>
                  </a:lnTo>
                  <a:lnTo>
                    <a:pt x="378" y="4"/>
                  </a:lnTo>
                  <a:lnTo>
                    <a:pt x="395" y="7"/>
                  </a:lnTo>
                  <a:lnTo>
                    <a:pt x="411" y="11"/>
                  </a:lnTo>
                  <a:lnTo>
                    <a:pt x="425" y="15"/>
                  </a:lnTo>
                  <a:lnTo>
                    <a:pt x="456" y="27"/>
                  </a:lnTo>
                  <a:lnTo>
                    <a:pt x="485" y="41"/>
                  </a:lnTo>
                  <a:lnTo>
                    <a:pt x="511" y="57"/>
                  </a:lnTo>
                  <a:lnTo>
                    <a:pt x="537" y="76"/>
                  </a:lnTo>
                  <a:lnTo>
                    <a:pt x="561" y="97"/>
                  </a:lnTo>
                  <a:lnTo>
                    <a:pt x="581" y="120"/>
                  </a:lnTo>
                  <a:lnTo>
                    <a:pt x="600" y="145"/>
                  </a:lnTo>
                  <a:lnTo>
                    <a:pt x="618" y="172"/>
                  </a:lnTo>
                  <a:lnTo>
                    <a:pt x="631" y="202"/>
                  </a:lnTo>
                  <a:lnTo>
                    <a:pt x="642" y="231"/>
                  </a:lnTo>
                  <a:lnTo>
                    <a:pt x="647" y="248"/>
                  </a:lnTo>
                  <a:lnTo>
                    <a:pt x="650" y="264"/>
                  </a:lnTo>
                  <a:lnTo>
                    <a:pt x="652" y="280"/>
                  </a:lnTo>
                  <a:lnTo>
                    <a:pt x="655" y="296"/>
                  </a:lnTo>
                  <a:lnTo>
                    <a:pt x="656" y="312"/>
                  </a:lnTo>
                  <a:lnTo>
                    <a:pt x="656" y="329"/>
                  </a:lnTo>
                  <a:lnTo>
                    <a:pt x="656" y="329"/>
                  </a:lnTo>
                  <a:lnTo>
                    <a:pt x="656" y="347"/>
                  </a:lnTo>
                  <a:lnTo>
                    <a:pt x="655" y="363"/>
                  </a:lnTo>
                  <a:lnTo>
                    <a:pt x="652" y="379"/>
                  </a:lnTo>
                  <a:lnTo>
                    <a:pt x="650" y="395"/>
                  </a:lnTo>
                  <a:lnTo>
                    <a:pt x="647" y="411"/>
                  </a:lnTo>
                  <a:lnTo>
                    <a:pt x="642" y="428"/>
                  </a:lnTo>
                  <a:lnTo>
                    <a:pt x="631" y="457"/>
                  </a:lnTo>
                  <a:lnTo>
                    <a:pt x="618" y="487"/>
                  </a:lnTo>
                  <a:lnTo>
                    <a:pt x="600" y="514"/>
                  </a:lnTo>
                  <a:lnTo>
                    <a:pt x="581" y="539"/>
                  </a:lnTo>
                  <a:lnTo>
                    <a:pt x="561" y="562"/>
                  </a:lnTo>
                  <a:lnTo>
                    <a:pt x="537" y="583"/>
                  </a:lnTo>
                  <a:lnTo>
                    <a:pt x="511" y="602"/>
                  </a:lnTo>
                  <a:lnTo>
                    <a:pt x="485" y="618"/>
                  </a:lnTo>
                  <a:lnTo>
                    <a:pt x="456" y="633"/>
                  </a:lnTo>
                  <a:lnTo>
                    <a:pt x="425" y="644"/>
                  </a:lnTo>
                  <a:lnTo>
                    <a:pt x="411" y="648"/>
                  </a:lnTo>
                  <a:lnTo>
                    <a:pt x="395" y="652"/>
                  </a:lnTo>
                  <a:lnTo>
                    <a:pt x="378" y="655"/>
                  </a:lnTo>
                  <a:lnTo>
                    <a:pt x="362" y="657"/>
                  </a:lnTo>
                  <a:lnTo>
                    <a:pt x="345" y="657"/>
                  </a:lnTo>
                  <a:lnTo>
                    <a:pt x="329" y="659"/>
                  </a:lnTo>
                  <a:lnTo>
                    <a:pt x="329" y="659"/>
                  </a:lnTo>
                  <a:close/>
                  <a:moveTo>
                    <a:pt x="329" y="38"/>
                  </a:moveTo>
                  <a:lnTo>
                    <a:pt x="329" y="38"/>
                  </a:lnTo>
                  <a:lnTo>
                    <a:pt x="298" y="39"/>
                  </a:lnTo>
                  <a:lnTo>
                    <a:pt x="270" y="45"/>
                  </a:lnTo>
                  <a:lnTo>
                    <a:pt x="241" y="51"/>
                  </a:lnTo>
                  <a:lnTo>
                    <a:pt x="215" y="61"/>
                  </a:lnTo>
                  <a:lnTo>
                    <a:pt x="189" y="73"/>
                  </a:lnTo>
                  <a:lnTo>
                    <a:pt x="165" y="88"/>
                  </a:lnTo>
                  <a:lnTo>
                    <a:pt x="143" y="105"/>
                  </a:lnTo>
                  <a:lnTo>
                    <a:pt x="122" y="124"/>
                  </a:lnTo>
                  <a:lnTo>
                    <a:pt x="103" y="144"/>
                  </a:lnTo>
                  <a:lnTo>
                    <a:pt x="87" y="167"/>
                  </a:lnTo>
                  <a:lnTo>
                    <a:pt x="72" y="191"/>
                  </a:lnTo>
                  <a:lnTo>
                    <a:pt x="60" y="217"/>
                  </a:lnTo>
                  <a:lnTo>
                    <a:pt x="51" y="244"/>
                  </a:lnTo>
                  <a:lnTo>
                    <a:pt x="43" y="270"/>
                  </a:lnTo>
                  <a:lnTo>
                    <a:pt x="39" y="300"/>
                  </a:lnTo>
                  <a:lnTo>
                    <a:pt x="37" y="329"/>
                  </a:lnTo>
                  <a:lnTo>
                    <a:pt x="37" y="329"/>
                  </a:lnTo>
                  <a:lnTo>
                    <a:pt x="39" y="359"/>
                  </a:lnTo>
                  <a:lnTo>
                    <a:pt x="43" y="389"/>
                  </a:lnTo>
                  <a:lnTo>
                    <a:pt x="51" y="415"/>
                  </a:lnTo>
                  <a:lnTo>
                    <a:pt x="60" y="442"/>
                  </a:lnTo>
                  <a:lnTo>
                    <a:pt x="72" y="468"/>
                  </a:lnTo>
                  <a:lnTo>
                    <a:pt x="87" y="492"/>
                  </a:lnTo>
                  <a:lnTo>
                    <a:pt x="103" y="515"/>
                  </a:lnTo>
                  <a:lnTo>
                    <a:pt x="122" y="535"/>
                  </a:lnTo>
                  <a:lnTo>
                    <a:pt x="143" y="554"/>
                  </a:lnTo>
                  <a:lnTo>
                    <a:pt x="165" y="571"/>
                  </a:lnTo>
                  <a:lnTo>
                    <a:pt x="189" y="586"/>
                  </a:lnTo>
                  <a:lnTo>
                    <a:pt x="215" y="598"/>
                  </a:lnTo>
                  <a:lnTo>
                    <a:pt x="241" y="608"/>
                  </a:lnTo>
                  <a:lnTo>
                    <a:pt x="270" y="614"/>
                  </a:lnTo>
                  <a:lnTo>
                    <a:pt x="298" y="620"/>
                  </a:lnTo>
                  <a:lnTo>
                    <a:pt x="329" y="621"/>
                  </a:lnTo>
                  <a:lnTo>
                    <a:pt x="329" y="621"/>
                  </a:lnTo>
                  <a:lnTo>
                    <a:pt x="358" y="620"/>
                  </a:lnTo>
                  <a:lnTo>
                    <a:pt x="386" y="614"/>
                  </a:lnTo>
                  <a:lnTo>
                    <a:pt x="415" y="608"/>
                  </a:lnTo>
                  <a:lnTo>
                    <a:pt x="442" y="598"/>
                  </a:lnTo>
                  <a:lnTo>
                    <a:pt x="467" y="586"/>
                  </a:lnTo>
                  <a:lnTo>
                    <a:pt x="491" y="571"/>
                  </a:lnTo>
                  <a:lnTo>
                    <a:pt x="513" y="554"/>
                  </a:lnTo>
                  <a:lnTo>
                    <a:pt x="534" y="535"/>
                  </a:lnTo>
                  <a:lnTo>
                    <a:pt x="553" y="515"/>
                  </a:lnTo>
                  <a:lnTo>
                    <a:pt x="569" y="492"/>
                  </a:lnTo>
                  <a:lnTo>
                    <a:pt x="584" y="468"/>
                  </a:lnTo>
                  <a:lnTo>
                    <a:pt x="596" y="442"/>
                  </a:lnTo>
                  <a:lnTo>
                    <a:pt x="607" y="415"/>
                  </a:lnTo>
                  <a:lnTo>
                    <a:pt x="613" y="389"/>
                  </a:lnTo>
                  <a:lnTo>
                    <a:pt x="618" y="359"/>
                  </a:lnTo>
                  <a:lnTo>
                    <a:pt x="619" y="329"/>
                  </a:lnTo>
                  <a:lnTo>
                    <a:pt x="619" y="329"/>
                  </a:lnTo>
                  <a:lnTo>
                    <a:pt x="618" y="300"/>
                  </a:lnTo>
                  <a:lnTo>
                    <a:pt x="613" y="270"/>
                  </a:lnTo>
                  <a:lnTo>
                    <a:pt x="607" y="244"/>
                  </a:lnTo>
                  <a:lnTo>
                    <a:pt x="596" y="217"/>
                  </a:lnTo>
                  <a:lnTo>
                    <a:pt x="584" y="191"/>
                  </a:lnTo>
                  <a:lnTo>
                    <a:pt x="569" y="167"/>
                  </a:lnTo>
                  <a:lnTo>
                    <a:pt x="553" y="144"/>
                  </a:lnTo>
                  <a:lnTo>
                    <a:pt x="534" y="124"/>
                  </a:lnTo>
                  <a:lnTo>
                    <a:pt x="513" y="105"/>
                  </a:lnTo>
                  <a:lnTo>
                    <a:pt x="491" y="88"/>
                  </a:lnTo>
                  <a:lnTo>
                    <a:pt x="467" y="73"/>
                  </a:lnTo>
                  <a:lnTo>
                    <a:pt x="442" y="61"/>
                  </a:lnTo>
                  <a:lnTo>
                    <a:pt x="415" y="51"/>
                  </a:lnTo>
                  <a:lnTo>
                    <a:pt x="386" y="45"/>
                  </a:lnTo>
                  <a:lnTo>
                    <a:pt x="358"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178">
              <a:extLst>
                <a:ext uri="{FF2B5EF4-FFF2-40B4-BE49-F238E27FC236}">
                  <a16:creationId xmlns:a16="http://schemas.microsoft.com/office/drawing/2014/main" id="{6E854352-18EA-464F-A37E-D0C4E0BF9192}"/>
                </a:ext>
              </a:extLst>
            </p:cNvPr>
            <p:cNvSpPr>
              <a:spLocks/>
            </p:cNvSpPr>
            <p:nvPr/>
          </p:nvSpPr>
          <p:spPr bwMode="auto">
            <a:xfrm>
              <a:off x="9493251" y="1127125"/>
              <a:ext cx="250825" cy="66675"/>
            </a:xfrm>
            <a:custGeom>
              <a:avLst/>
              <a:gdLst>
                <a:gd name="T0" fmla="*/ 314 w 315"/>
                <a:gd name="T1" fmla="*/ 62 h 84"/>
                <a:gd name="T2" fmla="*/ 288 w 315"/>
                <a:gd name="T3" fmla="*/ 3 h 84"/>
                <a:gd name="T4" fmla="*/ 288 w 315"/>
                <a:gd name="T5" fmla="*/ 3 h 84"/>
                <a:gd name="T6" fmla="*/ 286 w 315"/>
                <a:gd name="T7" fmla="*/ 0 h 84"/>
                <a:gd name="T8" fmla="*/ 283 w 315"/>
                <a:gd name="T9" fmla="*/ 0 h 84"/>
                <a:gd name="T10" fmla="*/ 32 w 315"/>
                <a:gd name="T11" fmla="*/ 0 h 84"/>
                <a:gd name="T12" fmla="*/ 32 w 315"/>
                <a:gd name="T13" fmla="*/ 0 h 84"/>
                <a:gd name="T14" fmla="*/ 29 w 315"/>
                <a:gd name="T15" fmla="*/ 0 h 84"/>
                <a:gd name="T16" fmla="*/ 26 w 315"/>
                <a:gd name="T17" fmla="*/ 3 h 84"/>
                <a:gd name="T18" fmla="*/ 1 w 315"/>
                <a:gd name="T19" fmla="*/ 62 h 84"/>
                <a:gd name="T20" fmla="*/ 1 w 315"/>
                <a:gd name="T21" fmla="*/ 62 h 84"/>
                <a:gd name="T22" fmla="*/ 0 w 315"/>
                <a:gd name="T23" fmla="*/ 66 h 84"/>
                <a:gd name="T24" fmla="*/ 0 w 315"/>
                <a:gd name="T25" fmla="*/ 70 h 84"/>
                <a:gd name="T26" fmla="*/ 1 w 315"/>
                <a:gd name="T27" fmla="*/ 74 h 84"/>
                <a:gd name="T28" fmla="*/ 2 w 315"/>
                <a:gd name="T29" fmla="*/ 77 h 84"/>
                <a:gd name="T30" fmla="*/ 2 w 315"/>
                <a:gd name="T31" fmla="*/ 77 h 84"/>
                <a:gd name="T32" fmla="*/ 5 w 315"/>
                <a:gd name="T33" fmla="*/ 79 h 84"/>
                <a:gd name="T34" fmla="*/ 8 w 315"/>
                <a:gd name="T35" fmla="*/ 82 h 84"/>
                <a:gd name="T36" fmla="*/ 12 w 315"/>
                <a:gd name="T37" fmla="*/ 84 h 84"/>
                <a:gd name="T38" fmla="*/ 16 w 315"/>
                <a:gd name="T39" fmla="*/ 84 h 84"/>
                <a:gd name="T40" fmla="*/ 299 w 315"/>
                <a:gd name="T41" fmla="*/ 84 h 84"/>
                <a:gd name="T42" fmla="*/ 299 w 315"/>
                <a:gd name="T43" fmla="*/ 84 h 84"/>
                <a:gd name="T44" fmla="*/ 303 w 315"/>
                <a:gd name="T45" fmla="*/ 84 h 84"/>
                <a:gd name="T46" fmla="*/ 307 w 315"/>
                <a:gd name="T47" fmla="*/ 82 h 84"/>
                <a:gd name="T48" fmla="*/ 310 w 315"/>
                <a:gd name="T49" fmla="*/ 79 h 84"/>
                <a:gd name="T50" fmla="*/ 313 w 315"/>
                <a:gd name="T51" fmla="*/ 77 h 84"/>
                <a:gd name="T52" fmla="*/ 313 w 315"/>
                <a:gd name="T53" fmla="*/ 77 h 84"/>
                <a:gd name="T54" fmla="*/ 314 w 315"/>
                <a:gd name="T55" fmla="*/ 74 h 84"/>
                <a:gd name="T56" fmla="*/ 315 w 315"/>
                <a:gd name="T57" fmla="*/ 70 h 84"/>
                <a:gd name="T58" fmla="*/ 315 w 315"/>
                <a:gd name="T59" fmla="*/ 66 h 84"/>
                <a:gd name="T60" fmla="*/ 314 w 315"/>
                <a:gd name="T61" fmla="*/ 62 h 84"/>
                <a:gd name="T62" fmla="*/ 314 w 315"/>
                <a:gd name="T63" fmla="*/ 6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84">
                  <a:moveTo>
                    <a:pt x="314" y="62"/>
                  </a:moveTo>
                  <a:lnTo>
                    <a:pt x="288" y="3"/>
                  </a:lnTo>
                  <a:lnTo>
                    <a:pt x="288" y="3"/>
                  </a:lnTo>
                  <a:lnTo>
                    <a:pt x="286" y="0"/>
                  </a:lnTo>
                  <a:lnTo>
                    <a:pt x="283" y="0"/>
                  </a:lnTo>
                  <a:lnTo>
                    <a:pt x="32" y="0"/>
                  </a:lnTo>
                  <a:lnTo>
                    <a:pt x="32" y="0"/>
                  </a:lnTo>
                  <a:lnTo>
                    <a:pt x="29" y="0"/>
                  </a:lnTo>
                  <a:lnTo>
                    <a:pt x="26" y="3"/>
                  </a:lnTo>
                  <a:lnTo>
                    <a:pt x="1" y="62"/>
                  </a:lnTo>
                  <a:lnTo>
                    <a:pt x="1" y="62"/>
                  </a:lnTo>
                  <a:lnTo>
                    <a:pt x="0" y="66"/>
                  </a:lnTo>
                  <a:lnTo>
                    <a:pt x="0" y="70"/>
                  </a:lnTo>
                  <a:lnTo>
                    <a:pt x="1" y="74"/>
                  </a:lnTo>
                  <a:lnTo>
                    <a:pt x="2" y="77"/>
                  </a:lnTo>
                  <a:lnTo>
                    <a:pt x="2" y="77"/>
                  </a:lnTo>
                  <a:lnTo>
                    <a:pt x="5" y="79"/>
                  </a:lnTo>
                  <a:lnTo>
                    <a:pt x="8" y="82"/>
                  </a:lnTo>
                  <a:lnTo>
                    <a:pt x="12" y="84"/>
                  </a:lnTo>
                  <a:lnTo>
                    <a:pt x="16" y="84"/>
                  </a:lnTo>
                  <a:lnTo>
                    <a:pt x="299" y="84"/>
                  </a:lnTo>
                  <a:lnTo>
                    <a:pt x="299" y="84"/>
                  </a:lnTo>
                  <a:lnTo>
                    <a:pt x="303" y="84"/>
                  </a:lnTo>
                  <a:lnTo>
                    <a:pt x="307" y="82"/>
                  </a:lnTo>
                  <a:lnTo>
                    <a:pt x="310" y="79"/>
                  </a:lnTo>
                  <a:lnTo>
                    <a:pt x="313" y="77"/>
                  </a:lnTo>
                  <a:lnTo>
                    <a:pt x="313" y="77"/>
                  </a:lnTo>
                  <a:lnTo>
                    <a:pt x="314" y="74"/>
                  </a:lnTo>
                  <a:lnTo>
                    <a:pt x="315" y="70"/>
                  </a:lnTo>
                  <a:lnTo>
                    <a:pt x="315" y="66"/>
                  </a:lnTo>
                  <a:lnTo>
                    <a:pt x="314" y="62"/>
                  </a:lnTo>
                  <a:lnTo>
                    <a:pt x="31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179">
              <a:extLst>
                <a:ext uri="{FF2B5EF4-FFF2-40B4-BE49-F238E27FC236}">
                  <a16:creationId xmlns:a16="http://schemas.microsoft.com/office/drawing/2014/main" id="{B8050661-F6B0-4150-86E2-16C225D38238}"/>
                </a:ext>
              </a:extLst>
            </p:cNvPr>
            <p:cNvSpPr>
              <a:spLocks noEditPoints="1"/>
            </p:cNvSpPr>
            <p:nvPr/>
          </p:nvSpPr>
          <p:spPr bwMode="auto">
            <a:xfrm>
              <a:off x="9515476" y="969963"/>
              <a:ext cx="207963" cy="149225"/>
            </a:xfrm>
            <a:custGeom>
              <a:avLst/>
              <a:gdLst>
                <a:gd name="T0" fmla="*/ 6 w 262"/>
                <a:gd name="T1" fmla="*/ 188 h 188"/>
                <a:gd name="T2" fmla="*/ 257 w 262"/>
                <a:gd name="T3" fmla="*/ 188 h 188"/>
                <a:gd name="T4" fmla="*/ 257 w 262"/>
                <a:gd name="T5" fmla="*/ 188 h 188"/>
                <a:gd name="T6" fmla="*/ 260 w 262"/>
                <a:gd name="T7" fmla="*/ 188 h 188"/>
                <a:gd name="T8" fmla="*/ 261 w 262"/>
                <a:gd name="T9" fmla="*/ 187 h 188"/>
                <a:gd name="T10" fmla="*/ 262 w 262"/>
                <a:gd name="T11" fmla="*/ 186 h 188"/>
                <a:gd name="T12" fmla="*/ 262 w 262"/>
                <a:gd name="T13" fmla="*/ 183 h 188"/>
                <a:gd name="T14" fmla="*/ 262 w 262"/>
                <a:gd name="T15" fmla="*/ 26 h 188"/>
                <a:gd name="T16" fmla="*/ 262 w 262"/>
                <a:gd name="T17" fmla="*/ 26 h 188"/>
                <a:gd name="T18" fmla="*/ 262 w 262"/>
                <a:gd name="T19" fmla="*/ 21 h 188"/>
                <a:gd name="T20" fmla="*/ 261 w 262"/>
                <a:gd name="T21" fmla="*/ 15 h 188"/>
                <a:gd name="T22" fmla="*/ 258 w 262"/>
                <a:gd name="T23" fmla="*/ 11 h 188"/>
                <a:gd name="T24" fmla="*/ 254 w 262"/>
                <a:gd name="T25" fmla="*/ 7 h 188"/>
                <a:gd name="T26" fmla="*/ 250 w 262"/>
                <a:gd name="T27" fmla="*/ 4 h 188"/>
                <a:gd name="T28" fmla="*/ 246 w 262"/>
                <a:gd name="T29" fmla="*/ 2 h 188"/>
                <a:gd name="T30" fmla="*/ 241 w 262"/>
                <a:gd name="T31" fmla="*/ 0 h 188"/>
                <a:gd name="T32" fmla="*/ 237 w 262"/>
                <a:gd name="T33" fmla="*/ 0 h 188"/>
                <a:gd name="T34" fmla="*/ 26 w 262"/>
                <a:gd name="T35" fmla="*/ 0 h 188"/>
                <a:gd name="T36" fmla="*/ 26 w 262"/>
                <a:gd name="T37" fmla="*/ 0 h 188"/>
                <a:gd name="T38" fmla="*/ 22 w 262"/>
                <a:gd name="T39" fmla="*/ 0 h 188"/>
                <a:gd name="T40" fmla="*/ 17 w 262"/>
                <a:gd name="T41" fmla="*/ 2 h 188"/>
                <a:gd name="T42" fmla="*/ 13 w 262"/>
                <a:gd name="T43" fmla="*/ 4 h 188"/>
                <a:gd name="T44" fmla="*/ 8 w 262"/>
                <a:gd name="T45" fmla="*/ 7 h 188"/>
                <a:gd name="T46" fmla="*/ 4 w 262"/>
                <a:gd name="T47" fmla="*/ 11 h 188"/>
                <a:gd name="T48" fmla="*/ 3 w 262"/>
                <a:gd name="T49" fmla="*/ 15 h 188"/>
                <a:gd name="T50" fmla="*/ 0 w 262"/>
                <a:gd name="T51" fmla="*/ 21 h 188"/>
                <a:gd name="T52" fmla="*/ 0 w 262"/>
                <a:gd name="T53" fmla="*/ 26 h 188"/>
                <a:gd name="T54" fmla="*/ 0 w 262"/>
                <a:gd name="T55" fmla="*/ 183 h 188"/>
                <a:gd name="T56" fmla="*/ 0 w 262"/>
                <a:gd name="T57" fmla="*/ 183 h 188"/>
                <a:gd name="T58" fmla="*/ 0 w 262"/>
                <a:gd name="T59" fmla="*/ 186 h 188"/>
                <a:gd name="T60" fmla="*/ 2 w 262"/>
                <a:gd name="T61" fmla="*/ 187 h 188"/>
                <a:gd name="T62" fmla="*/ 3 w 262"/>
                <a:gd name="T63" fmla="*/ 188 h 188"/>
                <a:gd name="T64" fmla="*/ 6 w 262"/>
                <a:gd name="T65" fmla="*/ 188 h 188"/>
                <a:gd name="T66" fmla="*/ 6 w 262"/>
                <a:gd name="T67" fmla="*/ 188 h 188"/>
                <a:gd name="T68" fmla="*/ 18 w 262"/>
                <a:gd name="T69" fmla="*/ 25 h 188"/>
                <a:gd name="T70" fmla="*/ 18 w 262"/>
                <a:gd name="T71" fmla="*/ 25 h 188"/>
                <a:gd name="T72" fmla="*/ 18 w 262"/>
                <a:gd name="T73" fmla="*/ 22 h 188"/>
                <a:gd name="T74" fmla="*/ 19 w 262"/>
                <a:gd name="T75" fmla="*/ 21 h 188"/>
                <a:gd name="T76" fmla="*/ 21 w 262"/>
                <a:gd name="T77" fmla="*/ 19 h 188"/>
                <a:gd name="T78" fmla="*/ 23 w 262"/>
                <a:gd name="T79" fmla="*/ 19 h 188"/>
                <a:gd name="T80" fmla="*/ 240 w 262"/>
                <a:gd name="T81" fmla="*/ 19 h 188"/>
                <a:gd name="T82" fmla="*/ 240 w 262"/>
                <a:gd name="T83" fmla="*/ 19 h 188"/>
                <a:gd name="T84" fmla="*/ 241 w 262"/>
                <a:gd name="T85" fmla="*/ 19 h 188"/>
                <a:gd name="T86" fmla="*/ 244 w 262"/>
                <a:gd name="T87" fmla="*/ 21 h 188"/>
                <a:gd name="T88" fmla="*/ 244 w 262"/>
                <a:gd name="T89" fmla="*/ 22 h 188"/>
                <a:gd name="T90" fmla="*/ 245 w 262"/>
                <a:gd name="T91" fmla="*/ 25 h 188"/>
                <a:gd name="T92" fmla="*/ 245 w 262"/>
                <a:gd name="T93" fmla="*/ 166 h 188"/>
                <a:gd name="T94" fmla="*/ 245 w 262"/>
                <a:gd name="T95" fmla="*/ 166 h 188"/>
                <a:gd name="T96" fmla="*/ 244 w 262"/>
                <a:gd name="T97" fmla="*/ 167 h 188"/>
                <a:gd name="T98" fmla="*/ 244 w 262"/>
                <a:gd name="T99" fmla="*/ 170 h 188"/>
                <a:gd name="T100" fmla="*/ 241 w 262"/>
                <a:gd name="T101" fmla="*/ 170 h 188"/>
                <a:gd name="T102" fmla="*/ 240 w 262"/>
                <a:gd name="T103" fmla="*/ 171 h 188"/>
                <a:gd name="T104" fmla="*/ 23 w 262"/>
                <a:gd name="T105" fmla="*/ 171 h 188"/>
                <a:gd name="T106" fmla="*/ 23 w 262"/>
                <a:gd name="T107" fmla="*/ 171 h 188"/>
                <a:gd name="T108" fmla="*/ 21 w 262"/>
                <a:gd name="T109" fmla="*/ 170 h 188"/>
                <a:gd name="T110" fmla="*/ 19 w 262"/>
                <a:gd name="T111" fmla="*/ 170 h 188"/>
                <a:gd name="T112" fmla="*/ 18 w 262"/>
                <a:gd name="T113" fmla="*/ 167 h 188"/>
                <a:gd name="T114" fmla="*/ 18 w 262"/>
                <a:gd name="T115" fmla="*/ 166 h 188"/>
                <a:gd name="T116" fmla="*/ 18 w 262"/>
                <a:gd name="T117" fmla="*/ 2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88">
                  <a:moveTo>
                    <a:pt x="6" y="188"/>
                  </a:moveTo>
                  <a:lnTo>
                    <a:pt x="257" y="188"/>
                  </a:lnTo>
                  <a:lnTo>
                    <a:pt x="257" y="188"/>
                  </a:lnTo>
                  <a:lnTo>
                    <a:pt x="260" y="188"/>
                  </a:lnTo>
                  <a:lnTo>
                    <a:pt x="261" y="187"/>
                  </a:lnTo>
                  <a:lnTo>
                    <a:pt x="262" y="186"/>
                  </a:lnTo>
                  <a:lnTo>
                    <a:pt x="262" y="183"/>
                  </a:lnTo>
                  <a:lnTo>
                    <a:pt x="262" y="26"/>
                  </a:lnTo>
                  <a:lnTo>
                    <a:pt x="262" y="26"/>
                  </a:lnTo>
                  <a:lnTo>
                    <a:pt x="262" y="21"/>
                  </a:lnTo>
                  <a:lnTo>
                    <a:pt x="261" y="15"/>
                  </a:lnTo>
                  <a:lnTo>
                    <a:pt x="258" y="11"/>
                  </a:lnTo>
                  <a:lnTo>
                    <a:pt x="254" y="7"/>
                  </a:lnTo>
                  <a:lnTo>
                    <a:pt x="250" y="4"/>
                  </a:lnTo>
                  <a:lnTo>
                    <a:pt x="246" y="2"/>
                  </a:lnTo>
                  <a:lnTo>
                    <a:pt x="241" y="0"/>
                  </a:lnTo>
                  <a:lnTo>
                    <a:pt x="237" y="0"/>
                  </a:lnTo>
                  <a:lnTo>
                    <a:pt x="26" y="0"/>
                  </a:lnTo>
                  <a:lnTo>
                    <a:pt x="26" y="0"/>
                  </a:lnTo>
                  <a:lnTo>
                    <a:pt x="22" y="0"/>
                  </a:lnTo>
                  <a:lnTo>
                    <a:pt x="17" y="2"/>
                  </a:lnTo>
                  <a:lnTo>
                    <a:pt x="13" y="4"/>
                  </a:lnTo>
                  <a:lnTo>
                    <a:pt x="8" y="7"/>
                  </a:lnTo>
                  <a:lnTo>
                    <a:pt x="4" y="11"/>
                  </a:lnTo>
                  <a:lnTo>
                    <a:pt x="3" y="15"/>
                  </a:lnTo>
                  <a:lnTo>
                    <a:pt x="0" y="21"/>
                  </a:lnTo>
                  <a:lnTo>
                    <a:pt x="0" y="26"/>
                  </a:lnTo>
                  <a:lnTo>
                    <a:pt x="0" y="183"/>
                  </a:lnTo>
                  <a:lnTo>
                    <a:pt x="0" y="183"/>
                  </a:lnTo>
                  <a:lnTo>
                    <a:pt x="0" y="186"/>
                  </a:lnTo>
                  <a:lnTo>
                    <a:pt x="2" y="187"/>
                  </a:lnTo>
                  <a:lnTo>
                    <a:pt x="3" y="188"/>
                  </a:lnTo>
                  <a:lnTo>
                    <a:pt x="6" y="188"/>
                  </a:lnTo>
                  <a:lnTo>
                    <a:pt x="6" y="188"/>
                  </a:lnTo>
                  <a:close/>
                  <a:moveTo>
                    <a:pt x="18" y="25"/>
                  </a:moveTo>
                  <a:lnTo>
                    <a:pt x="18" y="25"/>
                  </a:lnTo>
                  <a:lnTo>
                    <a:pt x="18" y="22"/>
                  </a:lnTo>
                  <a:lnTo>
                    <a:pt x="19" y="21"/>
                  </a:lnTo>
                  <a:lnTo>
                    <a:pt x="21" y="19"/>
                  </a:lnTo>
                  <a:lnTo>
                    <a:pt x="23" y="19"/>
                  </a:lnTo>
                  <a:lnTo>
                    <a:pt x="240" y="19"/>
                  </a:lnTo>
                  <a:lnTo>
                    <a:pt x="240" y="19"/>
                  </a:lnTo>
                  <a:lnTo>
                    <a:pt x="241" y="19"/>
                  </a:lnTo>
                  <a:lnTo>
                    <a:pt x="244" y="21"/>
                  </a:lnTo>
                  <a:lnTo>
                    <a:pt x="244" y="22"/>
                  </a:lnTo>
                  <a:lnTo>
                    <a:pt x="245" y="25"/>
                  </a:lnTo>
                  <a:lnTo>
                    <a:pt x="245" y="166"/>
                  </a:lnTo>
                  <a:lnTo>
                    <a:pt x="245" y="166"/>
                  </a:lnTo>
                  <a:lnTo>
                    <a:pt x="244" y="167"/>
                  </a:lnTo>
                  <a:lnTo>
                    <a:pt x="244" y="170"/>
                  </a:lnTo>
                  <a:lnTo>
                    <a:pt x="241" y="170"/>
                  </a:lnTo>
                  <a:lnTo>
                    <a:pt x="240" y="171"/>
                  </a:lnTo>
                  <a:lnTo>
                    <a:pt x="23" y="171"/>
                  </a:lnTo>
                  <a:lnTo>
                    <a:pt x="23" y="171"/>
                  </a:lnTo>
                  <a:lnTo>
                    <a:pt x="21" y="170"/>
                  </a:lnTo>
                  <a:lnTo>
                    <a:pt x="19" y="170"/>
                  </a:lnTo>
                  <a:lnTo>
                    <a:pt x="18" y="167"/>
                  </a:lnTo>
                  <a:lnTo>
                    <a:pt x="18" y="166"/>
                  </a:lnTo>
                  <a:lnTo>
                    <a:pt x="1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3" name="Group 42">
            <a:extLst>
              <a:ext uri="{FF2B5EF4-FFF2-40B4-BE49-F238E27FC236}">
                <a16:creationId xmlns:a16="http://schemas.microsoft.com/office/drawing/2014/main" id="{42FF3E07-A789-481E-B47E-5ECA9A7F766C}"/>
              </a:ext>
            </a:extLst>
          </p:cNvPr>
          <p:cNvGrpSpPr>
            <a:grpSpLocks noChangeAspect="1"/>
          </p:cNvGrpSpPr>
          <p:nvPr/>
        </p:nvGrpSpPr>
        <p:grpSpPr>
          <a:xfrm>
            <a:off x="10829170" y="2176387"/>
            <a:ext cx="403157" cy="403157"/>
            <a:chOff x="4060826" y="5859463"/>
            <a:chExt cx="520700" cy="520700"/>
          </a:xfrm>
          <a:solidFill>
            <a:schemeClr val="accent3"/>
          </a:solidFill>
        </p:grpSpPr>
        <p:sp>
          <p:nvSpPr>
            <p:cNvPr id="44" name="Freeform 85">
              <a:extLst>
                <a:ext uri="{FF2B5EF4-FFF2-40B4-BE49-F238E27FC236}">
                  <a16:creationId xmlns:a16="http://schemas.microsoft.com/office/drawing/2014/main" id="{DF9D9E55-4862-4719-A3D2-A003E8EE1FF0}"/>
                </a:ext>
              </a:extLst>
            </p:cNvPr>
            <p:cNvSpPr>
              <a:spLocks noEditPoints="1"/>
            </p:cNvSpPr>
            <p:nvPr/>
          </p:nvSpPr>
          <p:spPr bwMode="auto">
            <a:xfrm>
              <a:off x="4060826" y="5859463"/>
              <a:ext cx="520700" cy="520700"/>
            </a:xfrm>
            <a:custGeom>
              <a:avLst/>
              <a:gdLst>
                <a:gd name="T0" fmla="*/ 311 w 657"/>
                <a:gd name="T1" fmla="*/ 657 h 657"/>
                <a:gd name="T2" fmla="*/ 262 w 657"/>
                <a:gd name="T3" fmla="*/ 650 h 657"/>
                <a:gd name="T4" fmla="*/ 200 w 657"/>
                <a:gd name="T5" fmla="*/ 631 h 657"/>
                <a:gd name="T6" fmla="*/ 119 w 657"/>
                <a:gd name="T7" fmla="*/ 582 h 657"/>
                <a:gd name="T8" fmla="*/ 56 w 657"/>
                <a:gd name="T9" fmla="*/ 512 h 657"/>
                <a:gd name="T10" fmla="*/ 15 w 657"/>
                <a:gd name="T11" fmla="*/ 426 h 657"/>
                <a:gd name="T12" fmla="*/ 4 w 657"/>
                <a:gd name="T13" fmla="*/ 379 h 657"/>
                <a:gd name="T14" fmla="*/ 0 w 657"/>
                <a:gd name="T15" fmla="*/ 329 h 657"/>
                <a:gd name="T16" fmla="*/ 1 w 657"/>
                <a:gd name="T17" fmla="*/ 296 h 657"/>
                <a:gd name="T18" fmla="*/ 11 w 657"/>
                <a:gd name="T19" fmla="*/ 246 h 657"/>
                <a:gd name="T20" fmla="*/ 39 w 657"/>
                <a:gd name="T21" fmla="*/ 172 h 657"/>
                <a:gd name="T22" fmla="*/ 97 w 657"/>
                <a:gd name="T23" fmla="*/ 97 h 657"/>
                <a:gd name="T24" fmla="*/ 172 w 657"/>
                <a:gd name="T25" fmla="*/ 39 h 657"/>
                <a:gd name="T26" fmla="*/ 247 w 657"/>
                <a:gd name="T27" fmla="*/ 10 h 657"/>
                <a:gd name="T28" fmla="*/ 295 w 657"/>
                <a:gd name="T29" fmla="*/ 2 h 657"/>
                <a:gd name="T30" fmla="*/ 329 w 657"/>
                <a:gd name="T31" fmla="*/ 0 h 657"/>
                <a:gd name="T32" fmla="*/ 379 w 657"/>
                <a:gd name="T33" fmla="*/ 4 h 657"/>
                <a:gd name="T34" fmla="*/ 426 w 657"/>
                <a:gd name="T35" fmla="*/ 15 h 657"/>
                <a:gd name="T36" fmla="*/ 512 w 657"/>
                <a:gd name="T37" fmla="*/ 57 h 657"/>
                <a:gd name="T38" fmla="*/ 581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1 w 657"/>
                <a:gd name="T53" fmla="*/ 537 h 657"/>
                <a:gd name="T54" fmla="*/ 512 w 657"/>
                <a:gd name="T55" fmla="*/ 601 h 657"/>
                <a:gd name="T56" fmla="*/ 426 w 657"/>
                <a:gd name="T57" fmla="*/ 642 h 657"/>
                <a:gd name="T58" fmla="*/ 379 w 657"/>
                <a:gd name="T59" fmla="*/ 653 h 657"/>
                <a:gd name="T60" fmla="*/ 329 w 657"/>
                <a:gd name="T61" fmla="*/ 657 h 657"/>
                <a:gd name="T62" fmla="*/ 329 w 657"/>
                <a:gd name="T63" fmla="*/ 38 h 657"/>
                <a:gd name="T64" fmla="*/ 242 w 657"/>
                <a:gd name="T65" fmla="*/ 51 h 657"/>
                <a:gd name="T66" fmla="*/ 166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6 w 657"/>
                <a:gd name="T81" fmla="*/ 570 h 657"/>
                <a:gd name="T82" fmla="*/ 242 w 657"/>
                <a:gd name="T83" fmla="*/ 607 h 657"/>
                <a:gd name="T84" fmla="*/ 329 w 657"/>
                <a:gd name="T85" fmla="*/ 619 h 657"/>
                <a:gd name="T86" fmla="*/ 387 w 657"/>
                <a:gd name="T87" fmla="*/ 614 h 657"/>
                <a:gd name="T88" fmla="*/ 467 w 657"/>
                <a:gd name="T89" fmla="*/ 584 h 657"/>
                <a:gd name="T90" fmla="*/ 534 w 657"/>
                <a:gd name="T91" fmla="*/ 535 h 657"/>
                <a:gd name="T92" fmla="*/ 584 w 657"/>
                <a:gd name="T93" fmla="*/ 468 h 657"/>
                <a:gd name="T94" fmla="*/ 614 w 657"/>
                <a:gd name="T95" fmla="*/ 387 h 657"/>
                <a:gd name="T96" fmla="*/ 619 w 657"/>
                <a:gd name="T97" fmla="*/ 329 h 657"/>
                <a:gd name="T98" fmla="*/ 607 w 657"/>
                <a:gd name="T99" fmla="*/ 242 h 657"/>
                <a:gd name="T100" fmla="*/ 569 w 657"/>
                <a:gd name="T101" fmla="*/ 165 h 657"/>
                <a:gd name="T102" fmla="*/ 513 w 657"/>
                <a:gd name="T103" fmla="*/ 104 h 657"/>
                <a:gd name="T104" fmla="*/ 442 w 657"/>
                <a:gd name="T105" fmla="*/ 61 h 657"/>
                <a:gd name="T106" fmla="*/ 358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9" y="657"/>
                  </a:moveTo>
                  <a:lnTo>
                    <a:pt x="329" y="657"/>
                  </a:lnTo>
                  <a:lnTo>
                    <a:pt x="311" y="657"/>
                  </a:lnTo>
                  <a:lnTo>
                    <a:pt x="295" y="656"/>
                  </a:lnTo>
                  <a:lnTo>
                    <a:pt x="278" y="653"/>
                  </a:lnTo>
                  <a:lnTo>
                    <a:pt x="262" y="650"/>
                  </a:lnTo>
                  <a:lnTo>
                    <a:pt x="247" y="648"/>
                  </a:lnTo>
                  <a:lnTo>
                    <a:pt x="231" y="642"/>
                  </a:lnTo>
                  <a:lnTo>
                    <a:pt x="200" y="631"/>
                  </a:lnTo>
                  <a:lnTo>
                    <a:pt x="172" y="618"/>
                  </a:lnTo>
                  <a:lnTo>
                    <a:pt x="145" y="601"/>
                  </a:lnTo>
                  <a:lnTo>
                    <a:pt x="119" y="582"/>
                  </a:lnTo>
                  <a:lnTo>
                    <a:pt x="97" y="560"/>
                  </a:lnTo>
                  <a:lnTo>
                    <a:pt x="75" y="537"/>
                  </a:lnTo>
                  <a:lnTo>
                    <a:pt x="56" y="512"/>
                  </a:lnTo>
                  <a:lnTo>
                    <a:pt x="39" y="485"/>
                  </a:lnTo>
                  <a:lnTo>
                    <a:pt x="25" y="457"/>
                  </a:lnTo>
                  <a:lnTo>
                    <a:pt x="15" y="426"/>
                  </a:lnTo>
                  <a:lnTo>
                    <a:pt x="11" y="411"/>
                  </a:lnTo>
                  <a:lnTo>
                    <a:pt x="7" y="395"/>
                  </a:lnTo>
                  <a:lnTo>
                    <a:pt x="4" y="379"/>
                  </a:lnTo>
                  <a:lnTo>
                    <a:pt x="1" y="362"/>
                  </a:lnTo>
                  <a:lnTo>
                    <a:pt x="0" y="345"/>
                  </a:lnTo>
                  <a:lnTo>
                    <a:pt x="0" y="329"/>
                  </a:lnTo>
                  <a:lnTo>
                    <a:pt x="0" y="329"/>
                  </a:lnTo>
                  <a:lnTo>
                    <a:pt x="0" y="312"/>
                  </a:lnTo>
                  <a:lnTo>
                    <a:pt x="1" y="296"/>
                  </a:lnTo>
                  <a:lnTo>
                    <a:pt x="4" y="278"/>
                  </a:lnTo>
                  <a:lnTo>
                    <a:pt x="7" y="262"/>
                  </a:lnTo>
                  <a:lnTo>
                    <a:pt x="11" y="246"/>
                  </a:lnTo>
                  <a:lnTo>
                    <a:pt x="15" y="231"/>
                  </a:lnTo>
                  <a:lnTo>
                    <a:pt x="25" y="200"/>
                  </a:lnTo>
                  <a:lnTo>
                    <a:pt x="39" y="172"/>
                  </a:lnTo>
                  <a:lnTo>
                    <a:pt x="56" y="145"/>
                  </a:lnTo>
                  <a:lnTo>
                    <a:pt x="75" y="120"/>
                  </a:lnTo>
                  <a:lnTo>
                    <a:pt x="97" y="97"/>
                  </a:lnTo>
                  <a:lnTo>
                    <a:pt x="119" y="75"/>
                  </a:lnTo>
                  <a:lnTo>
                    <a:pt x="145" y="57"/>
                  </a:lnTo>
                  <a:lnTo>
                    <a:pt x="172" y="39"/>
                  </a:lnTo>
                  <a:lnTo>
                    <a:pt x="200" y="26"/>
                  </a:lnTo>
                  <a:lnTo>
                    <a:pt x="231" y="15"/>
                  </a:lnTo>
                  <a:lnTo>
                    <a:pt x="247" y="10"/>
                  </a:lnTo>
                  <a:lnTo>
                    <a:pt x="262" y="7"/>
                  </a:lnTo>
                  <a:lnTo>
                    <a:pt x="278" y="4"/>
                  </a:lnTo>
                  <a:lnTo>
                    <a:pt x="295" y="2"/>
                  </a:lnTo>
                  <a:lnTo>
                    <a:pt x="311" y="0"/>
                  </a:lnTo>
                  <a:lnTo>
                    <a:pt x="329" y="0"/>
                  </a:lnTo>
                  <a:lnTo>
                    <a:pt x="329" y="0"/>
                  </a:lnTo>
                  <a:lnTo>
                    <a:pt x="345" y="0"/>
                  </a:lnTo>
                  <a:lnTo>
                    <a:pt x="362" y="2"/>
                  </a:lnTo>
                  <a:lnTo>
                    <a:pt x="379" y="4"/>
                  </a:lnTo>
                  <a:lnTo>
                    <a:pt x="395" y="7"/>
                  </a:lnTo>
                  <a:lnTo>
                    <a:pt x="411" y="10"/>
                  </a:lnTo>
                  <a:lnTo>
                    <a:pt x="426" y="15"/>
                  </a:lnTo>
                  <a:lnTo>
                    <a:pt x="457" y="26"/>
                  </a:lnTo>
                  <a:lnTo>
                    <a:pt x="485" y="39"/>
                  </a:lnTo>
                  <a:lnTo>
                    <a:pt x="512" y="57"/>
                  </a:lnTo>
                  <a:lnTo>
                    <a:pt x="537" y="75"/>
                  </a:lnTo>
                  <a:lnTo>
                    <a:pt x="561" y="97"/>
                  </a:lnTo>
                  <a:lnTo>
                    <a:pt x="581" y="120"/>
                  </a:lnTo>
                  <a:lnTo>
                    <a:pt x="602" y="145"/>
                  </a:lnTo>
                  <a:lnTo>
                    <a:pt x="618" y="172"/>
                  </a:lnTo>
                  <a:lnTo>
                    <a:pt x="631" y="200"/>
                  </a:lnTo>
                  <a:lnTo>
                    <a:pt x="642" y="231"/>
                  </a:lnTo>
                  <a:lnTo>
                    <a:pt x="647" y="246"/>
                  </a:lnTo>
                  <a:lnTo>
                    <a:pt x="650" y="262"/>
                  </a:lnTo>
                  <a:lnTo>
                    <a:pt x="654" y="278"/>
                  </a:lnTo>
                  <a:lnTo>
                    <a:pt x="655" y="296"/>
                  </a:lnTo>
                  <a:lnTo>
                    <a:pt x="657" y="312"/>
                  </a:lnTo>
                  <a:lnTo>
                    <a:pt x="657" y="329"/>
                  </a:lnTo>
                  <a:lnTo>
                    <a:pt x="657" y="329"/>
                  </a:lnTo>
                  <a:lnTo>
                    <a:pt x="657" y="345"/>
                  </a:lnTo>
                  <a:lnTo>
                    <a:pt x="655" y="362"/>
                  </a:lnTo>
                  <a:lnTo>
                    <a:pt x="654" y="379"/>
                  </a:lnTo>
                  <a:lnTo>
                    <a:pt x="650" y="395"/>
                  </a:lnTo>
                  <a:lnTo>
                    <a:pt x="647" y="411"/>
                  </a:lnTo>
                  <a:lnTo>
                    <a:pt x="642" y="426"/>
                  </a:lnTo>
                  <a:lnTo>
                    <a:pt x="631" y="457"/>
                  </a:lnTo>
                  <a:lnTo>
                    <a:pt x="618" y="485"/>
                  </a:lnTo>
                  <a:lnTo>
                    <a:pt x="602" y="512"/>
                  </a:lnTo>
                  <a:lnTo>
                    <a:pt x="581" y="537"/>
                  </a:lnTo>
                  <a:lnTo>
                    <a:pt x="561" y="560"/>
                  </a:lnTo>
                  <a:lnTo>
                    <a:pt x="537" y="582"/>
                  </a:lnTo>
                  <a:lnTo>
                    <a:pt x="512" y="601"/>
                  </a:lnTo>
                  <a:lnTo>
                    <a:pt x="485" y="618"/>
                  </a:lnTo>
                  <a:lnTo>
                    <a:pt x="457" y="631"/>
                  </a:lnTo>
                  <a:lnTo>
                    <a:pt x="426" y="642"/>
                  </a:lnTo>
                  <a:lnTo>
                    <a:pt x="411" y="648"/>
                  </a:lnTo>
                  <a:lnTo>
                    <a:pt x="395" y="650"/>
                  </a:lnTo>
                  <a:lnTo>
                    <a:pt x="379" y="653"/>
                  </a:lnTo>
                  <a:lnTo>
                    <a:pt x="362" y="656"/>
                  </a:lnTo>
                  <a:lnTo>
                    <a:pt x="345" y="657"/>
                  </a:lnTo>
                  <a:lnTo>
                    <a:pt x="329" y="657"/>
                  </a:lnTo>
                  <a:lnTo>
                    <a:pt x="329" y="657"/>
                  </a:lnTo>
                  <a:close/>
                  <a:moveTo>
                    <a:pt x="329" y="38"/>
                  </a:moveTo>
                  <a:lnTo>
                    <a:pt x="329" y="38"/>
                  </a:lnTo>
                  <a:lnTo>
                    <a:pt x="299" y="39"/>
                  </a:lnTo>
                  <a:lnTo>
                    <a:pt x="270" y="43"/>
                  </a:lnTo>
                  <a:lnTo>
                    <a:pt x="242" y="51"/>
                  </a:lnTo>
                  <a:lnTo>
                    <a:pt x="215" y="61"/>
                  </a:lnTo>
                  <a:lnTo>
                    <a:pt x="189" y="73"/>
                  </a:lnTo>
                  <a:lnTo>
                    <a:pt x="166" y="87"/>
                  </a:lnTo>
                  <a:lnTo>
                    <a:pt x="144" y="104"/>
                  </a:lnTo>
                  <a:lnTo>
                    <a:pt x="122" y="122"/>
                  </a:lnTo>
                  <a:lnTo>
                    <a:pt x="103" y="144"/>
                  </a:lnTo>
                  <a:lnTo>
                    <a:pt x="87" y="165"/>
                  </a:lnTo>
                  <a:lnTo>
                    <a:pt x="72" y="190"/>
                  </a:lnTo>
                  <a:lnTo>
                    <a:pt x="60" y="215"/>
                  </a:lnTo>
                  <a:lnTo>
                    <a:pt x="51" y="242"/>
                  </a:lnTo>
                  <a:lnTo>
                    <a:pt x="43" y="270"/>
                  </a:lnTo>
                  <a:lnTo>
                    <a:pt x="39" y="298"/>
                  </a:lnTo>
                  <a:lnTo>
                    <a:pt x="37" y="329"/>
                  </a:lnTo>
                  <a:lnTo>
                    <a:pt x="37" y="329"/>
                  </a:lnTo>
                  <a:lnTo>
                    <a:pt x="39" y="359"/>
                  </a:lnTo>
                  <a:lnTo>
                    <a:pt x="43" y="387"/>
                  </a:lnTo>
                  <a:lnTo>
                    <a:pt x="51" y="415"/>
                  </a:lnTo>
                  <a:lnTo>
                    <a:pt x="60" y="442"/>
                  </a:lnTo>
                  <a:lnTo>
                    <a:pt x="72" y="468"/>
                  </a:lnTo>
                  <a:lnTo>
                    <a:pt x="87" y="492"/>
                  </a:lnTo>
                  <a:lnTo>
                    <a:pt x="103" y="513"/>
                  </a:lnTo>
                  <a:lnTo>
                    <a:pt x="122" y="535"/>
                  </a:lnTo>
                  <a:lnTo>
                    <a:pt x="144" y="554"/>
                  </a:lnTo>
                  <a:lnTo>
                    <a:pt x="166" y="570"/>
                  </a:lnTo>
                  <a:lnTo>
                    <a:pt x="189" y="584"/>
                  </a:lnTo>
                  <a:lnTo>
                    <a:pt x="215" y="597"/>
                  </a:lnTo>
                  <a:lnTo>
                    <a:pt x="242" y="607"/>
                  </a:lnTo>
                  <a:lnTo>
                    <a:pt x="270" y="614"/>
                  </a:lnTo>
                  <a:lnTo>
                    <a:pt x="299" y="618"/>
                  </a:lnTo>
                  <a:lnTo>
                    <a:pt x="329" y="619"/>
                  </a:lnTo>
                  <a:lnTo>
                    <a:pt x="329" y="619"/>
                  </a:lnTo>
                  <a:lnTo>
                    <a:pt x="358" y="618"/>
                  </a:lnTo>
                  <a:lnTo>
                    <a:pt x="387" y="614"/>
                  </a:lnTo>
                  <a:lnTo>
                    <a:pt x="415" y="607"/>
                  </a:lnTo>
                  <a:lnTo>
                    <a:pt x="442" y="597"/>
                  </a:lnTo>
                  <a:lnTo>
                    <a:pt x="467" y="584"/>
                  </a:lnTo>
                  <a:lnTo>
                    <a:pt x="491" y="570"/>
                  </a:lnTo>
                  <a:lnTo>
                    <a:pt x="513" y="554"/>
                  </a:lnTo>
                  <a:lnTo>
                    <a:pt x="534" y="535"/>
                  </a:lnTo>
                  <a:lnTo>
                    <a:pt x="553" y="513"/>
                  </a:lnTo>
                  <a:lnTo>
                    <a:pt x="569" y="492"/>
                  </a:lnTo>
                  <a:lnTo>
                    <a:pt x="584" y="468"/>
                  </a:lnTo>
                  <a:lnTo>
                    <a:pt x="596" y="442"/>
                  </a:lnTo>
                  <a:lnTo>
                    <a:pt x="607" y="415"/>
                  </a:lnTo>
                  <a:lnTo>
                    <a:pt x="614" y="387"/>
                  </a:lnTo>
                  <a:lnTo>
                    <a:pt x="618" y="359"/>
                  </a:lnTo>
                  <a:lnTo>
                    <a:pt x="619" y="329"/>
                  </a:lnTo>
                  <a:lnTo>
                    <a:pt x="619" y="329"/>
                  </a:lnTo>
                  <a:lnTo>
                    <a:pt x="618" y="298"/>
                  </a:lnTo>
                  <a:lnTo>
                    <a:pt x="614" y="270"/>
                  </a:lnTo>
                  <a:lnTo>
                    <a:pt x="607" y="242"/>
                  </a:lnTo>
                  <a:lnTo>
                    <a:pt x="596" y="215"/>
                  </a:lnTo>
                  <a:lnTo>
                    <a:pt x="584" y="190"/>
                  </a:lnTo>
                  <a:lnTo>
                    <a:pt x="569" y="165"/>
                  </a:lnTo>
                  <a:lnTo>
                    <a:pt x="553" y="144"/>
                  </a:lnTo>
                  <a:lnTo>
                    <a:pt x="534" y="122"/>
                  </a:lnTo>
                  <a:lnTo>
                    <a:pt x="513" y="104"/>
                  </a:lnTo>
                  <a:lnTo>
                    <a:pt x="491" y="87"/>
                  </a:lnTo>
                  <a:lnTo>
                    <a:pt x="467" y="73"/>
                  </a:lnTo>
                  <a:lnTo>
                    <a:pt x="442" y="61"/>
                  </a:lnTo>
                  <a:lnTo>
                    <a:pt x="415" y="51"/>
                  </a:lnTo>
                  <a:lnTo>
                    <a:pt x="387" y="43"/>
                  </a:lnTo>
                  <a:lnTo>
                    <a:pt x="358"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319">
              <a:extLst>
                <a:ext uri="{FF2B5EF4-FFF2-40B4-BE49-F238E27FC236}">
                  <a16:creationId xmlns:a16="http://schemas.microsoft.com/office/drawing/2014/main" id="{696C52D5-AFBA-4DC6-8706-F091B1CCA71D}"/>
                </a:ext>
              </a:extLst>
            </p:cNvPr>
            <p:cNvSpPr>
              <a:spLocks/>
            </p:cNvSpPr>
            <p:nvPr/>
          </p:nvSpPr>
          <p:spPr bwMode="auto">
            <a:xfrm>
              <a:off x="4200526" y="6005513"/>
              <a:ext cx="242888" cy="173038"/>
            </a:xfrm>
            <a:custGeom>
              <a:avLst/>
              <a:gdLst>
                <a:gd name="T0" fmla="*/ 39 w 306"/>
                <a:gd name="T1" fmla="*/ 207 h 219"/>
                <a:gd name="T2" fmla="*/ 39 w 306"/>
                <a:gd name="T3" fmla="*/ 207 h 219"/>
                <a:gd name="T4" fmla="*/ 40 w 306"/>
                <a:gd name="T5" fmla="*/ 212 h 219"/>
                <a:gd name="T6" fmla="*/ 41 w 306"/>
                <a:gd name="T7" fmla="*/ 215 h 219"/>
                <a:gd name="T8" fmla="*/ 45 w 306"/>
                <a:gd name="T9" fmla="*/ 218 h 219"/>
                <a:gd name="T10" fmla="*/ 49 w 306"/>
                <a:gd name="T11" fmla="*/ 219 h 219"/>
                <a:gd name="T12" fmla="*/ 294 w 306"/>
                <a:gd name="T13" fmla="*/ 219 h 219"/>
                <a:gd name="T14" fmla="*/ 294 w 306"/>
                <a:gd name="T15" fmla="*/ 219 h 219"/>
                <a:gd name="T16" fmla="*/ 299 w 306"/>
                <a:gd name="T17" fmla="*/ 218 h 219"/>
                <a:gd name="T18" fmla="*/ 302 w 306"/>
                <a:gd name="T19" fmla="*/ 215 h 219"/>
                <a:gd name="T20" fmla="*/ 305 w 306"/>
                <a:gd name="T21" fmla="*/ 212 h 219"/>
                <a:gd name="T22" fmla="*/ 306 w 306"/>
                <a:gd name="T23" fmla="*/ 207 h 219"/>
                <a:gd name="T24" fmla="*/ 306 w 306"/>
                <a:gd name="T25" fmla="*/ 207 h 219"/>
                <a:gd name="T26" fmla="*/ 305 w 306"/>
                <a:gd name="T27" fmla="*/ 203 h 219"/>
                <a:gd name="T28" fmla="*/ 302 w 306"/>
                <a:gd name="T29" fmla="*/ 199 h 219"/>
                <a:gd name="T30" fmla="*/ 299 w 306"/>
                <a:gd name="T31" fmla="*/ 196 h 219"/>
                <a:gd name="T32" fmla="*/ 294 w 306"/>
                <a:gd name="T33" fmla="*/ 196 h 219"/>
                <a:gd name="T34" fmla="*/ 62 w 306"/>
                <a:gd name="T35" fmla="*/ 196 h 219"/>
                <a:gd name="T36" fmla="*/ 62 w 306"/>
                <a:gd name="T37" fmla="*/ 180 h 219"/>
                <a:gd name="T38" fmla="*/ 246 w 306"/>
                <a:gd name="T39" fmla="*/ 180 h 219"/>
                <a:gd name="T40" fmla="*/ 246 w 306"/>
                <a:gd name="T41" fmla="*/ 180 h 219"/>
                <a:gd name="T42" fmla="*/ 250 w 306"/>
                <a:gd name="T43" fmla="*/ 179 h 219"/>
                <a:gd name="T44" fmla="*/ 252 w 306"/>
                <a:gd name="T45" fmla="*/ 178 h 219"/>
                <a:gd name="T46" fmla="*/ 255 w 306"/>
                <a:gd name="T47" fmla="*/ 175 h 219"/>
                <a:gd name="T48" fmla="*/ 256 w 306"/>
                <a:gd name="T49" fmla="*/ 171 h 219"/>
                <a:gd name="T50" fmla="*/ 286 w 306"/>
                <a:gd name="T51" fmla="*/ 54 h 219"/>
                <a:gd name="T52" fmla="*/ 286 w 306"/>
                <a:gd name="T53" fmla="*/ 54 h 219"/>
                <a:gd name="T54" fmla="*/ 286 w 306"/>
                <a:gd name="T55" fmla="*/ 50 h 219"/>
                <a:gd name="T56" fmla="*/ 286 w 306"/>
                <a:gd name="T57" fmla="*/ 47 h 219"/>
                <a:gd name="T58" fmla="*/ 285 w 306"/>
                <a:gd name="T59" fmla="*/ 45 h 219"/>
                <a:gd name="T60" fmla="*/ 285 w 306"/>
                <a:gd name="T61" fmla="*/ 45 h 219"/>
                <a:gd name="T62" fmla="*/ 282 w 306"/>
                <a:gd name="T63" fmla="*/ 42 h 219"/>
                <a:gd name="T64" fmla="*/ 279 w 306"/>
                <a:gd name="T65" fmla="*/ 40 h 219"/>
                <a:gd name="T66" fmla="*/ 275 w 306"/>
                <a:gd name="T67" fmla="*/ 40 h 219"/>
                <a:gd name="T68" fmla="*/ 62 w 306"/>
                <a:gd name="T69" fmla="*/ 40 h 219"/>
                <a:gd name="T70" fmla="*/ 62 w 306"/>
                <a:gd name="T71" fmla="*/ 12 h 219"/>
                <a:gd name="T72" fmla="*/ 62 w 306"/>
                <a:gd name="T73" fmla="*/ 12 h 219"/>
                <a:gd name="T74" fmla="*/ 60 w 306"/>
                <a:gd name="T75" fmla="*/ 8 h 219"/>
                <a:gd name="T76" fmla="*/ 59 w 306"/>
                <a:gd name="T77" fmla="*/ 4 h 219"/>
                <a:gd name="T78" fmla="*/ 55 w 306"/>
                <a:gd name="T79" fmla="*/ 2 h 219"/>
                <a:gd name="T80" fmla="*/ 49 w 306"/>
                <a:gd name="T81" fmla="*/ 0 h 219"/>
                <a:gd name="T82" fmla="*/ 11 w 306"/>
                <a:gd name="T83" fmla="*/ 0 h 219"/>
                <a:gd name="T84" fmla="*/ 11 w 306"/>
                <a:gd name="T85" fmla="*/ 0 h 219"/>
                <a:gd name="T86" fmla="*/ 6 w 306"/>
                <a:gd name="T87" fmla="*/ 2 h 219"/>
                <a:gd name="T88" fmla="*/ 2 w 306"/>
                <a:gd name="T89" fmla="*/ 4 h 219"/>
                <a:gd name="T90" fmla="*/ 1 w 306"/>
                <a:gd name="T91" fmla="*/ 8 h 219"/>
                <a:gd name="T92" fmla="*/ 0 w 306"/>
                <a:gd name="T93" fmla="*/ 12 h 219"/>
                <a:gd name="T94" fmla="*/ 0 w 306"/>
                <a:gd name="T95" fmla="*/ 12 h 219"/>
                <a:gd name="T96" fmla="*/ 1 w 306"/>
                <a:gd name="T97" fmla="*/ 16 h 219"/>
                <a:gd name="T98" fmla="*/ 2 w 306"/>
                <a:gd name="T99" fmla="*/ 20 h 219"/>
                <a:gd name="T100" fmla="*/ 6 w 306"/>
                <a:gd name="T101" fmla="*/ 23 h 219"/>
                <a:gd name="T102" fmla="*/ 11 w 306"/>
                <a:gd name="T103" fmla="*/ 24 h 219"/>
                <a:gd name="T104" fmla="*/ 39 w 306"/>
                <a:gd name="T105" fmla="*/ 24 h 219"/>
                <a:gd name="T106" fmla="*/ 39 w 306"/>
                <a:gd name="T107" fmla="*/ 20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19">
                  <a:moveTo>
                    <a:pt x="39" y="207"/>
                  </a:moveTo>
                  <a:lnTo>
                    <a:pt x="39" y="207"/>
                  </a:lnTo>
                  <a:lnTo>
                    <a:pt x="40" y="212"/>
                  </a:lnTo>
                  <a:lnTo>
                    <a:pt x="41" y="215"/>
                  </a:lnTo>
                  <a:lnTo>
                    <a:pt x="45" y="218"/>
                  </a:lnTo>
                  <a:lnTo>
                    <a:pt x="49" y="219"/>
                  </a:lnTo>
                  <a:lnTo>
                    <a:pt x="294" y="219"/>
                  </a:lnTo>
                  <a:lnTo>
                    <a:pt x="294" y="219"/>
                  </a:lnTo>
                  <a:lnTo>
                    <a:pt x="299" y="218"/>
                  </a:lnTo>
                  <a:lnTo>
                    <a:pt x="302" y="215"/>
                  </a:lnTo>
                  <a:lnTo>
                    <a:pt x="305" y="212"/>
                  </a:lnTo>
                  <a:lnTo>
                    <a:pt x="306" y="207"/>
                  </a:lnTo>
                  <a:lnTo>
                    <a:pt x="306" y="207"/>
                  </a:lnTo>
                  <a:lnTo>
                    <a:pt x="305" y="203"/>
                  </a:lnTo>
                  <a:lnTo>
                    <a:pt x="302" y="199"/>
                  </a:lnTo>
                  <a:lnTo>
                    <a:pt x="299" y="196"/>
                  </a:lnTo>
                  <a:lnTo>
                    <a:pt x="294" y="196"/>
                  </a:lnTo>
                  <a:lnTo>
                    <a:pt x="62" y="196"/>
                  </a:lnTo>
                  <a:lnTo>
                    <a:pt x="62" y="180"/>
                  </a:lnTo>
                  <a:lnTo>
                    <a:pt x="246" y="180"/>
                  </a:lnTo>
                  <a:lnTo>
                    <a:pt x="246" y="180"/>
                  </a:lnTo>
                  <a:lnTo>
                    <a:pt x="250" y="179"/>
                  </a:lnTo>
                  <a:lnTo>
                    <a:pt x="252" y="178"/>
                  </a:lnTo>
                  <a:lnTo>
                    <a:pt x="255" y="175"/>
                  </a:lnTo>
                  <a:lnTo>
                    <a:pt x="256" y="171"/>
                  </a:lnTo>
                  <a:lnTo>
                    <a:pt x="286" y="54"/>
                  </a:lnTo>
                  <a:lnTo>
                    <a:pt x="286" y="54"/>
                  </a:lnTo>
                  <a:lnTo>
                    <a:pt x="286" y="50"/>
                  </a:lnTo>
                  <a:lnTo>
                    <a:pt x="286" y="47"/>
                  </a:lnTo>
                  <a:lnTo>
                    <a:pt x="285" y="45"/>
                  </a:lnTo>
                  <a:lnTo>
                    <a:pt x="285" y="45"/>
                  </a:lnTo>
                  <a:lnTo>
                    <a:pt x="282" y="42"/>
                  </a:lnTo>
                  <a:lnTo>
                    <a:pt x="279" y="40"/>
                  </a:lnTo>
                  <a:lnTo>
                    <a:pt x="275" y="40"/>
                  </a:lnTo>
                  <a:lnTo>
                    <a:pt x="62" y="40"/>
                  </a:lnTo>
                  <a:lnTo>
                    <a:pt x="62" y="12"/>
                  </a:lnTo>
                  <a:lnTo>
                    <a:pt x="62" y="12"/>
                  </a:lnTo>
                  <a:lnTo>
                    <a:pt x="60" y="8"/>
                  </a:lnTo>
                  <a:lnTo>
                    <a:pt x="59" y="4"/>
                  </a:lnTo>
                  <a:lnTo>
                    <a:pt x="55" y="2"/>
                  </a:lnTo>
                  <a:lnTo>
                    <a:pt x="49" y="0"/>
                  </a:lnTo>
                  <a:lnTo>
                    <a:pt x="11" y="0"/>
                  </a:lnTo>
                  <a:lnTo>
                    <a:pt x="11" y="0"/>
                  </a:lnTo>
                  <a:lnTo>
                    <a:pt x="6" y="2"/>
                  </a:lnTo>
                  <a:lnTo>
                    <a:pt x="2" y="4"/>
                  </a:lnTo>
                  <a:lnTo>
                    <a:pt x="1" y="8"/>
                  </a:lnTo>
                  <a:lnTo>
                    <a:pt x="0" y="12"/>
                  </a:lnTo>
                  <a:lnTo>
                    <a:pt x="0" y="12"/>
                  </a:lnTo>
                  <a:lnTo>
                    <a:pt x="1" y="16"/>
                  </a:lnTo>
                  <a:lnTo>
                    <a:pt x="2" y="20"/>
                  </a:lnTo>
                  <a:lnTo>
                    <a:pt x="6" y="23"/>
                  </a:lnTo>
                  <a:lnTo>
                    <a:pt x="11" y="24"/>
                  </a:lnTo>
                  <a:lnTo>
                    <a:pt x="39" y="24"/>
                  </a:lnTo>
                  <a:lnTo>
                    <a:pt x="39"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320">
              <a:extLst>
                <a:ext uri="{FF2B5EF4-FFF2-40B4-BE49-F238E27FC236}">
                  <a16:creationId xmlns:a16="http://schemas.microsoft.com/office/drawing/2014/main" id="{504ED1C4-F7E7-49E7-8528-1256608D06CA}"/>
                </a:ext>
              </a:extLst>
            </p:cNvPr>
            <p:cNvSpPr>
              <a:spLocks/>
            </p:cNvSpPr>
            <p:nvPr/>
          </p:nvSpPr>
          <p:spPr bwMode="auto">
            <a:xfrm>
              <a:off x="4227513" y="6194425"/>
              <a:ext cx="57150" cy="57150"/>
            </a:xfrm>
            <a:custGeom>
              <a:avLst/>
              <a:gdLst>
                <a:gd name="T0" fmla="*/ 37 w 73"/>
                <a:gd name="T1" fmla="*/ 0 h 71"/>
                <a:gd name="T2" fmla="*/ 37 w 73"/>
                <a:gd name="T3" fmla="*/ 0 h 71"/>
                <a:gd name="T4" fmla="*/ 30 w 73"/>
                <a:gd name="T5" fmla="*/ 0 h 71"/>
                <a:gd name="T6" fmla="*/ 23 w 73"/>
                <a:gd name="T7" fmla="*/ 3 h 71"/>
                <a:gd name="T8" fmla="*/ 16 w 73"/>
                <a:gd name="T9" fmla="*/ 7 h 71"/>
                <a:gd name="T10" fmla="*/ 11 w 73"/>
                <a:gd name="T11" fmla="*/ 11 h 71"/>
                <a:gd name="T12" fmla="*/ 7 w 73"/>
                <a:gd name="T13" fmla="*/ 16 h 71"/>
                <a:gd name="T14" fmla="*/ 3 w 73"/>
                <a:gd name="T15" fmla="*/ 22 h 71"/>
                <a:gd name="T16" fmla="*/ 2 w 73"/>
                <a:gd name="T17" fmla="*/ 28 h 71"/>
                <a:gd name="T18" fmla="*/ 0 w 73"/>
                <a:gd name="T19" fmla="*/ 37 h 71"/>
                <a:gd name="T20" fmla="*/ 0 w 73"/>
                <a:gd name="T21" fmla="*/ 37 h 71"/>
                <a:gd name="T22" fmla="*/ 2 w 73"/>
                <a:gd name="T23" fmla="*/ 43 h 71"/>
                <a:gd name="T24" fmla="*/ 3 w 73"/>
                <a:gd name="T25" fmla="*/ 50 h 71"/>
                <a:gd name="T26" fmla="*/ 7 w 73"/>
                <a:gd name="T27" fmla="*/ 57 h 71"/>
                <a:gd name="T28" fmla="*/ 11 w 73"/>
                <a:gd name="T29" fmla="*/ 62 h 71"/>
                <a:gd name="T30" fmla="*/ 16 w 73"/>
                <a:gd name="T31" fmla="*/ 66 h 71"/>
                <a:gd name="T32" fmla="*/ 23 w 73"/>
                <a:gd name="T33" fmla="*/ 69 h 71"/>
                <a:gd name="T34" fmla="*/ 30 w 73"/>
                <a:gd name="T35" fmla="*/ 71 h 71"/>
                <a:gd name="T36" fmla="*/ 37 w 73"/>
                <a:gd name="T37" fmla="*/ 71 h 71"/>
                <a:gd name="T38" fmla="*/ 37 w 73"/>
                <a:gd name="T39" fmla="*/ 71 h 71"/>
                <a:gd name="T40" fmla="*/ 43 w 73"/>
                <a:gd name="T41" fmla="*/ 71 h 71"/>
                <a:gd name="T42" fmla="*/ 50 w 73"/>
                <a:gd name="T43" fmla="*/ 69 h 71"/>
                <a:gd name="T44" fmla="*/ 57 w 73"/>
                <a:gd name="T45" fmla="*/ 66 h 71"/>
                <a:gd name="T46" fmla="*/ 62 w 73"/>
                <a:gd name="T47" fmla="*/ 62 h 71"/>
                <a:gd name="T48" fmla="*/ 66 w 73"/>
                <a:gd name="T49" fmla="*/ 57 h 71"/>
                <a:gd name="T50" fmla="*/ 70 w 73"/>
                <a:gd name="T51" fmla="*/ 50 h 71"/>
                <a:gd name="T52" fmla="*/ 72 w 73"/>
                <a:gd name="T53" fmla="*/ 43 h 71"/>
                <a:gd name="T54" fmla="*/ 73 w 73"/>
                <a:gd name="T55" fmla="*/ 37 h 71"/>
                <a:gd name="T56" fmla="*/ 73 w 73"/>
                <a:gd name="T57" fmla="*/ 37 h 71"/>
                <a:gd name="T58" fmla="*/ 72 w 73"/>
                <a:gd name="T59" fmla="*/ 28 h 71"/>
                <a:gd name="T60" fmla="*/ 70 w 73"/>
                <a:gd name="T61" fmla="*/ 22 h 71"/>
                <a:gd name="T62" fmla="*/ 66 w 73"/>
                <a:gd name="T63" fmla="*/ 16 h 71"/>
                <a:gd name="T64" fmla="*/ 62 w 73"/>
                <a:gd name="T65" fmla="*/ 11 h 71"/>
                <a:gd name="T66" fmla="*/ 57 w 73"/>
                <a:gd name="T67" fmla="*/ 7 h 71"/>
                <a:gd name="T68" fmla="*/ 50 w 73"/>
                <a:gd name="T69" fmla="*/ 3 h 71"/>
                <a:gd name="T70" fmla="*/ 43 w 73"/>
                <a:gd name="T71" fmla="*/ 0 h 71"/>
                <a:gd name="T72" fmla="*/ 37 w 73"/>
                <a:gd name="T73" fmla="*/ 0 h 71"/>
                <a:gd name="T74" fmla="*/ 37 w 7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1">
                  <a:moveTo>
                    <a:pt x="37" y="0"/>
                  </a:moveTo>
                  <a:lnTo>
                    <a:pt x="37" y="0"/>
                  </a:lnTo>
                  <a:lnTo>
                    <a:pt x="30" y="0"/>
                  </a:lnTo>
                  <a:lnTo>
                    <a:pt x="23" y="3"/>
                  </a:lnTo>
                  <a:lnTo>
                    <a:pt x="16" y="7"/>
                  </a:lnTo>
                  <a:lnTo>
                    <a:pt x="11" y="11"/>
                  </a:lnTo>
                  <a:lnTo>
                    <a:pt x="7" y="16"/>
                  </a:lnTo>
                  <a:lnTo>
                    <a:pt x="3" y="22"/>
                  </a:lnTo>
                  <a:lnTo>
                    <a:pt x="2" y="28"/>
                  </a:lnTo>
                  <a:lnTo>
                    <a:pt x="0" y="37"/>
                  </a:lnTo>
                  <a:lnTo>
                    <a:pt x="0" y="37"/>
                  </a:lnTo>
                  <a:lnTo>
                    <a:pt x="2" y="43"/>
                  </a:lnTo>
                  <a:lnTo>
                    <a:pt x="3" y="50"/>
                  </a:lnTo>
                  <a:lnTo>
                    <a:pt x="7" y="57"/>
                  </a:lnTo>
                  <a:lnTo>
                    <a:pt x="11" y="62"/>
                  </a:lnTo>
                  <a:lnTo>
                    <a:pt x="16" y="66"/>
                  </a:lnTo>
                  <a:lnTo>
                    <a:pt x="23" y="69"/>
                  </a:lnTo>
                  <a:lnTo>
                    <a:pt x="30" y="71"/>
                  </a:lnTo>
                  <a:lnTo>
                    <a:pt x="37" y="71"/>
                  </a:lnTo>
                  <a:lnTo>
                    <a:pt x="37" y="71"/>
                  </a:lnTo>
                  <a:lnTo>
                    <a:pt x="43" y="71"/>
                  </a:lnTo>
                  <a:lnTo>
                    <a:pt x="50" y="69"/>
                  </a:lnTo>
                  <a:lnTo>
                    <a:pt x="57" y="66"/>
                  </a:lnTo>
                  <a:lnTo>
                    <a:pt x="62" y="62"/>
                  </a:lnTo>
                  <a:lnTo>
                    <a:pt x="66" y="57"/>
                  </a:lnTo>
                  <a:lnTo>
                    <a:pt x="70" y="50"/>
                  </a:lnTo>
                  <a:lnTo>
                    <a:pt x="72" y="43"/>
                  </a:lnTo>
                  <a:lnTo>
                    <a:pt x="73" y="37"/>
                  </a:lnTo>
                  <a:lnTo>
                    <a:pt x="73" y="37"/>
                  </a:lnTo>
                  <a:lnTo>
                    <a:pt x="72" y="28"/>
                  </a:lnTo>
                  <a:lnTo>
                    <a:pt x="70" y="22"/>
                  </a:lnTo>
                  <a:lnTo>
                    <a:pt x="66" y="16"/>
                  </a:lnTo>
                  <a:lnTo>
                    <a:pt x="62" y="11"/>
                  </a:lnTo>
                  <a:lnTo>
                    <a:pt x="57" y="7"/>
                  </a:lnTo>
                  <a:lnTo>
                    <a:pt x="50" y="3"/>
                  </a:lnTo>
                  <a:lnTo>
                    <a:pt x="43" y="0"/>
                  </a:lnTo>
                  <a:lnTo>
                    <a:pt x="37" y="0"/>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321">
              <a:extLst>
                <a:ext uri="{FF2B5EF4-FFF2-40B4-BE49-F238E27FC236}">
                  <a16:creationId xmlns:a16="http://schemas.microsoft.com/office/drawing/2014/main" id="{41FEB1F6-A603-4876-9293-97D160B749AE}"/>
                </a:ext>
              </a:extLst>
            </p:cNvPr>
            <p:cNvSpPr>
              <a:spLocks/>
            </p:cNvSpPr>
            <p:nvPr/>
          </p:nvSpPr>
          <p:spPr bwMode="auto">
            <a:xfrm>
              <a:off x="4389438" y="6194425"/>
              <a:ext cx="57150" cy="57150"/>
            </a:xfrm>
            <a:custGeom>
              <a:avLst/>
              <a:gdLst>
                <a:gd name="T0" fmla="*/ 36 w 71"/>
                <a:gd name="T1" fmla="*/ 0 h 71"/>
                <a:gd name="T2" fmla="*/ 36 w 71"/>
                <a:gd name="T3" fmla="*/ 0 h 71"/>
                <a:gd name="T4" fmla="*/ 28 w 71"/>
                <a:gd name="T5" fmla="*/ 0 h 71"/>
                <a:gd name="T6" fmla="*/ 21 w 71"/>
                <a:gd name="T7" fmla="*/ 3 h 71"/>
                <a:gd name="T8" fmla="*/ 16 w 71"/>
                <a:gd name="T9" fmla="*/ 7 h 71"/>
                <a:gd name="T10" fmla="*/ 11 w 71"/>
                <a:gd name="T11" fmla="*/ 11 h 71"/>
                <a:gd name="T12" fmla="*/ 5 w 71"/>
                <a:gd name="T13" fmla="*/ 16 h 71"/>
                <a:gd name="T14" fmla="*/ 3 w 71"/>
                <a:gd name="T15" fmla="*/ 22 h 71"/>
                <a:gd name="T16" fmla="*/ 0 w 71"/>
                <a:gd name="T17" fmla="*/ 28 h 71"/>
                <a:gd name="T18" fmla="*/ 0 w 71"/>
                <a:gd name="T19" fmla="*/ 37 h 71"/>
                <a:gd name="T20" fmla="*/ 0 w 71"/>
                <a:gd name="T21" fmla="*/ 37 h 71"/>
                <a:gd name="T22" fmla="*/ 0 w 71"/>
                <a:gd name="T23" fmla="*/ 43 h 71"/>
                <a:gd name="T24" fmla="*/ 3 w 71"/>
                <a:gd name="T25" fmla="*/ 50 h 71"/>
                <a:gd name="T26" fmla="*/ 5 w 71"/>
                <a:gd name="T27" fmla="*/ 57 h 71"/>
                <a:gd name="T28" fmla="*/ 11 w 71"/>
                <a:gd name="T29" fmla="*/ 62 h 71"/>
                <a:gd name="T30" fmla="*/ 16 w 71"/>
                <a:gd name="T31" fmla="*/ 66 h 71"/>
                <a:gd name="T32" fmla="*/ 21 w 71"/>
                <a:gd name="T33" fmla="*/ 69 h 71"/>
                <a:gd name="T34" fmla="*/ 28 w 71"/>
                <a:gd name="T35" fmla="*/ 71 h 71"/>
                <a:gd name="T36" fmla="*/ 36 w 71"/>
                <a:gd name="T37" fmla="*/ 71 h 71"/>
                <a:gd name="T38" fmla="*/ 36 w 71"/>
                <a:gd name="T39" fmla="*/ 71 h 71"/>
                <a:gd name="T40" fmla="*/ 43 w 71"/>
                <a:gd name="T41" fmla="*/ 71 h 71"/>
                <a:gd name="T42" fmla="*/ 50 w 71"/>
                <a:gd name="T43" fmla="*/ 69 h 71"/>
                <a:gd name="T44" fmla="*/ 56 w 71"/>
                <a:gd name="T45" fmla="*/ 66 h 71"/>
                <a:gd name="T46" fmla="*/ 60 w 71"/>
                <a:gd name="T47" fmla="*/ 62 h 71"/>
                <a:gd name="T48" fmla="*/ 66 w 71"/>
                <a:gd name="T49" fmla="*/ 57 h 71"/>
                <a:gd name="T50" fmla="*/ 68 w 71"/>
                <a:gd name="T51" fmla="*/ 50 h 71"/>
                <a:gd name="T52" fmla="*/ 71 w 71"/>
                <a:gd name="T53" fmla="*/ 43 h 71"/>
                <a:gd name="T54" fmla="*/ 71 w 71"/>
                <a:gd name="T55" fmla="*/ 37 h 71"/>
                <a:gd name="T56" fmla="*/ 71 w 71"/>
                <a:gd name="T57" fmla="*/ 37 h 71"/>
                <a:gd name="T58" fmla="*/ 71 w 71"/>
                <a:gd name="T59" fmla="*/ 28 h 71"/>
                <a:gd name="T60" fmla="*/ 68 w 71"/>
                <a:gd name="T61" fmla="*/ 22 h 71"/>
                <a:gd name="T62" fmla="*/ 66 w 71"/>
                <a:gd name="T63" fmla="*/ 16 h 71"/>
                <a:gd name="T64" fmla="*/ 60 w 71"/>
                <a:gd name="T65" fmla="*/ 11 h 71"/>
                <a:gd name="T66" fmla="*/ 56 w 71"/>
                <a:gd name="T67" fmla="*/ 7 h 71"/>
                <a:gd name="T68" fmla="*/ 50 w 71"/>
                <a:gd name="T69" fmla="*/ 3 h 71"/>
                <a:gd name="T70" fmla="*/ 43 w 71"/>
                <a:gd name="T71" fmla="*/ 0 h 71"/>
                <a:gd name="T72" fmla="*/ 36 w 71"/>
                <a:gd name="T73" fmla="*/ 0 h 71"/>
                <a:gd name="T74" fmla="*/ 36 w 71"/>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36" y="0"/>
                  </a:moveTo>
                  <a:lnTo>
                    <a:pt x="36" y="0"/>
                  </a:lnTo>
                  <a:lnTo>
                    <a:pt x="28" y="0"/>
                  </a:lnTo>
                  <a:lnTo>
                    <a:pt x="21" y="3"/>
                  </a:lnTo>
                  <a:lnTo>
                    <a:pt x="16" y="7"/>
                  </a:lnTo>
                  <a:lnTo>
                    <a:pt x="11" y="11"/>
                  </a:lnTo>
                  <a:lnTo>
                    <a:pt x="5" y="16"/>
                  </a:lnTo>
                  <a:lnTo>
                    <a:pt x="3" y="22"/>
                  </a:lnTo>
                  <a:lnTo>
                    <a:pt x="0" y="28"/>
                  </a:lnTo>
                  <a:lnTo>
                    <a:pt x="0" y="37"/>
                  </a:lnTo>
                  <a:lnTo>
                    <a:pt x="0" y="37"/>
                  </a:lnTo>
                  <a:lnTo>
                    <a:pt x="0" y="43"/>
                  </a:lnTo>
                  <a:lnTo>
                    <a:pt x="3" y="50"/>
                  </a:lnTo>
                  <a:lnTo>
                    <a:pt x="5" y="57"/>
                  </a:lnTo>
                  <a:lnTo>
                    <a:pt x="11" y="62"/>
                  </a:lnTo>
                  <a:lnTo>
                    <a:pt x="16" y="66"/>
                  </a:lnTo>
                  <a:lnTo>
                    <a:pt x="21" y="69"/>
                  </a:lnTo>
                  <a:lnTo>
                    <a:pt x="28" y="71"/>
                  </a:lnTo>
                  <a:lnTo>
                    <a:pt x="36" y="71"/>
                  </a:lnTo>
                  <a:lnTo>
                    <a:pt x="36" y="71"/>
                  </a:lnTo>
                  <a:lnTo>
                    <a:pt x="43" y="71"/>
                  </a:lnTo>
                  <a:lnTo>
                    <a:pt x="50" y="69"/>
                  </a:lnTo>
                  <a:lnTo>
                    <a:pt x="56" y="66"/>
                  </a:lnTo>
                  <a:lnTo>
                    <a:pt x="60" y="62"/>
                  </a:lnTo>
                  <a:lnTo>
                    <a:pt x="66" y="57"/>
                  </a:lnTo>
                  <a:lnTo>
                    <a:pt x="68" y="50"/>
                  </a:lnTo>
                  <a:lnTo>
                    <a:pt x="71" y="43"/>
                  </a:lnTo>
                  <a:lnTo>
                    <a:pt x="71" y="37"/>
                  </a:lnTo>
                  <a:lnTo>
                    <a:pt x="71" y="37"/>
                  </a:lnTo>
                  <a:lnTo>
                    <a:pt x="71" y="28"/>
                  </a:lnTo>
                  <a:lnTo>
                    <a:pt x="68" y="22"/>
                  </a:lnTo>
                  <a:lnTo>
                    <a:pt x="66" y="16"/>
                  </a:lnTo>
                  <a:lnTo>
                    <a:pt x="60" y="11"/>
                  </a:lnTo>
                  <a:lnTo>
                    <a:pt x="56" y="7"/>
                  </a:lnTo>
                  <a:lnTo>
                    <a:pt x="50" y="3"/>
                  </a:lnTo>
                  <a:lnTo>
                    <a:pt x="43" y="0"/>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8" name="Group 47">
            <a:extLst>
              <a:ext uri="{FF2B5EF4-FFF2-40B4-BE49-F238E27FC236}">
                <a16:creationId xmlns:a16="http://schemas.microsoft.com/office/drawing/2014/main" id="{5A50E59E-000A-4167-A1F5-B8F79C7F6948}"/>
              </a:ext>
            </a:extLst>
          </p:cNvPr>
          <p:cNvGrpSpPr>
            <a:grpSpLocks noChangeAspect="1"/>
          </p:cNvGrpSpPr>
          <p:nvPr/>
        </p:nvGrpSpPr>
        <p:grpSpPr>
          <a:xfrm>
            <a:off x="10829171" y="3860866"/>
            <a:ext cx="403157" cy="403157"/>
            <a:chOff x="4946651" y="3340100"/>
            <a:chExt cx="520700" cy="520700"/>
          </a:xfrm>
          <a:solidFill>
            <a:schemeClr val="accent1"/>
          </a:solidFill>
        </p:grpSpPr>
        <p:sp>
          <p:nvSpPr>
            <p:cNvPr id="49" name="Freeform 40">
              <a:extLst>
                <a:ext uri="{FF2B5EF4-FFF2-40B4-BE49-F238E27FC236}">
                  <a16:creationId xmlns:a16="http://schemas.microsoft.com/office/drawing/2014/main" id="{B51D08B0-AB7F-4680-A556-919E29FC3A56}"/>
                </a:ext>
              </a:extLst>
            </p:cNvPr>
            <p:cNvSpPr>
              <a:spLocks noEditPoints="1"/>
            </p:cNvSpPr>
            <p:nvPr/>
          </p:nvSpPr>
          <p:spPr bwMode="auto">
            <a:xfrm>
              <a:off x="4946651" y="3340100"/>
              <a:ext cx="520700" cy="520700"/>
            </a:xfrm>
            <a:custGeom>
              <a:avLst/>
              <a:gdLst>
                <a:gd name="T0" fmla="*/ 312 w 657"/>
                <a:gd name="T1" fmla="*/ 657 h 657"/>
                <a:gd name="T2" fmla="*/ 262 w 657"/>
                <a:gd name="T3" fmla="*/ 650 h 657"/>
                <a:gd name="T4" fmla="*/ 200 w 657"/>
                <a:gd name="T5" fmla="*/ 632 h 657"/>
                <a:gd name="T6" fmla="*/ 120 w 657"/>
                <a:gd name="T7" fmla="*/ 582 h 657"/>
                <a:gd name="T8" fmla="*/ 56 w 657"/>
                <a:gd name="T9" fmla="*/ 512 h 657"/>
                <a:gd name="T10" fmla="*/ 15 w 657"/>
                <a:gd name="T11" fmla="*/ 426 h 657"/>
                <a:gd name="T12" fmla="*/ 4 w 657"/>
                <a:gd name="T13" fmla="*/ 379 h 657"/>
                <a:gd name="T14" fmla="*/ 0 w 657"/>
                <a:gd name="T15" fmla="*/ 328 h 657"/>
                <a:gd name="T16" fmla="*/ 1 w 657"/>
                <a:gd name="T17" fmla="*/ 294 h 657"/>
                <a:gd name="T18" fmla="*/ 9 w 657"/>
                <a:gd name="T19" fmla="*/ 246 h 657"/>
                <a:gd name="T20" fmla="*/ 39 w 657"/>
                <a:gd name="T21" fmla="*/ 172 h 657"/>
                <a:gd name="T22" fmla="*/ 95 w 657"/>
                <a:gd name="T23" fmla="*/ 96 h 657"/>
                <a:gd name="T24" fmla="*/ 172 w 657"/>
                <a:gd name="T25" fmla="*/ 39 h 657"/>
                <a:gd name="T26" fmla="*/ 246 w 657"/>
                <a:gd name="T27" fmla="*/ 10 h 657"/>
                <a:gd name="T28" fmla="*/ 294 w 657"/>
                <a:gd name="T29" fmla="*/ 2 h 657"/>
                <a:gd name="T30" fmla="*/ 328 w 657"/>
                <a:gd name="T31" fmla="*/ 0 h 657"/>
                <a:gd name="T32" fmla="*/ 379 w 657"/>
                <a:gd name="T33" fmla="*/ 3 h 657"/>
                <a:gd name="T34" fmla="*/ 426 w 657"/>
                <a:gd name="T35" fmla="*/ 15 h 657"/>
                <a:gd name="T36" fmla="*/ 512 w 657"/>
                <a:gd name="T37" fmla="*/ 57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8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2 w 657"/>
                <a:gd name="T83" fmla="*/ 606 h 657"/>
                <a:gd name="T84" fmla="*/ 328 w 657"/>
                <a:gd name="T85" fmla="*/ 619 h 657"/>
                <a:gd name="T86" fmla="*/ 387 w 657"/>
                <a:gd name="T87" fmla="*/ 614 h 657"/>
                <a:gd name="T88" fmla="*/ 467 w 657"/>
                <a:gd name="T89" fmla="*/ 585 h 657"/>
                <a:gd name="T90" fmla="*/ 535 w 657"/>
                <a:gd name="T91" fmla="*/ 535 h 657"/>
                <a:gd name="T92" fmla="*/ 584 w 657"/>
                <a:gd name="T93" fmla="*/ 468 h 657"/>
                <a:gd name="T94" fmla="*/ 614 w 657"/>
                <a:gd name="T95" fmla="*/ 387 h 657"/>
                <a:gd name="T96" fmla="*/ 619 w 657"/>
                <a:gd name="T97" fmla="*/ 328 h 657"/>
                <a:gd name="T98" fmla="*/ 606 w 657"/>
                <a:gd name="T99" fmla="*/ 242 h 657"/>
                <a:gd name="T100" fmla="*/ 570 w 657"/>
                <a:gd name="T101" fmla="*/ 165 h 657"/>
                <a:gd name="T102" fmla="*/ 513 w 657"/>
                <a:gd name="T103" fmla="*/ 104 h 657"/>
                <a:gd name="T104" fmla="*/ 442 w 657"/>
                <a:gd name="T105" fmla="*/ 61 h 657"/>
                <a:gd name="T106" fmla="*/ 359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6"/>
                  </a:lnTo>
                  <a:lnTo>
                    <a:pt x="278" y="653"/>
                  </a:lnTo>
                  <a:lnTo>
                    <a:pt x="262" y="650"/>
                  </a:lnTo>
                  <a:lnTo>
                    <a:pt x="246" y="646"/>
                  </a:lnTo>
                  <a:lnTo>
                    <a:pt x="231" y="642"/>
                  </a:lnTo>
                  <a:lnTo>
                    <a:pt x="200" y="632"/>
                  </a:lnTo>
                  <a:lnTo>
                    <a:pt x="172" y="618"/>
                  </a:lnTo>
                  <a:lnTo>
                    <a:pt x="145" y="601"/>
                  </a:lnTo>
                  <a:lnTo>
                    <a:pt x="120" y="582"/>
                  </a:lnTo>
                  <a:lnTo>
                    <a:pt x="95" y="560"/>
                  </a:lnTo>
                  <a:lnTo>
                    <a:pt x="75" y="538"/>
                  </a:lnTo>
                  <a:lnTo>
                    <a:pt x="56" y="512"/>
                  </a:lnTo>
                  <a:lnTo>
                    <a:pt x="39" y="485"/>
                  </a:lnTo>
                  <a:lnTo>
                    <a:pt x="26" y="457"/>
                  </a:lnTo>
                  <a:lnTo>
                    <a:pt x="15" y="426"/>
                  </a:lnTo>
                  <a:lnTo>
                    <a:pt x="9" y="411"/>
                  </a:lnTo>
                  <a:lnTo>
                    <a:pt x="7" y="395"/>
                  </a:lnTo>
                  <a:lnTo>
                    <a:pt x="4" y="379"/>
                  </a:lnTo>
                  <a:lnTo>
                    <a:pt x="1" y="362"/>
                  </a:lnTo>
                  <a:lnTo>
                    <a:pt x="0" y="345"/>
                  </a:lnTo>
                  <a:lnTo>
                    <a:pt x="0" y="328"/>
                  </a:lnTo>
                  <a:lnTo>
                    <a:pt x="0" y="328"/>
                  </a:lnTo>
                  <a:lnTo>
                    <a:pt x="0" y="312"/>
                  </a:lnTo>
                  <a:lnTo>
                    <a:pt x="1" y="294"/>
                  </a:lnTo>
                  <a:lnTo>
                    <a:pt x="4" y="278"/>
                  </a:lnTo>
                  <a:lnTo>
                    <a:pt x="7" y="262"/>
                  </a:lnTo>
                  <a:lnTo>
                    <a:pt x="9" y="246"/>
                  </a:lnTo>
                  <a:lnTo>
                    <a:pt x="15" y="231"/>
                  </a:lnTo>
                  <a:lnTo>
                    <a:pt x="26" y="200"/>
                  </a:lnTo>
                  <a:lnTo>
                    <a:pt x="39" y="172"/>
                  </a:lnTo>
                  <a:lnTo>
                    <a:pt x="56" y="145"/>
                  </a:lnTo>
                  <a:lnTo>
                    <a:pt x="75" y="120"/>
                  </a:lnTo>
                  <a:lnTo>
                    <a:pt x="95" y="96"/>
                  </a:lnTo>
                  <a:lnTo>
                    <a:pt x="120" y="75"/>
                  </a:lnTo>
                  <a:lnTo>
                    <a:pt x="145" y="57"/>
                  </a:lnTo>
                  <a:lnTo>
                    <a:pt x="172" y="39"/>
                  </a:lnTo>
                  <a:lnTo>
                    <a:pt x="200" y="26"/>
                  </a:lnTo>
                  <a:lnTo>
                    <a:pt x="231" y="15"/>
                  </a:lnTo>
                  <a:lnTo>
                    <a:pt x="246" y="10"/>
                  </a:lnTo>
                  <a:lnTo>
                    <a:pt x="262" y="7"/>
                  </a:lnTo>
                  <a:lnTo>
                    <a:pt x="278" y="3"/>
                  </a:lnTo>
                  <a:lnTo>
                    <a:pt x="294" y="2"/>
                  </a:lnTo>
                  <a:lnTo>
                    <a:pt x="312" y="0"/>
                  </a:lnTo>
                  <a:lnTo>
                    <a:pt x="328" y="0"/>
                  </a:lnTo>
                  <a:lnTo>
                    <a:pt x="328" y="0"/>
                  </a:lnTo>
                  <a:lnTo>
                    <a:pt x="345" y="0"/>
                  </a:lnTo>
                  <a:lnTo>
                    <a:pt x="361" y="2"/>
                  </a:lnTo>
                  <a:lnTo>
                    <a:pt x="379" y="3"/>
                  </a:lnTo>
                  <a:lnTo>
                    <a:pt x="395" y="7"/>
                  </a:lnTo>
                  <a:lnTo>
                    <a:pt x="411" y="10"/>
                  </a:lnTo>
                  <a:lnTo>
                    <a:pt x="426" y="15"/>
                  </a:lnTo>
                  <a:lnTo>
                    <a:pt x="457" y="26"/>
                  </a:lnTo>
                  <a:lnTo>
                    <a:pt x="485" y="39"/>
                  </a:lnTo>
                  <a:lnTo>
                    <a:pt x="512" y="57"/>
                  </a:lnTo>
                  <a:lnTo>
                    <a:pt x="537" y="75"/>
                  </a:lnTo>
                  <a:lnTo>
                    <a:pt x="560" y="96"/>
                  </a:lnTo>
                  <a:lnTo>
                    <a:pt x="582" y="120"/>
                  </a:lnTo>
                  <a:lnTo>
                    <a:pt x="600" y="145"/>
                  </a:lnTo>
                  <a:lnTo>
                    <a:pt x="618" y="172"/>
                  </a:lnTo>
                  <a:lnTo>
                    <a:pt x="631" y="200"/>
                  </a:lnTo>
                  <a:lnTo>
                    <a:pt x="642" y="231"/>
                  </a:lnTo>
                  <a:lnTo>
                    <a:pt x="647" y="246"/>
                  </a:lnTo>
                  <a:lnTo>
                    <a:pt x="650" y="262"/>
                  </a:lnTo>
                  <a:lnTo>
                    <a:pt x="653" y="278"/>
                  </a:lnTo>
                  <a:lnTo>
                    <a:pt x="656" y="294"/>
                  </a:lnTo>
                  <a:lnTo>
                    <a:pt x="657" y="312"/>
                  </a:lnTo>
                  <a:lnTo>
                    <a:pt x="657" y="328"/>
                  </a:lnTo>
                  <a:lnTo>
                    <a:pt x="657" y="328"/>
                  </a:lnTo>
                  <a:lnTo>
                    <a:pt x="657" y="345"/>
                  </a:lnTo>
                  <a:lnTo>
                    <a:pt x="656" y="362"/>
                  </a:lnTo>
                  <a:lnTo>
                    <a:pt x="653" y="379"/>
                  </a:lnTo>
                  <a:lnTo>
                    <a:pt x="650" y="395"/>
                  </a:lnTo>
                  <a:lnTo>
                    <a:pt x="647" y="411"/>
                  </a:lnTo>
                  <a:lnTo>
                    <a:pt x="642" y="426"/>
                  </a:lnTo>
                  <a:lnTo>
                    <a:pt x="631" y="457"/>
                  </a:lnTo>
                  <a:lnTo>
                    <a:pt x="618" y="485"/>
                  </a:lnTo>
                  <a:lnTo>
                    <a:pt x="600" y="512"/>
                  </a:lnTo>
                  <a:lnTo>
                    <a:pt x="582" y="538"/>
                  </a:lnTo>
                  <a:lnTo>
                    <a:pt x="560" y="560"/>
                  </a:lnTo>
                  <a:lnTo>
                    <a:pt x="537" y="582"/>
                  </a:lnTo>
                  <a:lnTo>
                    <a:pt x="512" y="601"/>
                  </a:lnTo>
                  <a:lnTo>
                    <a:pt x="485" y="618"/>
                  </a:lnTo>
                  <a:lnTo>
                    <a:pt x="457" y="632"/>
                  </a:lnTo>
                  <a:lnTo>
                    <a:pt x="426" y="642"/>
                  </a:lnTo>
                  <a:lnTo>
                    <a:pt x="411" y="646"/>
                  </a:lnTo>
                  <a:lnTo>
                    <a:pt x="395" y="650"/>
                  </a:lnTo>
                  <a:lnTo>
                    <a:pt x="379" y="653"/>
                  </a:lnTo>
                  <a:lnTo>
                    <a:pt x="361" y="656"/>
                  </a:lnTo>
                  <a:lnTo>
                    <a:pt x="345" y="657"/>
                  </a:lnTo>
                  <a:lnTo>
                    <a:pt x="328" y="657"/>
                  </a:lnTo>
                  <a:lnTo>
                    <a:pt x="328" y="657"/>
                  </a:lnTo>
                  <a:close/>
                  <a:moveTo>
                    <a:pt x="328" y="38"/>
                  </a:moveTo>
                  <a:lnTo>
                    <a:pt x="328" y="38"/>
                  </a:lnTo>
                  <a:lnTo>
                    <a:pt x="298" y="39"/>
                  </a:lnTo>
                  <a:lnTo>
                    <a:pt x="270" y="43"/>
                  </a:lnTo>
                  <a:lnTo>
                    <a:pt x="242" y="50"/>
                  </a:lnTo>
                  <a:lnTo>
                    <a:pt x="215" y="61"/>
                  </a:lnTo>
                  <a:lnTo>
                    <a:pt x="189" y="73"/>
                  </a:lnTo>
                  <a:lnTo>
                    <a:pt x="165" y="88"/>
                  </a:lnTo>
                  <a:lnTo>
                    <a:pt x="144" y="104"/>
                  </a:lnTo>
                  <a:lnTo>
                    <a:pt x="122" y="122"/>
                  </a:lnTo>
                  <a:lnTo>
                    <a:pt x="103" y="144"/>
                  </a:lnTo>
                  <a:lnTo>
                    <a:pt x="87" y="165"/>
                  </a:lnTo>
                  <a:lnTo>
                    <a:pt x="73" y="190"/>
                  </a:lnTo>
                  <a:lnTo>
                    <a:pt x="60" y="215"/>
                  </a:lnTo>
                  <a:lnTo>
                    <a:pt x="50" y="242"/>
                  </a:lnTo>
                  <a:lnTo>
                    <a:pt x="43" y="270"/>
                  </a:lnTo>
                  <a:lnTo>
                    <a:pt x="39" y="298"/>
                  </a:lnTo>
                  <a:lnTo>
                    <a:pt x="38" y="328"/>
                  </a:lnTo>
                  <a:lnTo>
                    <a:pt x="38" y="328"/>
                  </a:lnTo>
                  <a:lnTo>
                    <a:pt x="39" y="359"/>
                  </a:lnTo>
                  <a:lnTo>
                    <a:pt x="43" y="387"/>
                  </a:lnTo>
                  <a:lnTo>
                    <a:pt x="50" y="415"/>
                  </a:lnTo>
                  <a:lnTo>
                    <a:pt x="60" y="442"/>
                  </a:lnTo>
                  <a:lnTo>
                    <a:pt x="73" y="468"/>
                  </a:lnTo>
                  <a:lnTo>
                    <a:pt x="87" y="492"/>
                  </a:lnTo>
                  <a:lnTo>
                    <a:pt x="103" y="513"/>
                  </a:lnTo>
                  <a:lnTo>
                    <a:pt x="122" y="535"/>
                  </a:lnTo>
                  <a:lnTo>
                    <a:pt x="144" y="554"/>
                  </a:lnTo>
                  <a:lnTo>
                    <a:pt x="165" y="570"/>
                  </a:lnTo>
                  <a:lnTo>
                    <a:pt x="189" y="585"/>
                  </a:lnTo>
                  <a:lnTo>
                    <a:pt x="215" y="597"/>
                  </a:lnTo>
                  <a:lnTo>
                    <a:pt x="242" y="606"/>
                  </a:lnTo>
                  <a:lnTo>
                    <a:pt x="270" y="614"/>
                  </a:lnTo>
                  <a:lnTo>
                    <a:pt x="298" y="618"/>
                  </a:lnTo>
                  <a:lnTo>
                    <a:pt x="328" y="619"/>
                  </a:lnTo>
                  <a:lnTo>
                    <a:pt x="328" y="619"/>
                  </a:lnTo>
                  <a:lnTo>
                    <a:pt x="359" y="618"/>
                  </a:lnTo>
                  <a:lnTo>
                    <a:pt x="387" y="614"/>
                  </a:lnTo>
                  <a:lnTo>
                    <a:pt x="415" y="606"/>
                  </a:lnTo>
                  <a:lnTo>
                    <a:pt x="442" y="597"/>
                  </a:lnTo>
                  <a:lnTo>
                    <a:pt x="467" y="585"/>
                  </a:lnTo>
                  <a:lnTo>
                    <a:pt x="492" y="570"/>
                  </a:lnTo>
                  <a:lnTo>
                    <a:pt x="513" y="554"/>
                  </a:lnTo>
                  <a:lnTo>
                    <a:pt x="535" y="535"/>
                  </a:lnTo>
                  <a:lnTo>
                    <a:pt x="553" y="513"/>
                  </a:lnTo>
                  <a:lnTo>
                    <a:pt x="570" y="492"/>
                  </a:lnTo>
                  <a:lnTo>
                    <a:pt x="584" y="468"/>
                  </a:lnTo>
                  <a:lnTo>
                    <a:pt x="596" y="442"/>
                  </a:lnTo>
                  <a:lnTo>
                    <a:pt x="606" y="415"/>
                  </a:lnTo>
                  <a:lnTo>
                    <a:pt x="614" y="387"/>
                  </a:lnTo>
                  <a:lnTo>
                    <a:pt x="618" y="359"/>
                  </a:lnTo>
                  <a:lnTo>
                    <a:pt x="619" y="328"/>
                  </a:lnTo>
                  <a:lnTo>
                    <a:pt x="619" y="328"/>
                  </a:lnTo>
                  <a:lnTo>
                    <a:pt x="618" y="298"/>
                  </a:lnTo>
                  <a:lnTo>
                    <a:pt x="614" y="270"/>
                  </a:lnTo>
                  <a:lnTo>
                    <a:pt x="606" y="242"/>
                  </a:lnTo>
                  <a:lnTo>
                    <a:pt x="596" y="215"/>
                  </a:lnTo>
                  <a:lnTo>
                    <a:pt x="584" y="190"/>
                  </a:lnTo>
                  <a:lnTo>
                    <a:pt x="570" y="165"/>
                  </a:lnTo>
                  <a:lnTo>
                    <a:pt x="553" y="144"/>
                  </a:lnTo>
                  <a:lnTo>
                    <a:pt x="535" y="122"/>
                  </a:lnTo>
                  <a:lnTo>
                    <a:pt x="513" y="104"/>
                  </a:lnTo>
                  <a:lnTo>
                    <a:pt x="492" y="88"/>
                  </a:lnTo>
                  <a:lnTo>
                    <a:pt x="467" y="73"/>
                  </a:lnTo>
                  <a:lnTo>
                    <a:pt x="442" y="61"/>
                  </a:lnTo>
                  <a:lnTo>
                    <a:pt x="415" y="50"/>
                  </a:lnTo>
                  <a:lnTo>
                    <a:pt x="387" y="43"/>
                  </a:lnTo>
                  <a:lnTo>
                    <a:pt x="359" y="39"/>
                  </a:lnTo>
                  <a:lnTo>
                    <a:pt x="328" y="38"/>
                  </a:lnTo>
                  <a:lnTo>
                    <a:pt x="3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149">
              <a:extLst>
                <a:ext uri="{FF2B5EF4-FFF2-40B4-BE49-F238E27FC236}">
                  <a16:creationId xmlns:a16="http://schemas.microsoft.com/office/drawing/2014/main" id="{EB290199-763B-436E-9645-12CAE2E6FA76}"/>
                </a:ext>
              </a:extLst>
            </p:cNvPr>
            <p:cNvSpPr>
              <a:spLocks/>
            </p:cNvSpPr>
            <p:nvPr/>
          </p:nvSpPr>
          <p:spPr bwMode="auto">
            <a:xfrm>
              <a:off x="5054601" y="3455988"/>
              <a:ext cx="220663" cy="219075"/>
            </a:xfrm>
            <a:custGeom>
              <a:avLst/>
              <a:gdLst>
                <a:gd name="T0" fmla="*/ 139 w 278"/>
                <a:gd name="T1" fmla="*/ 276 h 276"/>
                <a:gd name="T2" fmla="*/ 142 w 278"/>
                <a:gd name="T3" fmla="*/ 221 h 276"/>
                <a:gd name="T4" fmla="*/ 139 w 278"/>
                <a:gd name="T5" fmla="*/ 221 h 276"/>
                <a:gd name="T6" fmla="*/ 130 w 278"/>
                <a:gd name="T7" fmla="*/ 221 h 276"/>
                <a:gd name="T8" fmla="*/ 114 w 278"/>
                <a:gd name="T9" fmla="*/ 217 h 276"/>
                <a:gd name="T10" fmla="*/ 92 w 278"/>
                <a:gd name="T11" fmla="*/ 208 h 276"/>
                <a:gd name="T12" fmla="*/ 70 w 278"/>
                <a:gd name="T13" fmla="*/ 185 h 276"/>
                <a:gd name="T14" fmla="*/ 59 w 278"/>
                <a:gd name="T15" fmla="*/ 164 h 276"/>
                <a:gd name="T16" fmla="*/ 56 w 278"/>
                <a:gd name="T17" fmla="*/ 147 h 276"/>
                <a:gd name="T18" fmla="*/ 56 w 278"/>
                <a:gd name="T19" fmla="*/ 138 h 276"/>
                <a:gd name="T20" fmla="*/ 57 w 278"/>
                <a:gd name="T21" fmla="*/ 122 h 276"/>
                <a:gd name="T22" fmla="*/ 63 w 278"/>
                <a:gd name="T23" fmla="*/ 106 h 276"/>
                <a:gd name="T24" fmla="*/ 80 w 278"/>
                <a:gd name="T25" fmla="*/ 80 h 276"/>
                <a:gd name="T26" fmla="*/ 106 w 278"/>
                <a:gd name="T27" fmla="*/ 61 h 276"/>
                <a:gd name="T28" fmla="*/ 122 w 278"/>
                <a:gd name="T29" fmla="*/ 57 h 276"/>
                <a:gd name="T30" fmla="*/ 139 w 278"/>
                <a:gd name="T31" fmla="*/ 56 h 276"/>
                <a:gd name="T32" fmla="*/ 147 w 278"/>
                <a:gd name="T33" fmla="*/ 56 h 276"/>
                <a:gd name="T34" fmla="*/ 164 w 278"/>
                <a:gd name="T35" fmla="*/ 59 h 276"/>
                <a:gd name="T36" fmla="*/ 185 w 278"/>
                <a:gd name="T37" fmla="*/ 70 h 276"/>
                <a:gd name="T38" fmla="*/ 208 w 278"/>
                <a:gd name="T39" fmla="*/ 92 h 276"/>
                <a:gd name="T40" fmla="*/ 219 w 278"/>
                <a:gd name="T41" fmla="*/ 114 h 276"/>
                <a:gd name="T42" fmla="*/ 221 w 278"/>
                <a:gd name="T43" fmla="*/ 130 h 276"/>
                <a:gd name="T44" fmla="*/ 221 w 278"/>
                <a:gd name="T45" fmla="*/ 138 h 276"/>
                <a:gd name="T46" fmla="*/ 276 w 278"/>
                <a:gd name="T47" fmla="*/ 150 h 276"/>
                <a:gd name="T48" fmla="*/ 278 w 278"/>
                <a:gd name="T49" fmla="*/ 138 h 276"/>
                <a:gd name="T50" fmla="*/ 276 w 278"/>
                <a:gd name="T51" fmla="*/ 125 h 276"/>
                <a:gd name="T52" fmla="*/ 271 w 278"/>
                <a:gd name="T53" fmla="*/ 98 h 276"/>
                <a:gd name="T54" fmla="*/ 260 w 278"/>
                <a:gd name="T55" fmla="*/ 72 h 276"/>
                <a:gd name="T56" fmla="*/ 245 w 278"/>
                <a:gd name="T57" fmla="*/ 51 h 276"/>
                <a:gd name="T58" fmla="*/ 227 w 278"/>
                <a:gd name="T59" fmla="*/ 32 h 276"/>
                <a:gd name="T60" fmla="*/ 205 w 278"/>
                <a:gd name="T61" fmla="*/ 17 h 276"/>
                <a:gd name="T62" fmla="*/ 180 w 278"/>
                <a:gd name="T63" fmla="*/ 6 h 276"/>
                <a:gd name="T64" fmla="*/ 153 w 278"/>
                <a:gd name="T65" fmla="*/ 1 h 276"/>
                <a:gd name="T66" fmla="*/ 139 w 278"/>
                <a:gd name="T67" fmla="*/ 0 h 276"/>
                <a:gd name="T68" fmla="*/ 111 w 278"/>
                <a:gd name="T69" fmla="*/ 2 h 276"/>
                <a:gd name="T70" fmla="*/ 84 w 278"/>
                <a:gd name="T71" fmla="*/ 10 h 276"/>
                <a:gd name="T72" fmla="*/ 61 w 278"/>
                <a:gd name="T73" fmla="*/ 24 h 276"/>
                <a:gd name="T74" fmla="*/ 41 w 278"/>
                <a:gd name="T75" fmla="*/ 41 h 276"/>
                <a:gd name="T76" fmla="*/ 24 w 278"/>
                <a:gd name="T77" fmla="*/ 61 h 276"/>
                <a:gd name="T78" fmla="*/ 12 w 278"/>
                <a:gd name="T79" fmla="*/ 84 h 276"/>
                <a:gd name="T80" fmla="*/ 4 w 278"/>
                <a:gd name="T81" fmla="*/ 111 h 276"/>
                <a:gd name="T82" fmla="*/ 0 w 278"/>
                <a:gd name="T83" fmla="*/ 138 h 276"/>
                <a:gd name="T84" fmla="*/ 1 w 278"/>
                <a:gd name="T85" fmla="*/ 153 h 276"/>
                <a:gd name="T86" fmla="*/ 6 w 278"/>
                <a:gd name="T87" fmla="*/ 180 h 276"/>
                <a:gd name="T88" fmla="*/ 17 w 278"/>
                <a:gd name="T89" fmla="*/ 204 h 276"/>
                <a:gd name="T90" fmla="*/ 32 w 278"/>
                <a:gd name="T91" fmla="*/ 227 h 276"/>
                <a:gd name="T92" fmla="*/ 51 w 278"/>
                <a:gd name="T93" fmla="*/ 245 h 276"/>
                <a:gd name="T94" fmla="*/ 72 w 278"/>
                <a:gd name="T95" fmla="*/ 260 h 276"/>
                <a:gd name="T96" fmla="*/ 98 w 278"/>
                <a:gd name="T97" fmla="*/ 271 h 276"/>
                <a:gd name="T98" fmla="*/ 125 w 278"/>
                <a:gd name="T99" fmla="*/ 276 h 276"/>
                <a:gd name="T100" fmla="*/ 139 w 278"/>
                <a:gd name="T10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8" h="276">
                  <a:moveTo>
                    <a:pt x="139" y="276"/>
                  </a:moveTo>
                  <a:lnTo>
                    <a:pt x="139" y="276"/>
                  </a:lnTo>
                  <a:lnTo>
                    <a:pt x="150" y="276"/>
                  </a:lnTo>
                  <a:lnTo>
                    <a:pt x="142" y="221"/>
                  </a:lnTo>
                  <a:lnTo>
                    <a:pt x="142" y="221"/>
                  </a:lnTo>
                  <a:lnTo>
                    <a:pt x="139" y="221"/>
                  </a:lnTo>
                  <a:lnTo>
                    <a:pt x="139" y="221"/>
                  </a:lnTo>
                  <a:lnTo>
                    <a:pt x="130" y="221"/>
                  </a:lnTo>
                  <a:lnTo>
                    <a:pt x="122" y="220"/>
                  </a:lnTo>
                  <a:lnTo>
                    <a:pt x="114" y="217"/>
                  </a:lnTo>
                  <a:lnTo>
                    <a:pt x="106" y="215"/>
                  </a:lnTo>
                  <a:lnTo>
                    <a:pt x="92" y="208"/>
                  </a:lnTo>
                  <a:lnTo>
                    <a:pt x="80" y="197"/>
                  </a:lnTo>
                  <a:lnTo>
                    <a:pt x="70" y="185"/>
                  </a:lnTo>
                  <a:lnTo>
                    <a:pt x="63" y="170"/>
                  </a:lnTo>
                  <a:lnTo>
                    <a:pt x="59" y="164"/>
                  </a:lnTo>
                  <a:lnTo>
                    <a:pt x="57" y="155"/>
                  </a:lnTo>
                  <a:lnTo>
                    <a:pt x="56" y="147"/>
                  </a:lnTo>
                  <a:lnTo>
                    <a:pt x="56" y="138"/>
                  </a:lnTo>
                  <a:lnTo>
                    <a:pt x="56" y="138"/>
                  </a:lnTo>
                  <a:lnTo>
                    <a:pt x="56" y="130"/>
                  </a:lnTo>
                  <a:lnTo>
                    <a:pt x="57" y="122"/>
                  </a:lnTo>
                  <a:lnTo>
                    <a:pt x="59" y="114"/>
                  </a:lnTo>
                  <a:lnTo>
                    <a:pt x="63" y="106"/>
                  </a:lnTo>
                  <a:lnTo>
                    <a:pt x="70" y="92"/>
                  </a:lnTo>
                  <a:lnTo>
                    <a:pt x="80" y="80"/>
                  </a:lnTo>
                  <a:lnTo>
                    <a:pt x="92" y="70"/>
                  </a:lnTo>
                  <a:lnTo>
                    <a:pt x="106" y="61"/>
                  </a:lnTo>
                  <a:lnTo>
                    <a:pt x="114" y="59"/>
                  </a:lnTo>
                  <a:lnTo>
                    <a:pt x="122" y="57"/>
                  </a:lnTo>
                  <a:lnTo>
                    <a:pt x="130" y="56"/>
                  </a:lnTo>
                  <a:lnTo>
                    <a:pt x="139" y="56"/>
                  </a:lnTo>
                  <a:lnTo>
                    <a:pt x="139" y="56"/>
                  </a:lnTo>
                  <a:lnTo>
                    <a:pt x="147" y="56"/>
                  </a:lnTo>
                  <a:lnTo>
                    <a:pt x="155" y="57"/>
                  </a:lnTo>
                  <a:lnTo>
                    <a:pt x="164" y="59"/>
                  </a:lnTo>
                  <a:lnTo>
                    <a:pt x="172" y="61"/>
                  </a:lnTo>
                  <a:lnTo>
                    <a:pt x="185" y="70"/>
                  </a:lnTo>
                  <a:lnTo>
                    <a:pt x="197" y="80"/>
                  </a:lnTo>
                  <a:lnTo>
                    <a:pt x="208" y="92"/>
                  </a:lnTo>
                  <a:lnTo>
                    <a:pt x="216" y="106"/>
                  </a:lnTo>
                  <a:lnTo>
                    <a:pt x="219" y="114"/>
                  </a:lnTo>
                  <a:lnTo>
                    <a:pt x="220" y="122"/>
                  </a:lnTo>
                  <a:lnTo>
                    <a:pt x="221" y="130"/>
                  </a:lnTo>
                  <a:lnTo>
                    <a:pt x="221" y="138"/>
                  </a:lnTo>
                  <a:lnTo>
                    <a:pt x="221" y="138"/>
                  </a:lnTo>
                  <a:lnTo>
                    <a:pt x="221" y="142"/>
                  </a:lnTo>
                  <a:lnTo>
                    <a:pt x="276" y="150"/>
                  </a:lnTo>
                  <a:lnTo>
                    <a:pt x="276" y="150"/>
                  </a:lnTo>
                  <a:lnTo>
                    <a:pt x="278" y="138"/>
                  </a:lnTo>
                  <a:lnTo>
                    <a:pt x="278" y="138"/>
                  </a:lnTo>
                  <a:lnTo>
                    <a:pt x="276" y="125"/>
                  </a:lnTo>
                  <a:lnTo>
                    <a:pt x="275" y="111"/>
                  </a:lnTo>
                  <a:lnTo>
                    <a:pt x="271" y="98"/>
                  </a:lnTo>
                  <a:lnTo>
                    <a:pt x="267" y="84"/>
                  </a:lnTo>
                  <a:lnTo>
                    <a:pt x="260" y="72"/>
                  </a:lnTo>
                  <a:lnTo>
                    <a:pt x="254" y="61"/>
                  </a:lnTo>
                  <a:lnTo>
                    <a:pt x="245" y="51"/>
                  </a:lnTo>
                  <a:lnTo>
                    <a:pt x="236" y="41"/>
                  </a:lnTo>
                  <a:lnTo>
                    <a:pt x="227" y="32"/>
                  </a:lnTo>
                  <a:lnTo>
                    <a:pt x="216" y="24"/>
                  </a:lnTo>
                  <a:lnTo>
                    <a:pt x="205" y="17"/>
                  </a:lnTo>
                  <a:lnTo>
                    <a:pt x="193" y="10"/>
                  </a:lnTo>
                  <a:lnTo>
                    <a:pt x="180" y="6"/>
                  </a:lnTo>
                  <a:lnTo>
                    <a:pt x="166" y="2"/>
                  </a:lnTo>
                  <a:lnTo>
                    <a:pt x="153" y="1"/>
                  </a:lnTo>
                  <a:lnTo>
                    <a:pt x="139" y="0"/>
                  </a:lnTo>
                  <a:lnTo>
                    <a:pt x="139" y="0"/>
                  </a:lnTo>
                  <a:lnTo>
                    <a:pt x="125" y="1"/>
                  </a:lnTo>
                  <a:lnTo>
                    <a:pt x="111" y="2"/>
                  </a:lnTo>
                  <a:lnTo>
                    <a:pt x="98" y="6"/>
                  </a:lnTo>
                  <a:lnTo>
                    <a:pt x="84" y="10"/>
                  </a:lnTo>
                  <a:lnTo>
                    <a:pt x="72" y="17"/>
                  </a:lnTo>
                  <a:lnTo>
                    <a:pt x="61" y="24"/>
                  </a:lnTo>
                  <a:lnTo>
                    <a:pt x="51" y="32"/>
                  </a:lnTo>
                  <a:lnTo>
                    <a:pt x="41" y="41"/>
                  </a:lnTo>
                  <a:lnTo>
                    <a:pt x="32" y="51"/>
                  </a:lnTo>
                  <a:lnTo>
                    <a:pt x="24" y="61"/>
                  </a:lnTo>
                  <a:lnTo>
                    <a:pt x="17" y="72"/>
                  </a:lnTo>
                  <a:lnTo>
                    <a:pt x="12" y="84"/>
                  </a:lnTo>
                  <a:lnTo>
                    <a:pt x="6" y="98"/>
                  </a:lnTo>
                  <a:lnTo>
                    <a:pt x="4" y="111"/>
                  </a:lnTo>
                  <a:lnTo>
                    <a:pt x="1" y="125"/>
                  </a:lnTo>
                  <a:lnTo>
                    <a:pt x="0" y="138"/>
                  </a:lnTo>
                  <a:lnTo>
                    <a:pt x="0" y="138"/>
                  </a:lnTo>
                  <a:lnTo>
                    <a:pt x="1" y="153"/>
                  </a:lnTo>
                  <a:lnTo>
                    <a:pt x="4" y="166"/>
                  </a:lnTo>
                  <a:lnTo>
                    <a:pt x="6" y="180"/>
                  </a:lnTo>
                  <a:lnTo>
                    <a:pt x="12" y="192"/>
                  </a:lnTo>
                  <a:lnTo>
                    <a:pt x="17" y="204"/>
                  </a:lnTo>
                  <a:lnTo>
                    <a:pt x="24" y="216"/>
                  </a:lnTo>
                  <a:lnTo>
                    <a:pt x="32" y="227"/>
                  </a:lnTo>
                  <a:lnTo>
                    <a:pt x="41" y="236"/>
                  </a:lnTo>
                  <a:lnTo>
                    <a:pt x="51" y="245"/>
                  </a:lnTo>
                  <a:lnTo>
                    <a:pt x="61" y="254"/>
                  </a:lnTo>
                  <a:lnTo>
                    <a:pt x="72" y="260"/>
                  </a:lnTo>
                  <a:lnTo>
                    <a:pt x="84" y="266"/>
                  </a:lnTo>
                  <a:lnTo>
                    <a:pt x="98" y="271"/>
                  </a:lnTo>
                  <a:lnTo>
                    <a:pt x="111" y="274"/>
                  </a:lnTo>
                  <a:lnTo>
                    <a:pt x="125" y="276"/>
                  </a:lnTo>
                  <a:lnTo>
                    <a:pt x="139" y="276"/>
                  </a:lnTo>
                  <a:lnTo>
                    <a:pt x="139"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150">
              <a:extLst>
                <a:ext uri="{FF2B5EF4-FFF2-40B4-BE49-F238E27FC236}">
                  <a16:creationId xmlns:a16="http://schemas.microsoft.com/office/drawing/2014/main" id="{9AA88CB8-1BF9-4450-A7E1-8BDE87FDFAF4}"/>
                </a:ext>
              </a:extLst>
            </p:cNvPr>
            <p:cNvSpPr>
              <a:spLocks/>
            </p:cNvSpPr>
            <p:nvPr/>
          </p:nvSpPr>
          <p:spPr bwMode="auto">
            <a:xfrm>
              <a:off x="5143501" y="3544888"/>
              <a:ext cx="42863" cy="42863"/>
            </a:xfrm>
            <a:custGeom>
              <a:avLst/>
              <a:gdLst>
                <a:gd name="T0" fmla="*/ 39 w 55"/>
                <a:gd name="T1" fmla="*/ 22 h 55"/>
                <a:gd name="T2" fmla="*/ 39 w 55"/>
                <a:gd name="T3" fmla="*/ 22 h 55"/>
                <a:gd name="T4" fmla="*/ 40 w 55"/>
                <a:gd name="T5" fmla="*/ 22 h 55"/>
                <a:gd name="T6" fmla="*/ 55 w 55"/>
                <a:gd name="T7" fmla="*/ 24 h 55"/>
                <a:gd name="T8" fmla="*/ 55 w 55"/>
                <a:gd name="T9" fmla="*/ 24 h 55"/>
                <a:gd name="T10" fmla="*/ 54 w 55"/>
                <a:gd name="T11" fmla="*/ 19 h 55"/>
                <a:gd name="T12" fmla="*/ 53 w 55"/>
                <a:gd name="T13" fmla="*/ 15 h 55"/>
                <a:gd name="T14" fmla="*/ 50 w 55"/>
                <a:gd name="T15" fmla="*/ 11 h 55"/>
                <a:gd name="T16" fmla="*/ 46 w 55"/>
                <a:gd name="T17" fmla="*/ 7 h 55"/>
                <a:gd name="T18" fmla="*/ 42 w 55"/>
                <a:gd name="T19" fmla="*/ 4 h 55"/>
                <a:gd name="T20" fmla="*/ 38 w 55"/>
                <a:gd name="T21" fmla="*/ 1 h 55"/>
                <a:gd name="T22" fmla="*/ 32 w 55"/>
                <a:gd name="T23" fmla="*/ 0 h 55"/>
                <a:gd name="T24" fmla="*/ 28 w 55"/>
                <a:gd name="T25" fmla="*/ 0 h 55"/>
                <a:gd name="T26" fmla="*/ 28 w 55"/>
                <a:gd name="T27" fmla="*/ 0 h 55"/>
                <a:gd name="T28" fmla="*/ 22 w 55"/>
                <a:gd name="T29" fmla="*/ 0 h 55"/>
                <a:gd name="T30" fmla="*/ 18 w 55"/>
                <a:gd name="T31" fmla="*/ 1 h 55"/>
                <a:gd name="T32" fmla="*/ 12 w 55"/>
                <a:gd name="T33" fmla="*/ 4 h 55"/>
                <a:gd name="T34" fmla="*/ 8 w 55"/>
                <a:gd name="T35" fmla="*/ 8 h 55"/>
                <a:gd name="T36" fmla="*/ 4 w 55"/>
                <a:gd name="T37" fmla="*/ 12 h 55"/>
                <a:gd name="T38" fmla="*/ 3 w 55"/>
                <a:gd name="T39" fmla="*/ 16 h 55"/>
                <a:gd name="T40" fmla="*/ 0 w 55"/>
                <a:gd name="T41" fmla="*/ 22 h 55"/>
                <a:gd name="T42" fmla="*/ 0 w 55"/>
                <a:gd name="T43" fmla="*/ 27 h 55"/>
                <a:gd name="T44" fmla="*/ 0 w 55"/>
                <a:gd name="T45" fmla="*/ 27 h 55"/>
                <a:gd name="T46" fmla="*/ 0 w 55"/>
                <a:gd name="T47" fmla="*/ 32 h 55"/>
                <a:gd name="T48" fmla="*/ 2 w 55"/>
                <a:gd name="T49" fmla="*/ 38 h 55"/>
                <a:gd name="T50" fmla="*/ 4 w 55"/>
                <a:gd name="T51" fmla="*/ 42 h 55"/>
                <a:gd name="T52" fmla="*/ 7 w 55"/>
                <a:gd name="T53" fmla="*/ 46 h 55"/>
                <a:gd name="T54" fmla="*/ 11 w 55"/>
                <a:gd name="T55" fmla="*/ 48 h 55"/>
                <a:gd name="T56" fmla="*/ 15 w 55"/>
                <a:gd name="T57" fmla="*/ 51 h 55"/>
                <a:gd name="T58" fmla="*/ 19 w 55"/>
                <a:gd name="T59" fmla="*/ 54 h 55"/>
                <a:gd name="T60" fmla="*/ 24 w 55"/>
                <a:gd name="T61" fmla="*/ 55 h 55"/>
                <a:gd name="T62" fmla="*/ 23 w 55"/>
                <a:gd name="T63" fmla="*/ 40 h 55"/>
                <a:gd name="T64" fmla="*/ 23 w 55"/>
                <a:gd name="T65" fmla="*/ 40 h 55"/>
                <a:gd name="T66" fmla="*/ 22 w 55"/>
                <a:gd name="T67" fmla="*/ 36 h 55"/>
                <a:gd name="T68" fmla="*/ 23 w 55"/>
                <a:gd name="T69" fmla="*/ 34 h 55"/>
                <a:gd name="T70" fmla="*/ 24 w 55"/>
                <a:gd name="T71" fmla="*/ 30 h 55"/>
                <a:gd name="T72" fmla="*/ 27 w 55"/>
                <a:gd name="T73" fmla="*/ 27 h 55"/>
                <a:gd name="T74" fmla="*/ 27 w 55"/>
                <a:gd name="T75" fmla="*/ 27 h 55"/>
                <a:gd name="T76" fmla="*/ 32 w 55"/>
                <a:gd name="T77" fmla="*/ 23 h 55"/>
                <a:gd name="T78" fmla="*/ 39 w 55"/>
                <a:gd name="T79" fmla="*/ 22 h 55"/>
                <a:gd name="T80" fmla="*/ 39 w 55"/>
                <a:gd name="T81"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39" y="22"/>
                  </a:moveTo>
                  <a:lnTo>
                    <a:pt x="39" y="22"/>
                  </a:lnTo>
                  <a:lnTo>
                    <a:pt x="40" y="22"/>
                  </a:lnTo>
                  <a:lnTo>
                    <a:pt x="55" y="24"/>
                  </a:lnTo>
                  <a:lnTo>
                    <a:pt x="55" y="24"/>
                  </a:lnTo>
                  <a:lnTo>
                    <a:pt x="54" y="19"/>
                  </a:lnTo>
                  <a:lnTo>
                    <a:pt x="53" y="15"/>
                  </a:lnTo>
                  <a:lnTo>
                    <a:pt x="50" y="11"/>
                  </a:lnTo>
                  <a:lnTo>
                    <a:pt x="46" y="7"/>
                  </a:lnTo>
                  <a:lnTo>
                    <a:pt x="42" y="4"/>
                  </a:lnTo>
                  <a:lnTo>
                    <a:pt x="38" y="1"/>
                  </a:lnTo>
                  <a:lnTo>
                    <a:pt x="32" y="0"/>
                  </a:lnTo>
                  <a:lnTo>
                    <a:pt x="28" y="0"/>
                  </a:lnTo>
                  <a:lnTo>
                    <a:pt x="28" y="0"/>
                  </a:lnTo>
                  <a:lnTo>
                    <a:pt x="22" y="0"/>
                  </a:lnTo>
                  <a:lnTo>
                    <a:pt x="18" y="1"/>
                  </a:lnTo>
                  <a:lnTo>
                    <a:pt x="12" y="4"/>
                  </a:lnTo>
                  <a:lnTo>
                    <a:pt x="8" y="8"/>
                  </a:lnTo>
                  <a:lnTo>
                    <a:pt x="4" y="12"/>
                  </a:lnTo>
                  <a:lnTo>
                    <a:pt x="3" y="16"/>
                  </a:lnTo>
                  <a:lnTo>
                    <a:pt x="0" y="22"/>
                  </a:lnTo>
                  <a:lnTo>
                    <a:pt x="0" y="27"/>
                  </a:lnTo>
                  <a:lnTo>
                    <a:pt x="0" y="27"/>
                  </a:lnTo>
                  <a:lnTo>
                    <a:pt x="0" y="32"/>
                  </a:lnTo>
                  <a:lnTo>
                    <a:pt x="2" y="38"/>
                  </a:lnTo>
                  <a:lnTo>
                    <a:pt x="4" y="42"/>
                  </a:lnTo>
                  <a:lnTo>
                    <a:pt x="7" y="46"/>
                  </a:lnTo>
                  <a:lnTo>
                    <a:pt x="11" y="48"/>
                  </a:lnTo>
                  <a:lnTo>
                    <a:pt x="15" y="51"/>
                  </a:lnTo>
                  <a:lnTo>
                    <a:pt x="19" y="54"/>
                  </a:lnTo>
                  <a:lnTo>
                    <a:pt x="24" y="55"/>
                  </a:lnTo>
                  <a:lnTo>
                    <a:pt x="23" y="40"/>
                  </a:lnTo>
                  <a:lnTo>
                    <a:pt x="23" y="40"/>
                  </a:lnTo>
                  <a:lnTo>
                    <a:pt x="22" y="36"/>
                  </a:lnTo>
                  <a:lnTo>
                    <a:pt x="23" y="34"/>
                  </a:lnTo>
                  <a:lnTo>
                    <a:pt x="24" y="30"/>
                  </a:lnTo>
                  <a:lnTo>
                    <a:pt x="27" y="27"/>
                  </a:lnTo>
                  <a:lnTo>
                    <a:pt x="27" y="27"/>
                  </a:lnTo>
                  <a:lnTo>
                    <a:pt x="32" y="23"/>
                  </a:lnTo>
                  <a:lnTo>
                    <a:pt x="39"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151">
              <a:extLst>
                <a:ext uri="{FF2B5EF4-FFF2-40B4-BE49-F238E27FC236}">
                  <a16:creationId xmlns:a16="http://schemas.microsoft.com/office/drawing/2014/main" id="{10418BC0-92B7-47C1-9193-8F23A70FB603}"/>
                </a:ext>
              </a:extLst>
            </p:cNvPr>
            <p:cNvSpPr>
              <a:spLocks/>
            </p:cNvSpPr>
            <p:nvPr/>
          </p:nvSpPr>
          <p:spPr bwMode="auto">
            <a:xfrm>
              <a:off x="5168901" y="3570288"/>
              <a:ext cx="173038" cy="171450"/>
            </a:xfrm>
            <a:custGeom>
              <a:avLst/>
              <a:gdLst>
                <a:gd name="T0" fmla="*/ 215 w 216"/>
                <a:gd name="T1" fmla="*/ 151 h 216"/>
                <a:gd name="T2" fmla="*/ 134 w 216"/>
                <a:gd name="T3" fmla="*/ 71 h 216"/>
                <a:gd name="T4" fmla="*/ 174 w 216"/>
                <a:gd name="T5" fmla="*/ 31 h 216"/>
                <a:gd name="T6" fmla="*/ 174 w 216"/>
                <a:gd name="T7" fmla="*/ 31 h 216"/>
                <a:gd name="T8" fmla="*/ 177 w 216"/>
                <a:gd name="T9" fmla="*/ 28 h 216"/>
                <a:gd name="T10" fmla="*/ 176 w 216"/>
                <a:gd name="T11" fmla="*/ 25 h 216"/>
                <a:gd name="T12" fmla="*/ 176 w 216"/>
                <a:gd name="T13" fmla="*/ 25 h 216"/>
                <a:gd name="T14" fmla="*/ 174 w 216"/>
                <a:gd name="T15" fmla="*/ 23 h 216"/>
                <a:gd name="T16" fmla="*/ 172 w 216"/>
                <a:gd name="T17" fmla="*/ 21 h 216"/>
                <a:gd name="T18" fmla="*/ 5 w 216"/>
                <a:gd name="T19" fmla="*/ 0 h 216"/>
                <a:gd name="T20" fmla="*/ 5 w 216"/>
                <a:gd name="T21" fmla="*/ 0 h 216"/>
                <a:gd name="T22" fmla="*/ 2 w 216"/>
                <a:gd name="T23" fmla="*/ 0 h 216"/>
                <a:gd name="T24" fmla="*/ 1 w 216"/>
                <a:gd name="T25" fmla="*/ 1 h 216"/>
                <a:gd name="T26" fmla="*/ 1 w 216"/>
                <a:gd name="T27" fmla="*/ 1 h 216"/>
                <a:gd name="T28" fmla="*/ 0 w 216"/>
                <a:gd name="T29" fmla="*/ 2 h 216"/>
                <a:gd name="T30" fmla="*/ 0 w 216"/>
                <a:gd name="T31" fmla="*/ 5 h 216"/>
                <a:gd name="T32" fmla="*/ 21 w 216"/>
                <a:gd name="T33" fmla="*/ 172 h 216"/>
                <a:gd name="T34" fmla="*/ 21 w 216"/>
                <a:gd name="T35" fmla="*/ 172 h 216"/>
                <a:gd name="T36" fmla="*/ 23 w 216"/>
                <a:gd name="T37" fmla="*/ 174 h 216"/>
                <a:gd name="T38" fmla="*/ 25 w 216"/>
                <a:gd name="T39" fmla="*/ 176 h 216"/>
                <a:gd name="T40" fmla="*/ 25 w 216"/>
                <a:gd name="T41" fmla="*/ 176 h 216"/>
                <a:gd name="T42" fmla="*/ 28 w 216"/>
                <a:gd name="T43" fmla="*/ 176 h 216"/>
                <a:gd name="T44" fmla="*/ 31 w 216"/>
                <a:gd name="T45" fmla="*/ 174 h 216"/>
                <a:gd name="T46" fmla="*/ 71 w 216"/>
                <a:gd name="T47" fmla="*/ 134 h 216"/>
                <a:gd name="T48" fmla="*/ 152 w 216"/>
                <a:gd name="T49" fmla="*/ 215 h 216"/>
                <a:gd name="T50" fmla="*/ 152 w 216"/>
                <a:gd name="T51" fmla="*/ 215 h 216"/>
                <a:gd name="T52" fmla="*/ 153 w 216"/>
                <a:gd name="T53" fmla="*/ 216 h 216"/>
                <a:gd name="T54" fmla="*/ 156 w 216"/>
                <a:gd name="T55" fmla="*/ 216 h 216"/>
                <a:gd name="T56" fmla="*/ 156 w 216"/>
                <a:gd name="T57" fmla="*/ 216 h 216"/>
                <a:gd name="T58" fmla="*/ 158 w 216"/>
                <a:gd name="T59" fmla="*/ 216 h 216"/>
                <a:gd name="T60" fmla="*/ 160 w 216"/>
                <a:gd name="T61" fmla="*/ 215 h 216"/>
                <a:gd name="T62" fmla="*/ 215 w 216"/>
                <a:gd name="T63" fmla="*/ 160 h 216"/>
                <a:gd name="T64" fmla="*/ 215 w 216"/>
                <a:gd name="T65" fmla="*/ 160 h 216"/>
                <a:gd name="T66" fmla="*/ 216 w 216"/>
                <a:gd name="T67" fmla="*/ 157 h 216"/>
                <a:gd name="T68" fmla="*/ 216 w 216"/>
                <a:gd name="T69" fmla="*/ 156 h 216"/>
                <a:gd name="T70" fmla="*/ 216 w 216"/>
                <a:gd name="T71" fmla="*/ 153 h 216"/>
                <a:gd name="T72" fmla="*/ 215 w 216"/>
                <a:gd name="T73" fmla="*/ 151 h 216"/>
                <a:gd name="T74" fmla="*/ 215 w 216"/>
                <a:gd name="T75" fmla="*/ 1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216">
                  <a:moveTo>
                    <a:pt x="215" y="151"/>
                  </a:moveTo>
                  <a:lnTo>
                    <a:pt x="134" y="71"/>
                  </a:lnTo>
                  <a:lnTo>
                    <a:pt x="174" y="31"/>
                  </a:lnTo>
                  <a:lnTo>
                    <a:pt x="174" y="31"/>
                  </a:lnTo>
                  <a:lnTo>
                    <a:pt x="177" y="28"/>
                  </a:lnTo>
                  <a:lnTo>
                    <a:pt x="176" y="25"/>
                  </a:lnTo>
                  <a:lnTo>
                    <a:pt x="176" y="25"/>
                  </a:lnTo>
                  <a:lnTo>
                    <a:pt x="174" y="23"/>
                  </a:lnTo>
                  <a:lnTo>
                    <a:pt x="172" y="21"/>
                  </a:lnTo>
                  <a:lnTo>
                    <a:pt x="5" y="0"/>
                  </a:lnTo>
                  <a:lnTo>
                    <a:pt x="5" y="0"/>
                  </a:lnTo>
                  <a:lnTo>
                    <a:pt x="2" y="0"/>
                  </a:lnTo>
                  <a:lnTo>
                    <a:pt x="1" y="1"/>
                  </a:lnTo>
                  <a:lnTo>
                    <a:pt x="1" y="1"/>
                  </a:lnTo>
                  <a:lnTo>
                    <a:pt x="0" y="2"/>
                  </a:lnTo>
                  <a:lnTo>
                    <a:pt x="0" y="5"/>
                  </a:lnTo>
                  <a:lnTo>
                    <a:pt x="21" y="172"/>
                  </a:lnTo>
                  <a:lnTo>
                    <a:pt x="21" y="172"/>
                  </a:lnTo>
                  <a:lnTo>
                    <a:pt x="23" y="174"/>
                  </a:lnTo>
                  <a:lnTo>
                    <a:pt x="25" y="176"/>
                  </a:lnTo>
                  <a:lnTo>
                    <a:pt x="25" y="176"/>
                  </a:lnTo>
                  <a:lnTo>
                    <a:pt x="28" y="176"/>
                  </a:lnTo>
                  <a:lnTo>
                    <a:pt x="31" y="174"/>
                  </a:lnTo>
                  <a:lnTo>
                    <a:pt x="71" y="134"/>
                  </a:lnTo>
                  <a:lnTo>
                    <a:pt x="152" y="215"/>
                  </a:lnTo>
                  <a:lnTo>
                    <a:pt x="152" y="215"/>
                  </a:lnTo>
                  <a:lnTo>
                    <a:pt x="153" y="216"/>
                  </a:lnTo>
                  <a:lnTo>
                    <a:pt x="156" y="216"/>
                  </a:lnTo>
                  <a:lnTo>
                    <a:pt x="156" y="216"/>
                  </a:lnTo>
                  <a:lnTo>
                    <a:pt x="158" y="216"/>
                  </a:lnTo>
                  <a:lnTo>
                    <a:pt x="160" y="215"/>
                  </a:lnTo>
                  <a:lnTo>
                    <a:pt x="215" y="160"/>
                  </a:lnTo>
                  <a:lnTo>
                    <a:pt x="215" y="160"/>
                  </a:lnTo>
                  <a:lnTo>
                    <a:pt x="216" y="157"/>
                  </a:lnTo>
                  <a:lnTo>
                    <a:pt x="216" y="156"/>
                  </a:lnTo>
                  <a:lnTo>
                    <a:pt x="216" y="153"/>
                  </a:lnTo>
                  <a:lnTo>
                    <a:pt x="215" y="151"/>
                  </a:lnTo>
                  <a:lnTo>
                    <a:pt x="2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Tree>
    <p:extLst>
      <p:ext uri="{BB962C8B-B14F-4D97-AF65-F5344CB8AC3E}">
        <p14:creationId xmlns:p14="http://schemas.microsoft.com/office/powerpoint/2010/main" val="2797389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53A7B09-CC52-4312-8082-38600BA09642}"/>
              </a:ext>
            </a:extLst>
          </p:cNvPr>
          <p:cNvSpPr/>
          <p:nvPr/>
        </p:nvSpPr>
        <p:spPr>
          <a:xfrm>
            <a:off x="1612125" y="3771269"/>
            <a:ext cx="8652650" cy="2314528"/>
          </a:xfrm>
          <a:prstGeom prst="rect">
            <a:avLst/>
          </a:prstGeom>
          <a:solidFill>
            <a:schemeClr val="accent3">
              <a:alpha val="5000"/>
            </a:schemeClr>
          </a:solidFill>
          <a:ln w="9525" cap="sq" cmpd="sng" algn="ctr">
            <a:solidFill>
              <a:schemeClr val="accent3"/>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solidFill>
                <a:prstClr val="black"/>
              </a:solidFill>
              <a:effectLst/>
              <a:uLnTx/>
              <a:uFillTx/>
              <a:ea typeface="Microsoft YaHei UI Light" panose="020B0502040204020203" pitchFamily="34" charset="-122"/>
              <a:cs typeface="Arial" panose="020B0604020202020204" pitchFamily="34" charset="0"/>
            </a:endParaRPr>
          </a:p>
        </p:txBody>
      </p:sp>
      <p:sp>
        <p:nvSpPr>
          <p:cNvPr id="14" name="Rectangle 13">
            <a:extLst>
              <a:ext uri="{FF2B5EF4-FFF2-40B4-BE49-F238E27FC236}">
                <a16:creationId xmlns:a16="http://schemas.microsoft.com/office/drawing/2014/main" id="{D5E68865-40E6-477C-A1D7-DBEF3DA2B495}"/>
              </a:ext>
            </a:extLst>
          </p:cNvPr>
          <p:cNvSpPr/>
          <p:nvPr/>
        </p:nvSpPr>
        <p:spPr>
          <a:xfrm>
            <a:off x="1612125" y="1969063"/>
            <a:ext cx="8652650" cy="1497489"/>
          </a:xfrm>
          <a:prstGeom prst="rect">
            <a:avLst/>
          </a:prstGeom>
          <a:solidFill>
            <a:schemeClr val="accent1">
              <a:alpha val="5000"/>
            </a:schemeClr>
          </a:solidFill>
          <a:ln w="9525" cap="sq" cmpd="sng" algn="ctr">
            <a:solidFill>
              <a:schemeClr val="accent1"/>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solidFill>
                <a:prstClr val="black"/>
              </a:solidFill>
              <a:effectLst/>
              <a:uLnTx/>
              <a:uFillTx/>
              <a:ea typeface="Microsoft YaHei UI Light" panose="020B0502040204020203" pitchFamily="34" charset="-122"/>
              <a:cs typeface="Arial" panose="020B0604020202020204" pitchFamily="34" charset="0"/>
            </a:endParaRP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Accounts, Users, &amp; Permissions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a:xfrm>
            <a:off x="914721" y="1353312"/>
            <a:ext cx="11077254" cy="475488"/>
          </a:xfrm>
        </p:spPr>
        <p:txBody>
          <a:bodyPr/>
          <a:lstStyle/>
          <a:p>
            <a:r>
              <a:rPr lang="en-US" dirty="0"/>
              <a:t>Prior to starting any development work,  you will want to ensure that you have set up roles and assigned them to the correct users based on business function/who will be working in the platform &amp; what will they be doing. If you are working in IS through SFMC, you will want to confirm roles are correct in both platforms.</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9F7B9930-EA20-4D56-9EAF-04F935F9D10E}"/>
              </a:ext>
            </a:extLst>
          </p:cNvPr>
          <p:cNvSpPr/>
          <p:nvPr/>
        </p:nvSpPr>
        <p:spPr>
          <a:xfrm>
            <a:off x="6980165" y="6241112"/>
            <a:ext cx="5424880" cy="507831"/>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https://share.vidyard.com/watch/rX1zKHzyWDwrX35PMGHVrH</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https://doc.evergage.com/display/EKB/Manage+Users</a:t>
            </a:r>
            <a:endParaRPr lang="en-US" sz="900" dirty="0">
              <a:cs typeface="Times New Roman" panose="02020603050405020304" pitchFamily="18" charset="0"/>
            </a:endParaRPr>
          </a:p>
          <a:p>
            <a:pPr marL="342900" indent="-342900">
              <a:buFont typeface="+mj-lt"/>
              <a:buAutoNum type="arabicPeriod"/>
            </a:pPr>
            <a:r>
              <a:rPr lang="en-US" sz="900" dirty="0">
                <a:cs typeface="Times New Roman" panose="02020603050405020304" pitchFamily="18" charset="0"/>
                <a:hlinkClick r:id="rId5">
                  <a:extLst>
                    <a:ext uri="{A12FA001-AC4F-418D-AE19-62706E023703}">
                      <ahyp:hlinkClr xmlns:ahyp="http://schemas.microsoft.com/office/drawing/2018/hyperlinkcolor" val="tx"/>
                    </a:ext>
                  </a:extLst>
                </a:hlinkClick>
              </a:rPr>
              <a:t>https://doc.evergage.com/display/EKB/Add%2C+Edit%2C+and+Delete+Users+and+Roles</a:t>
            </a:r>
            <a:endParaRPr lang="en-US" sz="900" dirty="0">
              <a:cs typeface="Times New Roman" panose="02020603050405020304" pitchFamily="18" charset="0"/>
            </a:endParaRPr>
          </a:p>
        </p:txBody>
      </p:sp>
      <p:sp>
        <p:nvSpPr>
          <p:cNvPr id="9" name="TextBox 8">
            <a:extLst>
              <a:ext uri="{FF2B5EF4-FFF2-40B4-BE49-F238E27FC236}">
                <a16:creationId xmlns:a16="http://schemas.microsoft.com/office/drawing/2014/main" id="{843CE41C-B1ED-450E-B0EE-E1DEAC3CCC3D}"/>
              </a:ext>
            </a:extLst>
          </p:cNvPr>
          <p:cNvSpPr txBox="1"/>
          <p:nvPr/>
        </p:nvSpPr>
        <p:spPr>
          <a:xfrm>
            <a:off x="1684306" y="2230708"/>
            <a:ext cx="482367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Set up your existing SFMC users to have access to IS by providing them varying  permissions under </a:t>
            </a:r>
            <a:r>
              <a:rPr lang="en-US" sz="1200" dirty="0">
                <a:solidFill>
                  <a:srgbClr val="0070C0"/>
                </a:solidFill>
              </a:rPr>
              <a:t>Setup &gt; Users </a:t>
            </a:r>
          </a:p>
          <a:p>
            <a:endParaRPr lang="en-US" sz="1200" dirty="0"/>
          </a:p>
        </p:txBody>
      </p:sp>
      <p:sp>
        <p:nvSpPr>
          <p:cNvPr id="12" name="TextBox 11">
            <a:extLst>
              <a:ext uri="{FF2B5EF4-FFF2-40B4-BE49-F238E27FC236}">
                <a16:creationId xmlns:a16="http://schemas.microsoft.com/office/drawing/2014/main" id="{EB4EE791-177C-45C7-B705-0A01585469F3}"/>
              </a:ext>
            </a:extLst>
          </p:cNvPr>
          <p:cNvSpPr txBox="1"/>
          <p:nvPr/>
        </p:nvSpPr>
        <p:spPr>
          <a:xfrm>
            <a:off x="1684306" y="4211420"/>
            <a:ext cx="4823670"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Leverage OOB roles or set up custom roles by navigating to </a:t>
            </a:r>
            <a:r>
              <a:rPr lang="en-US" sz="1200" dirty="0">
                <a:solidFill>
                  <a:srgbClr val="0070C0"/>
                </a:solidFill>
              </a:rPr>
              <a:t>Security &gt; Manage Role Definitions </a:t>
            </a:r>
            <a:r>
              <a:rPr lang="en-US" sz="1200" dirty="0"/>
              <a:t>and creating varied roles with specific permissions (can only be done if you assigned Admin access in SFMC) </a:t>
            </a:r>
          </a:p>
          <a:p>
            <a:pPr marL="285750" indent="-285750">
              <a:buFont typeface="Arial" panose="020B0604020202020204" pitchFamily="34" charset="0"/>
              <a:buChar char="•"/>
            </a:pPr>
            <a:r>
              <a:rPr lang="en-US" sz="1200" dirty="0"/>
              <a:t>Assign the roles by navigating to </a:t>
            </a:r>
            <a:r>
              <a:rPr lang="en-US" sz="1200" dirty="0">
                <a:solidFill>
                  <a:srgbClr val="0070C0"/>
                </a:solidFill>
              </a:rPr>
              <a:t>Security&gt;Manage Users&gt; Selecting a User</a:t>
            </a:r>
          </a:p>
          <a:p>
            <a:pPr marL="742950" lvl="1" indent="-285750">
              <a:buFont typeface="Arial" panose="020B0604020202020204" pitchFamily="34" charset="0"/>
              <a:buChar char="•"/>
            </a:pPr>
            <a:r>
              <a:rPr lang="en-US" sz="1200" dirty="0"/>
              <a:t>The roles you assign can vary by dataset </a:t>
            </a:r>
          </a:p>
          <a:p>
            <a:endParaRPr lang="en-US" sz="1200" dirty="0"/>
          </a:p>
        </p:txBody>
      </p:sp>
      <p:pic>
        <p:nvPicPr>
          <p:cNvPr id="10" name="Picture 9">
            <a:extLst>
              <a:ext uri="{FF2B5EF4-FFF2-40B4-BE49-F238E27FC236}">
                <a16:creationId xmlns:a16="http://schemas.microsoft.com/office/drawing/2014/main" id="{1A330B4C-9271-4751-88F2-BBB890399FDA}"/>
              </a:ext>
            </a:extLst>
          </p:cNvPr>
          <p:cNvPicPr>
            <a:picLocks noChangeAspect="1"/>
          </p:cNvPicPr>
          <p:nvPr/>
        </p:nvPicPr>
        <p:blipFill>
          <a:blip r:embed="rId6"/>
          <a:stretch>
            <a:fillRect/>
          </a:stretch>
        </p:blipFill>
        <p:spPr>
          <a:xfrm>
            <a:off x="1945500" y="2832850"/>
            <a:ext cx="7934325" cy="436962"/>
          </a:xfrm>
          <a:prstGeom prst="rect">
            <a:avLst/>
          </a:prstGeom>
          <a:ln>
            <a:solidFill>
              <a:schemeClr val="tx1"/>
            </a:solidFill>
          </a:ln>
        </p:spPr>
      </p:pic>
      <p:pic>
        <p:nvPicPr>
          <p:cNvPr id="11" name="Picture 10">
            <a:extLst>
              <a:ext uri="{FF2B5EF4-FFF2-40B4-BE49-F238E27FC236}">
                <a16:creationId xmlns:a16="http://schemas.microsoft.com/office/drawing/2014/main" id="{2866E433-68E1-424C-98A9-7155F6E12F22}"/>
              </a:ext>
            </a:extLst>
          </p:cNvPr>
          <p:cNvPicPr>
            <a:picLocks noChangeAspect="1"/>
          </p:cNvPicPr>
          <p:nvPr/>
        </p:nvPicPr>
        <p:blipFill>
          <a:blip r:embed="rId7"/>
          <a:stretch>
            <a:fillRect/>
          </a:stretch>
        </p:blipFill>
        <p:spPr>
          <a:xfrm>
            <a:off x="6507976" y="3867724"/>
            <a:ext cx="3371849" cy="2096605"/>
          </a:xfrm>
          <a:prstGeom prst="rect">
            <a:avLst/>
          </a:prstGeom>
          <a:ln>
            <a:solidFill>
              <a:schemeClr val="tx1"/>
            </a:solidFill>
          </a:ln>
        </p:spPr>
      </p:pic>
      <p:sp>
        <p:nvSpPr>
          <p:cNvPr id="16" name="Rectangle 15">
            <a:extLst>
              <a:ext uri="{FF2B5EF4-FFF2-40B4-BE49-F238E27FC236}">
                <a16:creationId xmlns:a16="http://schemas.microsoft.com/office/drawing/2014/main" id="{61459723-B32D-4A3A-845C-4AED0E155DEF}"/>
              </a:ext>
            </a:extLst>
          </p:cNvPr>
          <p:cNvSpPr/>
          <p:nvPr/>
        </p:nvSpPr>
        <p:spPr>
          <a:xfrm>
            <a:off x="4372380" y="1906162"/>
            <a:ext cx="2135596" cy="184666"/>
          </a:xfrm>
          <a:prstGeom prst="rect">
            <a:avLst/>
          </a:prstGeom>
          <a:solidFill>
            <a:srgbClr val="FFFFFF"/>
          </a:solidFill>
          <a:ln w="9525" cap="sq" cmpd="sng" algn="ctr">
            <a:noFill/>
            <a:prstDash val="dash"/>
          </a:ln>
          <a:effectLst/>
        </p:spPr>
        <p:txBody>
          <a:bodyPr wrap="square" lIns="91416" tIns="0" rIns="91416" bIns="0" rtlCol="0" anchor="ctr">
            <a:spAutoFit/>
          </a:bodyPr>
          <a:lstStyle/>
          <a:p>
            <a:pPr algn="ctr" defTabSz="914126">
              <a:spcAft>
                <a:spcPts val="600"/>
              </a:spcAft>
              <a:defRPr/>
            </a:pPr>
            <a:r>
              <a:rPr lang="en-US" sz="1200" b="1" i="1" dirty="0"/>
              <a:t>In Marketing Cloud…</a:t>
            </a:r>
          </a:p>
        </p:txBody>
      </p:sp>
      <p:sp>
        <p:nvSpPr>
          <p:cNvPr id="20" name="Rectangle 19">
            <a:extLst>
              <a:ext uri="{FF2B5EF4-FFF2-40B4-BE49-F238E27FC236}">
                <a16:creationId xmlns:a16="http://schemas.microsoft.com/office/drawing/2014/main" id="{27157AC3-6432-41F8-9E2F-18241827A06A}"/>
              </a:ext>
            </a:extLst>
          </p:cNvPr>
          <p:cNvSpPr/>
          <p:nvPr/>
        </p:nvSpPr>
        <p:spPr>
          <a:xfrm>
            <a:off x="4372380" y="3708368"/>
            <a:ext cx="2135596" cy="184666"/>
          </a:xfrm>
          <a:prstGeom prst="rect">
            <a:avLst/>
          </a:prstGeom>
          <a:solidFill>
            <a:srgbClr val="FFFFFF"/>
          </a:solidFill>
          <a:ln w="9525" cap="sq" cmpd="sng" algn="ctr">
            <a:noFill/>
            <a:prstDash val="dash"/>
          </a:ln>
          <a:effectLst/>
        </p:spPr>
        <p:txBody>
          <a:bodyPr wrap="square" lIns="91416" tIns="0" rIns="91416" bIns="0" rtlCol="0" anchor="ctr">
            <a:spAutoFit/>
          </a:bodyPr>
          <a:lstStyle/>
          <a:p>
            <a:pPr algn="ctr" defTabSz="914126">
              <a:spcAft>
                <a:spcPts val="600"/>
              </a:spcAft>
              <a:defRPr/>
            </a:pPr>
            <a:r>
              <a:rPr lang="en-US" sz="1200" b="1" i="1" dirty="0"/>
              <a:t>In Interaction Studio…</a:t>
            </a:r>
          </a:p>
        </p:txBody>
      </p:sp>
      <p:sp>
        <p:nvSpPr>
          <p:cNvPr id="22" name="TextBox 21">
            <a:extLst>
              <a:ext uri="{FF2B5EF4-FFF2-40B4-BE49-F238E27FC236}">
                <a16:creationId xmlns:a16="http://schemas.microsoft.com/office/drawing/2014/main" id="{0EBA6A7A-7A83-44DA-B9C6-F76B4AC2CF88}"/>
              </a:ext>
            </a:extLst>
          </p:cNvPr>
          <p:cNvSpPr txBox="1"/>
          <p:nvPr/>
        </p:nvSpPr>
        <p:spPr>
          <a:xfrm>
            <a:off x="7444091" y="109057"/>
            <a:ext cx="4655890" cy="1015663"/>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set up a couple of users based on the use case: Campaign Editor for creating the web campaign and templates, Editor with Export- to set up segments and ETLs</a:t>
            </a:r>
          </a:p>
          <a:p>
            <a:r>
              <a:rPr lang="en-US" sz="1200" dirty="0"/>
              <a:t>Viewer- for testing, and Administrator- to provision user access </a:t>
            </a:r>
          </a:p>
        </p:txBody>
      </p:sp>
    </p:spTree>
    <p:extLst>
      <p:ext uri="{BB962C8B-B14F-4D97-AF65-F5344CB8AC3E}">
        <p14:creationId xmlns:p14="http://schemas.microsoft.com/office/powerpoint/2010/main" val="2951824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Dataset and SFTP Setup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Prior to starting any development, you will want to determine your dataset strategy and create the datasets. This is where your functionality will live. Then you will want to set up your SFTPs per dataset in the case of any ETLs or other integrations that require one.</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TextBox 4">
            <a:extLst>
              <a:ext uri="{FF2B5EF4-FFF2-40B4-BE49-F238E27FC236}">
                <a16:creationId xmlns:a16="http://schemas.microsoft.com/office/drawing/2014/main" id="{AEBC8E68-D0B3-410D-991C-FAEAB1589B77}"/>
              </a:ext>
            </a:extLst>
          </p:cNvPr>
          <p:cNvSpPr txBox="1"/>
          <p:nvPr/>
        </p:nvSpPr>
        <p:spPr>
          <a:xfrm>
            <a:off x="788565" y="1956033"/>
            <a:ext cx="3875714" cy="523220"/>
          </a:xfrm>
          <a:prstGeom prst="rect">
            <a:avLst/>
          </a:prstGeom>
          <a:noFill/>
        </p:spPr>
        <p:txBody>
          <a:bodyPr wrap="square" rtlCol="0">
            <a:spAutoFit/>
          </a:bodyPr>
          <a:lstStyle/>
          <a:p>
            <a:r>
              <a:rPr lang="en-US" sz="1600" b="1" dirty="0"/>
              <a:t>Dataset Creation</a:t>
            </a:r>
          </a:p>
          <a:p>
            <a:pPr marL="285750" indent="-285750">
              <a:buFont typeface="Arial" panose="020B0604020202020204" pitchFamily="34" charset="0"/>
              <a:buChar char="•"/>
            </a:pPr>
            <a:r>
              <a:rPr lang="en-US" sz="1200" dirty="0"/>
              <a:t>Determine how many datasets you will need</a:t>
            </a:r>
          </a:p>
        </p:txBody>
      </p:sp>
      <p:sp>
        <p:nvSpPr>
          <p:cNvPr id="12" name="Rectangle 11">
            <a:extLst>
              <a:ext uri="{FF2B5EF4-FFF2-40B4-BE49-F238E27FC236}">
                <a16:creationId xmlns:a16="http://schemas.microsoft.com/office/drawing/2014/main" id="{086E6832-F119-4201-BCCB-A55A232DD842}"/>
              </a:ext>
            </a:extLst>
          </p:cNvPr>
          <p:cNvSpPr/>
          <p:nvPr/>
        </p:nvSpPr>
        <p:spPr>
          <a:xfrm>
            <a:off x="7646915" y="6417581"/>
            <a:ext cx="4541659" cy="369332"/>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rPr>
              <a:t>https://share.vidyard.com/watch/k7Qg6uLPeUppG7antU8D6B?</a:t>
            </a:r>
          </a:p>
          <a:p>
            <a:pPr marL="342900" indent="-342900">
              <a:buFont typeface="+mj-lt"/>
              <a:buAutoNum type="arabicPeriod"/>
            </a:pPr>
            <a:r>
              <a:rPr lang="en-US" sz="900" dirty="0">
                <a:cs typeface="Times New Roman" panose="02020603050405020304" pitchFamily="18" charset="0"/>
              </a:rPr>
              <a:t>https://share.vidyard.com/watch/TmCrgVPsCNRULBm3cqF9tx?</a:t>
            </a:r>
          </a:p>
        </p:txBody>
      </p:sp>
      <p:graphicFrame>
        <p:nvGraphicFramePr>
          <p:cNvPr id="8" name="Table 12">
            <a:extLst>
              <a:ext uri="{FF2B5EF4-FFF2-40B4-BE49-F238E27FC236}">
                <a16:creationId xmlns:a16="http://schemas.microsoft.com/office/drawing/2014/main" id="{A7346A1E-DCF3-4BB5-AE41-5A258C6374F8}"/>
              </a:ext>
            </a:extLst>
          </p:cNvPr>
          <p:cNvGraphicFramePr>
            <a:graphicFrameLocks noGrp="1"/>
          </p:cNvGraphicFramePr>
          <p:nvPr>
            <p:extLst>
              <p:ext uri="{D42A27DB-BD31-4B8C-83A1-F6EECF244321}">
                <p14:modId xmlns:p14="http://schemas.microsoft.com/office/powerpoint/2010/main" val="2263616402"/>
              </p:ext>
            </p:extLst>
          </p:nvPr>
        </p:nvGraphicFramePr>
        <p:xfrm>
          <a:off x="765029" y="2560019"/>
          <a:ext cx="4536580" cy="2291080"/>
        </p:xfrm>
        <a:graphic>
          <a:graphicData uri="http://schemas.openxmlformats.org/drawingml/2006/table">
            <a:tbl>
              <a:tblPr firstRow="1" bandRow="1">
                <a:tableStyleId>{F5AB1C69-6EDB-4FF4-983F-18BD219EF322}</a:tableStyleId>
              </a:tblPr>
              <a:tblGrid>
                <a:gridCol w="2268290">
                  <a:extLst>
                    <a:ext uri="{9D8B030D-6E8A-4147-A177-3AD203B41FA5}">
                      <a16:colId xmlns:a16="http://schemas.microsoft.com/office/drawing/2014/main" val="169930725"/>
                    </a:ext>
                  </a:extLst>
                </a:gridCol>
                <a:gridCol w="2268290">
                  <a:extLst>
                    <a:ext uri="{9D8B030D-6E8A-4147-A177-3AD203B41FA5}">
                      <a16:colId xmlns:a16="http://schemas.microsoft.com/office/drawing/2014/main" val="1280212201"/>
                    </a:ext>
                  </a:extLst>
                </a:gridCol>
              </a:tblGrid>
              <a:tr h="370840">
                <a:tc>
                  <a:txBody>
                    <a:bodyPr/>
                    <a:lstStyle/>
                    <a:p>
                      <a:pPr algn="ctr"/>
                      <a:r>
                        <a:rPr lang="en-US" sz="1400" dirty="0">
                          <a:solidFill>
                            <a:schemeClr val="tx1"/>
                          </a:solidFill>
                        </a:rPr>
                        <a:t>Multiple Datasets</a:t>
                      </a:r>
                    </a:p>
                  </a:txBody>
                  <a:tcPr anchor="ctr"/>
                </a:tc>
                <a:tc>
                  <a:txBody>
                    <a:bodyPr/>
                    <a:lstStyle/>
                    <a:p>
                      <a:pPr algn="ctr"/>
                      <a:r>
                        <a:rPr lang="en-US" sz="1400" dirty="0">
                          <a:solidFill>
                            <a:schemeClr val="tx1"/>
                          </a:solidFill>
                        </a:rPr>
                        <a:t>Single Dataset </a:t>
                      </a:r>
                    </a:p>
                  </a:txBody>
                  <a:tcPr anchor="ctr"/>
                </a:tc>
                <a:extLst>
                  <a:ext uri="{0D108BD9-81ED-4DB2-BD59-A6C34878D82A}">
                    <a16:rowId xmlns:a16="http://schemas.microsoft.com/office/drawing/2014/main" val="2339830163"/>
                  </a:ext>
                </a:extLst>
              </a:tr>
              <a:tr h="370840">
                <a:tc>
                  <a:txBody>
                    <a:bodyPr/>
                    <a:lstStyle/>
                    <a:p>
                      <a:pPr marL="285750" indent="-285750">
                        <a:buFontTx/>
                        <a:buChar char="-"/>
                      </a:pPr>
                      <a:r>
                        <a:rPr lang="en-US" sz="1200" dirty="0"/>
                        <a:t>Multiple Domains </a:t>
                      </a:r>
                    </a:p>
                    <a:p>
                      <a:pPr marL="285750" indent="-285750">
                        <a:buFontTx/>
                        <a:buChar char="-"/>
                      </a:pPr>
                      <a:r>
                        <a:rPr lang="en-US" sz="1200" dirty="0"/>
                        <a:t>Varying catalogs</a:t>
                      </a:r>
                    </a:p>
                    <a:p>
                      <a:pPr marL="285750" indent="-285750">
                        <a:buFontTx/>
                        <a:buChar char="-"/>
                      </a:pPr>
                      <a:r>
                        <a:rPr lang="en-US" sz="1200" dirty="0"/>
                        <a:t>Multiple brands </a:t>
                      </a:r>
                    </a:p>
                    <a:p>
                      <a:pPr marL="285750" indent="-285750">
                        <a:buFontTx/>
                        <a:buChar char="-"/>
                      </a:pPr>
                      <a:r>
                        <a:rPr lang="en-US" sz="1200" dirty="0"/>
                        <a:t>Ease of implementation </a:t>
                      </a:r>
                    </a:p>
                    <a:p>
                      <a:pPr marL="285750" indent="-285750">
                        <a:buFontTx/>
                        <a:buChar char="-"/>
                      </a:pPr>
                      <a:r>
                        <a:rPr lang="en-US" sz="1200" dirty="0"/>
                        <a:t>Multiple locales/currencies </a:t>
                      </a:r>
                    </a:p>
                    <a:p>
                      <a:pPr marL="285750" indent="-285750">
                        <a:buFontTx/>
                        <a:buChar char="-"/>
                      </a:pPr>
                      <a:r>
                        <a:rPr lang="en-US" sz="1200" dirty="0"/>
                        <a:t>For varying environments (i.e. Dev and Prod)</a:t>
                      </a:r>
                    </a:p>
                  </a:txBody>
                  <a:tcPr/>
                </a:tc>
                <a:tc>
                  <a:txBody>
                    <a:bodyPr/>
                    <a:lstStyle/>
                    <a:p>
                      <a:pPr marL="285750" indent="-285750">
                        <a:buFontTx/>
                        <a:buChar char="-"/>
                      </a:pPr>
                      <a:r>
                        <a:rPr lang="en-US" sz="1200" dirty="0"/>
                        <a:t>Single domain/locale/brand OR </a:t>
                      </a:r>
                    </a:p>
                    <a:p>
                      <a:pPr marL="285750" indent="-285750">
                        <a:buFontTx/>
                        <a:buChar char="-"/>
                      </a:pPr>
                      <a:r>
                        <a:rPr lang="en-US" sz="1200" dirty="0"/>
                        <a:t>Consistent catalog across multiple domains </a:t>
                      </a:r>
                    </a:p>
                    <a:p>
                      <a:pPr marL="285750" indent="-285750">
                        <a:buFontTx/>
                        <a:buChar char="-"/>
                      </a:pPr>
                      <a:r>
                        <a:rPr lang="en-US" sz="1200" dirty="0"/>
                        <a:t>Consistent key points of interaction across domains/locales/brands </a:t>
                      </a:r>
                    </a:p>
                    <a:p>
                      <a:pPr marL="285750" indent="-285750">
                        <a:buFontTx/>
                        <a:buChar char="-"/>
                      </a:pPr>
                      <a:r>
                        <a:rPr lang="en-US" sz="1200" dirty="0"/>
                        <a:t>Require a holistic view of your customers across multiple domains/brands </a:t>
                      </a:r>
                    </a:p>
                  </a:txBody>
                  <a:tcPr/>
                </a:tc>
                <a:extLst>
                  <a:ext uri="{0D108BD9-81ED-4DB2-BD59-A6C34878D82A}">
                    <a16:rowId xmlns:a16="http://schemas.microsoft.com/office/drawing/2014/main" val="2208741819"/>
                  </a:ext>
                </a:extLst>
              </a:tr>
            </a:tbl>
          </a:graphicData>
        </a:graphic>
      </p:graphicFrame>
      <p:sp>
        <p:nvSpPr>
          <p:cNvPr id="16" name="TextBox 15">
            <a:extLst>
              <a:ext uri="{FF2B5EF4-FFF2-40B4-BE49-F238E27FC236}">
                <a16:creationId xmlns:a16="http://schemas.microsoft.com/office/drawing/2014/main" id="{A43BDE7D-4130-4683-AEEE-B0DF9C4EB50B}"/>
              </a:ext>
            </a:extLst>
          </p:cNvPr>
          <p:cNvSpPr txBox="1"/>
          <p:nvPr/>
        </p:nvSpPr>
        <p:spPr>
          <a:xfrm>
            <a:off x="798352" y="4948300"/>
            <a:ext cx="4469934"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Navigate to </a:t>
            </a:r>
            <a:r>
              <a:rPr lang="en-US" sz="1200" dirty="0">
                <a:solidFill>
                  <a:srgbClr val="0070C0"/>
                </a:solidFill>
              </a:rPr>
              <a:t>Manage Datasets </a:t>
            </a:r>
            <a:r>
              <a:rPr lang="en-US" sz="1200" dirty="0"/>
              <a:t>in the Dataset dropdown menu to create your dataset</a:t>
            </a:r>
          </a:p>
          <a:p>
            <a:pPr marL="171450" indent="-171450">
              <a:buFont typeface="Arial" panose="020B0604020202020204" pitchFamily="34" charset="0"/>
              <a:buChar char="•"/>
            </a:pPr>
            <a:r>
              <a:rPr lang="en-US" sz="1200" dirty="0"/>
              <a:t>Under </a:t>
            </a:r>
            <a:r>
              <a:rPr lang="en-US" sz="1200" dirty="0">
                <a:solidFill>
                  <a:srgbClr val="0070C0"/>
                </a:solidFill>
              </a:rPr>
              <a:t>Settings &gt; General Setup</a:t>
            </a:r>
            <a:r>
              <a:rPr lang="en-US" sz="1200" dirty="0"/>
              <a:t>, you can select options applicable to your dataset based on business need, determine dataset type, and modify dataset label</a:t>
            </a:r>
          </a:p>
        </p:txBody>
      </p:sp>
      <p:sp>
        <p:nvSpPr>
          <p:cNvPr id="17" name="TextBox 16">
            <a:extLst>
              <a:ext uri="{FF2B5EF4-FFF2-40B4-BE49-F238E27FC236}">
                <a16:creationId xmlns:a16="http://schemas.microsoft.com/office/drawing/2014/main" id="{B6131F9B-07D9-48FA-B4AD-C6B80BE8D061}"/>
              </a:ext>
            </a:extLst>
          </p:cNvPr>
          <p:cNvSpPr txBox="1"/>
          <p:nvPr/>
        </p:nvSpPr>
        <p:spPr>
          <a:xfrm>
            <a:off x="6562265" y="1956033"/>
            <a:ext cx="4454078" cy="2554545"/>
          </a:xfrm>
          <a:prstGeom prst="rect">
            <a:avLst/>
          </a:prstGeom>
          <a:noFill/>
        </p:spPr>
        <p:txBody>
          <a:bodyPr wrap="square" rtlCol="0">
            <a:spAutoFit/>
          </a:bodyPr>
          <a:lstStyle/>
          <a:p>
            <a:r>
              <a:rPr lang="en-US" sz="1600" b="1" dirty="0"/>
              <a:t>SFTP Creation</a:t>
            </a:r>
          </a:p>
          <a:p>
            <a:pPr marL="285750" indent="-285750">
              <a:buFont typeface="Arial" panose="020B0604020202020204" pitchFamily="34" charset="0"/>
              <a:buChar char="•"/>
            </a:pPr>
            <a:r>
              <a:rPr lang="en-US" sz="1200" dirty="0"/>
              <a:t>SFTPs are leveraged to send and receive data</a:t>
            </a:r>
          </a:p>
          <a:p>
            <a:pPr marL="285750" indent="-285750">
              <a:buFont typeface="Arial" panose="020B0604020202020204" pitchFamily="34" charset="0"/>
              <a:buChar char="•"/>
            </a:pPr>
            <a:r>
              <a:rPr lang="en-US" sz="1200" dirty="0"/>
              <a:t>To create an SFTP user, navigate to </a:t>
            </a:r>
            <a:r>
              <a:rPr lang="en-US" sz="1200" dirty="0">
                <a:solidFill>
                  <a:srgbClr val="0070C0"/>
                </a:solidFill>
              </a:rPr>
              <a:t>Security&gt; Manage SFTP Users </a:t>
            </a:r>
            <a:endParaRPr lang="en-US" sz="1200" dirty="0"/>
          </a:p>
          <a:p>
            <a:pPr marL="285750" indent="-285750">
              <a:buFont typeface="Arial" panose="020B0604020202020204" pitchFamily="34" charset="0"/>
              <a:buChar char="•"/>
            </a:pPr>
            <a:r>
              <a:rPr lang="en-US" sz="1200" dirty="0"/>
              <a:t>Each SFTP user can only be accessed through only </a:t>
            </a:r>
            <a:r>
              <a:rPr lang="en-US" sz="1200" u="sng" dirty="0"/>
              <a:t>one dataset </a:t>
            </a:r>
          </a:p>
          <a:p>
            <a:pPr marL="285750" indent="-285750">
              <a:buFont typeface="Arial" panose="020B0604020202020204" pitchFamily="34" charset="0"/>
              <a:buChar char="•"/>
            </a:pPr>
            <a:r>
              <a:rPr lang="en-US" sz="1200" dirty="0"/>
              <a:t>Username and Password will only be shown once the user has been created and cannot be accessed again, so make sure to </a:t>
            </a:r>
            <a:r>
              <a:rPr lang="en-US" sz="1200" u="sng" dirty="0"/>
              <a:t>SAVE the credentials</a:t>
            </a:r>
          </a:p>
          <a:p>
            <a:pPr marL="285750" indent="-285750">
              <a:buFont typeface="Arial" panose="020B0604020202020204" pitchFamily="34" charset="0"/>
              <a:buChar char="•"/>
            </a:pPr>
            <a:r>
              <a:rPr lang="en-US" sz="1200" dirty="0"/>
              <a:t>SFTP files can be accessed by navigating to </a:t>
            </a:r>
            <a:r>
              <a:rPr lang="en-US" sz="1200" dirty="0">
                <a:solidFill>
                  <a:srgbClr val="0070C0"/>
                </a:solidFill>
              </a:rPr>
              <a:t>Feeds&gt;SFTP Files </a:t>
            </a:r>
            <a:r>
              <a:rPr lang="en-US" sz="1200" dirty="0"/>
              <a:t>where the following files can be located </a:t>
            </a:r>
          </a:p>
          <a:p>
            <a:pPr marL="742950" lvl="1" indent="-285750">
              <a:buFont typeface="Arial" panose="020B0604020202020204" pitchFamily="34" charset="0"/>
              <a:buChar char="•"/>
            </a:pPr>
            <a:r>
              <a:rPr lang="en-US" sz="1200" dirty="0"/>
              <a:t>Failed, Inbound, outbound, processed, processing, testing</a:t>
            </a:r>
          </a:p>
        </p:txBody>
      </p:sp>
      <p:sp>
        <p:nvSpPr>
          <p:cNvPr id="14" name="Rectangle 13">
            <a:extLst>
              <a:ext uri="{FF2B5EF4-FFF2-40B4-BE49-F238E27FC236}">
                <a16:creationId xmlns:a16="http://schemas.microsoft.com/office/drawing/2014/main" id="{5BC0D351-E433-4C9F-B5C3-3F14928669CB}"/>
              </a:ext>
            </a:extLst>
          </p:cNvPr>
          <p:cNvSpPr/>
          <p:nvPr/>
        </p:nvSpPr>
        <p:spPr>
          <a:xfrm>
            <a:off x="6923716" y="4948300"/>
            <a:ext cx="3930212" cy="523220"/>
          </a:xfrm>
          <a:prstGeom prst="rect">
            <a:avLst/>
          </a:prstGeom>
          <a:solidFill>
            <a:schemeClr val="accent2">
              <a:lumMod val="20000"/>
              <a:lumOff val="80000"/>
            </a:schemeClr>
          </a:solidFill>
        </p:spPr>
        <p:txBody>
          <a:bodyPr wrap="square">
            <a:spAutoFit/>
          </a:bodyPr>
          <a:lstStyle/>
          <a:p>
            <a:r>
              <a:rPr lang="en-US" sz="1400" b="1" dirty="0">
                <a:solidFill>
                  <a:srgbClr val="333333"/>
                </a:solidFill>
                <a:latin typeface="-apple-system"/>
              </a:rPr>
              <a:t>NOTE: </a:t>
            </a:r>
            <a:r>
              <a:rPr lang="en-US" sz="1400" dirty="0">
                <a:solidFill>
                  <a:srgbClr val="333333"/>
                </a:solidFill>
                <a:latin typeface="-apple-system"/>
              </a:rPr>
              <a:t>SFTP files will be deleted after 60 days from the date of upload.</a:t>
            </a:r>
            <a:endParaRPr lang="en-US" sz="1400" dirty="0"/>
          </a:p>
        </p:txBody>
      </p:sp>
      <p:sp>
        <p:nvSpPr>
          <p:cNvPr id="15" name="TextBox 14">
            <a:extLst>
              <a:ext uri="{FF2B5EF4-FFF2-40B4-BE49-F238E27FC236}">
                <a16:creationId xmlns:a16="http://schemas.microsoft.com/office/drawing/2014/main" id="{4F428732-B83F-4EB6-BCD1-7E9B4BDB8906}"/>
              </a:ext>
            </a:extLst>
          </p:cNvPr>
          <p:cNvSpPr txBox="1"/>
          <p:nvPr/>
        </p:nvSpPr>
        <p:spPr>
          <a:xfrm>
            <a:off x="7290033" y="109057"/>
            <a:ext cx="4655890" cy="1015663"/>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need 2 datasets, one Development and one Production since there will be two different environments (domains) of the site. We will need one SFTP user set up for each for Product Catalog file drop.</a:t>
            </a:r>
          </a:p>
        </p:txBody>
      </p:sp>
    </p:spTree>
    <p:extLst>
      <p:ext uri="{BB962C8B-B14F-4D97-AF65-F5344CB8AC3E}">
        <p14:creationId xmlns:p14="http://schemas.microsoft.com/office/powerpoint/2010/main" val="19779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CBB6F60-FE4D-4DA4-BD1A-1A39A0DED514}"/>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use the </a:t>
            </a:r>
            <a:r>
              <a:rPr lang="en-US" sz="1200" dirty="0" err="1"/>
              <a:t>Evergage</a:t>
            </a:r>
            <a:r>
              <a:rPr lang="en-US" sz="1200" dirty="0"/>
              <a:t> Launcher to validate the beacon code has been placed on the site, and open the launcher to play with select content zones</a:t>
            </a: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IS Beacon and </a:t>
            </a:r>
            <a:r>
              <a:rPr lang="en-US" dirty="0" err="1"/>
              <a:t>Evergage</a:t>
            </a:r>
            <a:r>
              <a:rPr lang="en-US" dirty="0"/>
              <a:t> Launcher</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IS Web SDK (</a:t>
            </a:r>
            <a:r>
              <a:rPr lang="en-US" dirty="0" err="1"/>
              <a:t>Javascript</a:t>
            </a:r>
            <a:r>
              <a:rPr lang="en-US" dirty="0"/>
              <a:t> beacon) will place a first party cookie on the visitor’s browser, which sends the data back to Interaction Studio</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2CD776DF-5E33-4BF6-895B-9D2E3BF23309}"/>
              </a:ext>
            </a:extLst>
          </p:cNvPr>
          <p:cNvSpPr/>
          <p:nvPr/>
        </p:nvSpPr>
        <p:spPr>
          <a:xfrm>
            <a:off x="6569978" y="6355568"/>
            <a:ext cx="5622022" cy="507831"/>
          </a:xfrm>
          <a:prstGeom prst="rect">
            <a:avLst/>
          </a:prstGeom>
        </p:spPr>
        <p:txBody>
          <a:bodyPr wrap="square">
            <a:spAutoFit/>
          </a:bodyPr>
          <a:lstStyle/>
          <a:p>
            <a:pPr marL="285750" indent="-285750">
              <a:buFont typeface="Arial" panose="020B0604020202020204" pitchFamily="34" charset="0"/>
              <a:buChar char="•"/>
            </a:pPr>
            <a:r>
              <a:rPr lang="en-US" sz="900" dirty="0">
                <a:hlinkClick r:id="rId3"/>
              </a:rPr>
              <a:t>https://share.vidyard.com/watch/tCuW4tRaTvjM4xkuXiRVdr</a:t>
            </a:r>
            <a:r>
              <a:rPr lang="en-US" sz="900" dirty="0"/>
              <a:t>?</a:t>
            </a:r>
          </a:p>
          <a:p>
            <a:pPr marL="285750" indent="-285750">
              <a:buFont typeface="Arial" panose="020B0604020202020204" pitchFamily="34" charset="0"/>
              <a:buChar char="•"/>
            </a:pPr>
            <a:r>
              <a:rPr lang="en-US" sz="900" dirty="0">
                <a:hlinkClick r:id="rId4"/>
              </a:rPr>
              <a:t>https://quip.com/jPHPAuwmnKGa/Interaction-Studio-Web-SDK-Beacon-Deployment-Options</a:t>
            </a:r>
            <a:endParaRPr lang="en-US" sz="900" dirty="0"/>
          </a:p>
          <a:p>
            <a:pPr marL="285750" indent="-285750">
              <a:buFont typeface="Arial" panose="020B0604020202020204" pitchFamily="34" charset="0"/>
              <a:buChar char="•"/>
            </a:pPr>
            <a:r>
              <a:rPr lang="en-US" sz="900" dirty="0">
                <a:hlinkClick r:id="rId5"/>
              </a:rPr>
              <a:t>https://share.vidyard.com/watch/WCBzAiHPfTaAPmG6MRrsp5</a:t>
            </a:r>
            <a:r>
              <a:rPr lang="en-US" sz="900" dirty="0"/>
              <a:t>?</a:t>
            </a:r>
          </a:p>
        </p:txBody>
      </p:sp>
      <p:sp>
        <p:nvSpPr>
          <p:cNvPr id="14" name="TextBox 13">
            <a:extLst>
              <a:ext uri="{FF2B5EF4-FFF2-40B4-BE49-F238E27FC236}">
                <a16:creationId xmlns:a16="http://schemas.microsoft.com/office/drawing/2014/main" id="{359800B3-BECA-4212-957B-4A88D525EADE}"/>
              </a:ext>
            </a:extLst>
          </p:cNvPr>
          <p:cNvSpPr txBox="1"/>
          <p:nvPr/>
        </p:nvSpPr>
        <p:spPr>
          <a:xfrm>
            <a:off x="724681" y="1740819"/>
            <a:ext cx="6104382" cy="5016758"/>
          </a:xfrm>
          <a:prstGeom prst="rect">
            <a:avLst/>
          </a:prstGeom>
          <a:noFill/>
        </p:spPr>
        <p:txBody>
          <a:bodyPr wrap="square" rtlCol="0">
            <a:spAutoFit/>
          </a:bodyPr>
          <a:lstStyle/>
          <a:p>
            <a:r>
              <a:rPr lang="en-US" sz="1600" b="1" dirty="0"/>
              <a:t>IS Beacon Code</a:t>
            </a:r>
          </a:p>
          <a:p>
            <a:pPr marL="285750" indent="-285750">
              <a:buFont typeface="Arial" panose="020B0604020202020204" pitchFamily="34" charset="0"/>
              <a:buChar char="•"/>
            </a:pPr>
            <a:r>
              <a:rPr lang="en-US" sz="1600" dirty="0"/>
              <a:t>IS beacon should be placed on the client website to collect and build profiles for each behavior</a:t>
            </a:r>
          </a:p>
          <a:p>
            <a:pPr marL="285750" indent="-285750">
              <a:buFont typeface="Arial" panose="020B0604020202020204" pitchFamily="34" charset="0"/>
              <a:buChar char="•"/>
            </a:pPr>
            <a:r>
              <a:rPr lang="en-US" sz="1600" dirty="0"/>
              <a:t>Will collect user behavior and send information back to IS for recommendations and personalization campaigns to qualified visitors</a:t>
            </a:r>
          </a:p>
          <a:p>
            <a:pPr marL="285750" indent="-285750">
              <a:buFont typeface="Arial" panose="020B0604020202020204" pitchFamily="34" charset="0"/>
              <a:buChar char="•"/>
            </a:pPr>
            <a:r>
              <a:rPr lang="en-US" sz="1600" dirty="0"/>
              <a:t>IS Beacon code handles: </a:t>
            </a:r>
          </a:p>
          <a:p>
            <a:pPr marL="742950" lvl="1" indent="-285750">
              <a:buFont typeface="Arial" panose="020B0604020202020204" pitchFamily="34" charset="0"/>
              <a:buChar char="•"/>
            </a:pPr>
            <a:r>
              <a:rPr lang="en-US" sz="1600" dirty="0"/>
              <a:t>Identity &amp; Cookie Management</a:t>
            </a:r>
          </a:p>
          <a:p>
            <a:pPr marL="742950" lvl="1" indent="-285750">
              <a:buFont typeface="Arial" panose="020B0604020202020204" pitchFamily="34" charset="0"/>
              <a:buChar char="•"/>
            </a:pPr>
            <a:r>
              <a:rPr lang="en-US" sz="1600" dirty="0"/>
              <a:t>Sitemap for data collection</a:t>
            </a:r>
          </a:p>
          <a:p>
            <a:pPr marL="742950" lvl="1" indent="-285750">
              <a:buFont typeface="Arial" panose="020B0604020202020204" pitchFamily="34" charset="0"/>
              <a:buChar char="•"/>
            </a:pPr>
            <a:r>
              <a:rPr lang="en-US" sz="1600" dirty="0"/>
              <a:t>Beacon extensions for personalization templates and customer rendered campaigns</a:t>
            </a:r>
          </a:p>
          <a:p>
            <a:pPr marL="742950" lvl="1" indent="-285750">
              <a:buFont typeface="Arial" panose="020B0604020202020204" pitchFamily="34" charset="0"/>
              <a:buChar char="•"/>
            </a:pPr>
            <a:r>
              <a:rPr lang="en-US" sz="1600" dirty="0"/>
              <a:t>Performance monitoring</a:t>
            </a:r>
          </a:p>
          <a:p>
            <a:pPr marL="285750" indent="-285750">
              <a:buFont typeface="Arial" panose="020B0604020202020204" pitchFamily="34" charset="0"/>
              <a:buChar char="•"/>
            </a:pPr>
            <a:r>
              <a:rPr lang="en-US" sz="1600" dirty="0"/>
              <a:t>Synchronous </a:t>
            </a:r>
            <a:r>
              <a:rPr lang="en-US" sz="1600" i="1" dirty="0"/>
              <a:t>(recommended) </a:t>
            </a:r>
            <a:r>
              <a:rPr lang="en-US" sz="1600" dirty="0"/>
              <a:t>and asynchronous integration options</a:t>
            </a:r>
          </a:p>
          <a:p>
            <a:endParaRPr lang="en-US" sz="1600" dirty="0"/>
          </a:p>
          <a:p>
            <a:r>
              <a:rPr lang="en-US" sz="1600" b="1" dirty="0"/>
              <a:t>Evergage Launcher (Visual Editor &amp; Campaign Debugger)</a:t>
            </a:r>
            <a:endParaRPr lang="en-US" sz="1600" dirty="0"/>
          </a:p>
          <a:p>
            <a:pPr marL="285750" indent="-285750">
              <a:buFont typeface="Arial" panose="020B0604020202020204" pitchFamily="34" charset="0"/>
              <a:buChar char="•"/>
            </a:pPr>
            <a:r>
              <a:rPr lang="en-US" sz="1600" dirty="0"/>
              <a:t>Chrome extension recommended for IS Development</a:t>
            </a:r>
          </a:p>
          <a:p>
            <a:pPr marL="285750" indent="-285750">
              <a:buFont typeface="Arial" panose="020B0604020202020204" pitchFamily="34" charset="0"/>
              <a:buChar char="•"/>
            </a:pPr>
            <a:r>
              <a:rPr lang="en-US" sz="1600" dirty="0"/>
              <a:t>Menu will sit in the corner of the page and allow you to edit, test, and debug</a:t>
            </a:r>
          </a:p>
          <a:p>
            <a:endParaRPr lang="en-US" sz="1600" dirty="0"/>
          </a:p>
        </p:txBody>
      </p:sp>
      <p:pic>
        <p:nvPicPr>
          <p:cNvPr id="21" name="Picture 20">
            <a:extLst>
              <a:ext uri="{FF2B5EF4-FFF2-40B4-BE49-F238E27FC236}">
                <a16:creationId xmlns:a16="http://schemas.microsoft.com/office/drawing/2014/main" id="{0D390590-FE67-4A34-8F1F-8F62250BC3F9}"/>
              </a:ext>
            </a:extLst>
          </p:cNvPr>
          <p:cNvPicPr>
            <a:picLocks noChangeAspect="1"/>
          </p:cNvPicPr>
          <p:nvPr/>
        </p:nvPicPr>
        <p:blipFill rotWithShape="1">
          <a:blip r:embed="rId6"/>
          <a:srcRect l="12070" t="11935" r="3837"/>
          <a:stretch/>
        </p:blipFill>
        <p:spPr>
          <a:xfrm>
            <a:off x="9877636" y="3930068"/>
            <a:ext cx="2121627" cy="2232988"/>
          </a:xfrm>
          <a:prstGeom prst="rect">
            <a:avLst/>
          </a:prstGeom>
          <a:ln>
            <a:solidFill>
              <a:schemeClr val="tx1"/>
            </a:solidFill>
          </a:ln>
        </p:spPr>
      </p:pic>
      <p:pic>
        <p:nvPicPr>
          <p:cNvPr id="9" name="Picture 8">
            <a:extLst>
              <a:ext uri="{FF2B5EF4-FFF2-40B4-BE49-F238E27FC236}">
                <a16:creationId xmlns:a16="http://schemas.microsoft.com/office/drawing/2014/main" id="{83BEF020-B9CC-4EB5-B29D-CA74D79B7D6B}"/>
              </a:ext>
            </a:extLst>
          </p:cNvPr>
          <p:cNvPicPr>
            <a:picLocks noChangeAspect="1"/>
          </p:cNvPicPr>
          <p:nvPr/>
        </p:nvPicPr>
        <p:blipFill>
          <a:blip r:embed="rId7"/>
          <a:stretch>
            <a:fillRect/>
          </a:stretch>
        </p:blipFill>
        <p:spPr>
          <a:xfrm>
            <a:off x="6876321" y="1911039"/>
            <a:ext cx="3775842" cy="2033786"/>
          </a:xfrm>
          <a:prstGeom prst="rect">
            <a:avLst/>
          </a:prstGeom>
          <a:ln>
            <a:solidFill>
              <a:schemeClr val="tx1"/>
            </a:solidFill>
          </a:ln>
        </p:spPr>
      </p:pic>
    </p:spTree>
    <p:extLst>
      <p:ext uri="{BB962C8B-B14F-4D97-AF65-F5344CB8AC3E}">
        <p14:creationId xmlns:p14="http://schemas.microsoft.com/office/powerpoint/2010/main" val="3682108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C81C47B2-3822-4356-81B6-2927B257E558}"/>
              </a:ext>
            </a:extLst>
          </p:cNvPr>
          <p:cNvCxnSpPr>
            <a:cxnSpLocks/>
          </p:cNvCxnSpPr>
          <p:nvPr/>
        </p:nvCxnSpPr>
        <p:spPr>
          <a:xfrm>
            <a:off x="7495429" y="2201634"/>
            <a:ext cx="9045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Site Mapping and Blueprint</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site map is an integration layer that’s built specifically for a client’s site, using </a:t>
            </a:r>
            <a:r>
              <a:rPr lang="en-US" dirty="0" err="1"/>
              <a:t>Evergage</a:t>
            </a:r>
            <a:r>
              <a:rPr lang="en-US" dirty="0"/>
              <a:t> APIs and written in JavaScript. Defining the sitemap is an integral part of discovery and will serve as the basis for development.  </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5144D435-EC70-448C-8EBF-C8282F3D143E}"/>
              </a:ext>
            </a:extLst>
          </p:cNvPr>
          <p:cNvSpPr/>
          <p:nvPr/>
        </p:nvSpPr>
        <p:spPr>
          <a:xfrm>
            <a:off x="7053943" y="5977911"/>
            <a:ext cx="5138058" cy="923330"/>
          </a:xfrm>
          <a:prstGeom prst="rect">
            <a:avLst/>
          </a:prstGeom>
        </p:spPr>
        <p:txBody>
          <a:bodyPr wrap="square">
            <a:spAutoFit/>
          </a:bodyPr>
          <a:lstStyle/>
          <a:p>
            <a:pPr marL="285750" indent="-285750">
              <a:buFont typeface="Arial" panose="020B0604020202020204" pitchFamily="34" charset="0"/>
              <a:buChar char="•"/>
            </a:pPr>
            <a:r>
              <a:rPr lang="en-US" sz="900" dirty="0">
                <a:hlinkClick r:id="rId3"/>
              </a:rPr>
              <a:t>https://share.vidyard.com/watch/3FLuYbbWLmMnYAC86Vufbv</a:t>
            </a:r>
            <a:r>
              <a:rPr lang="en-US" sz="900" dirty="0"/>
              <a:t>?</a:t>
            </a:r>
          </a:p>
          <a:p>
            <a:pPr marL="285750" indent="-285750">
              <a:buFont typeface="Arial" panose="020B0604020202020204" pitchFamily="34" charset="0"/>
              <a:buChar char="•"/>
            </a:pPr>
            <a:r>
              <a:rPr lang="en-US" sz="900" dirty="0">
                <a:hlinkClick r:id="rId4"/>
              </a:rPr>
              <a:t>https://share.vidyard.com/watch/12hM7chXdumN6BRkkK13bx</a:t>
            </a:r>
            <a:r>
              <a:rPr lang="en-US" sz="900" dirty="0"/>
              <a:t>?</a:t>
            </a:r>
          </a:p>
          <a:p>
            <a:pPr marL="285750" indent="-285750">
              <a:buFont typeface="Arial" panose="020B0604020202020204" pitchFamily="34" charset="0"/>
              <a:buChar char="•"/>
            </a:pPr>
            <a:r>
              <a:rPr lang="en-US" sz="900" dirty="0">
                <a:hlinkClick r:id="rId5"/>
              </a:rPr>
              <a:t>https://quip.com/IblfAoIPCURi/TEMPLATE-Site-Mapping-Blueprint-eCommerce-Example</a:t>
            </a:r>
            <a:endParaRPr lang="en-US" sz="900" dirty="0"/>
          </a:p>
          <a:p>
            <a:pPr marL="285750" indent="-285750">
              <a:buFont typeface="Arial" panose="020B0604020202020204" pitchFamily="34" charset="0"/>
              <a:buChar char="•"/>
            </a:pPr>
            <a:r>
              <a:rPr lang="en-US" sz="900" dirty="0">
                <a:hlinkClick r:id="rId6"/>
              </a:rPr>
              <a:t>https://quip.com/4DJwAxzuDKbR/Sitemap-QA-Checklist-and-Best-Practices</a:t>
            </a:r>
            <a:endParaRPr lang="en-US" sz="900" dirty="0"/>
          </a:p>
          <a:p>
            <a:pPr marL="285750" indent="-285750">
              <a:buFont typeface="Arial" panose="020B0604020202020204" pitchFamily="34" charset="0"/>
              <a:buChar char="•"/>
            </a:pPr>
            <a:r>
              <a:rPr lang="en-US" sz="900" dirty="0">
                <a:hlinkClick r:id="rId7"/>
              </a:rPr>
              <a:t>https://developer.evergage.com/web-integration/sitemap/examples</a:t>
            </a:r>
            <a:endParaRPr lang="en-US" sz="900" dirty="0"/>
          </a:p>
          <a:p>
            <a:pPr marL="285750" indent="-285750">
              <a:buFont typeface="Arial" panose="020B0604020202020204" pitchFamily="34" charset="0"/>
              <a:buChar char="•"/>
            </a:pPr>
            <a:endParaRPr lang="en-US" sz="900" dirty="0"/>
          </a:p>
        </p:txBody>
      </p:sp>
      <p:sp>
        <p:nvSpPr>
          <p:cNvPr id="6" name="TextBox 5">
            <a:extLst>
              <a:ext uri="{FF2B5EF4-FFF2-40B4-BE49-F238E27FC236}">
                <a16:creationId xmlns:a16="http://schemas.microsoft.com/office/drawing/2014/main" id="{D4713697-0C3D-4710-94E8-EA2E36253225}"/>
              </a:ext>
            </a:extLst>
          </p:cNvPr>
          <p:cNvSpPr txBox="1"/>
          <p:nvPr/>
        </p:nvSpPr>
        <p:spPr>
          <a:xfrm>
            <a:off x="748743" y="1933659"/>
            <a:ext cx="6128599"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Site map describes the structure of the site as the user interacts with it by executing within the </a:t>
            </a:r>
            <a:r>
              <a:rPr lang="en-US" sz="1600" dirty="0" err="1"/>
              <a:t>Evergage</a:t>
            </a:r>
            <a:r>
              <a:rPr lang="en-US" sz="1600" dirty="0"/>
              <a:t> Web SDK</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Guides the platform’s understandings of each defined page type, event, and identifies valuable data such as:</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What are the unique types of pages on the website?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What user interactions, or events, should the platform capture?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What other data should be scraped from the website?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output of this information of discovery is the </a:t>
            </a:r>
            <a:r>
              <a:rPr lang="en-US" sz="1600" b="1" dirty="0"/>
              <a:t>site mapping blueprint</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dirty="0"/>
              <a:t>The sitemap blueprint serves as the instructions and documentation for an Interaction Studio implementation </a:t>
            </a:r>
          </a:p>
        </p:txBody>
      </p:sp>
      <p:cxnSp>
        <p:nvCxnSpPr>
          <p:cNvPr id="16" name="Straight Connector 15">
            <a:extLst>
              <a:ext uri="{FF2B5EF4-FFF2-40B4-BE49-F238E27FC236}">
                <a16:creationId xmlns:a16="http://schemas.microsoft.com/office/drawing/2014/main" id="{BA9D39C6-9A02-43F9-8310-4E7D1B55E59B}"/>
              </a:ext>
            </a:extLst>
          </p:cNvPr>
          <p:cNvCxnSpPr>
            <a:cxnSpLocks/>
          </p:cNvCxnSpPr>
          <p:nvPr/>
        </p:nvCxnSpPr>
        <p:spPr>
          <a:xfrm>
            <a:off x="7418878" y="1915395"/>
            <a:ext cx="396340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Freeform 255">
            <a:extLst>
              <a:ext uri="{FF2B5EF4-FFF2-40B4-BE49-F238E27FC236}">
                <a16:creationId xmlns:a16="http://schemas.microsoft.com/office/drawing/2014/main" id="{5E951375-393D-4FDA-82B6-1283EA4C63D4}"/>
              </a:ext>
            </a:extLst>
          </p:cNvPr>
          <p:cNvSpPr>
            <a:spLocks noEditPoints="1"/>
          </p:cNvSpPr>
          <p:nvPr/>
        </p:nvSpPr>
        <p:spPr bwMode="auto">
          <a:xfrm>
            <a:off x="7964867" y="3920009"/>
            <a:ext cx="310725" cy="500751"/>
          </a:xfrm>
          <a:custGeom>
            <a:avLst/>
            <a:gdLst>
              <a:gd name="T0" fmla="*/ 165 w 169"/>
              <a:gd name="T1" fmla="*/ 63 h 241"/>
              <a:gd name="T2" fmla="*/ 136 w 169"/>
              <a:gd name="T3" fmla="*/ 35 h 241"/>
              <a:gd name="T4" fmla="*/ 128 w 169"/>
              <a:gd name="T5" fmla="*/ 31 h 241"/>
              <a:gd name="T6" fmla="*/ 128 w 169"/>
              <a:gd name="T7" fmla="*/ 31 h 241"/>
              <a:gd name="T8" fmla="*/ 86 w 169"/>
              <a:gd name="T9" fmla="*/ 31 h 241"/>
              <a:gd name="T10" fmla="*/ 86 w 169"/>
              <a:gd name="T11" fmla="*/ 21 h 241"/>
              <a:gd name="T12" fmla="*/ 65 w 169"/>
              <a:gd name="T13" fmla="*/ 0 h 241"/>
              <a:gd name="T14" fmla="*/ 50 w 169"/>
              <a:gd name="T15" fmla="*/ 6 h 241"/>
              <a:gd name="T16" fmla="*/ 44 w 169"/>
              <a:gd name="T17" fmla="*/ 21 h 241"/>
              <a:gd name="T18" fmla="*/ 44 w 169"/>
              <a:gd name="T19" fmla="*/ 31 h 241"/>
              <a:gd name="T20" fmla="*/ 12 w 169"/>
              <a:gd name="T21" fmla="*/ 31 h 241"/>
              <a:gd name="T22" fmla="*/ 0 w 169"/>
              <a:gd name="T23" fmla="*/ 43 h 241"/>
              <a:gd name="T24" fmla="*/ 0 w 169"/>
              <a:gd name="T25" fmla="*/ 230 h 241"/>
              <a:gd name="T26" fmla="*/ 12 w 169"/>
              <a:gd name="T27" fmla="*/ 241 h 241"/>
              <a:gd name="T28" fmla="*/ 157 w 169"/>
              <a:gd name="T29" fmla="*/ 241 h 241"/>
              <a:gd name="T30" fmla="*/ 169 w 169"/>
              <a:gd name="T31" fmla="*/ 230 h 241"/>
              <a:gd name="T32" fmla="*/ 169 w 169"/>
              <a:gd name="T33" fmla="*/ 72 h 241"/>
              <a:gd name="T34" fmla="*/ 165 w 169"/>
              <a:gd name="T35" fmla="*/ 63 h 241"/>
              <a:gd name="T36" fmla="*/ 155 w 169"/>
              <a:gd name="T37" fmla="*/ 67 h 241"/>
              <a:gd name="T38" fmla="*/ 133 w 169"/>
              <a:gd name="T39" fmla="*/ 67 h 241"/>
              <a:gd name="T40" fmla="*/ 133 w 169"/>
              <a:gd name="T41" fmla="*/ 45 h 241"/>
              <a:gd name="T42" fmla="*/ 155 w 169"/>
              <a:gd name="T43" fmla="*/ 67 h 241"/>
              <a:gd name="T44" fmla="*/ 54 w 169"/>
              <a:gd name="T45" fmla="*/ 21 h 241"/>
              <a:gd name="T46" fmla="*/ 57 w 169"/>
              <a:gd name="T47" fmla="*/ 13 h 241"/>
              <a:gd name="T48" fmla="*/ 65 w 169"/>
              <a:gd name="T49" fmla="*/ 10 h 241"/>
              <a:gd name="T50" fmla="*/ 77 w 169"/>
              <a:gd name="T51" fmla="*/ 21 h 241"/>
              <a:gd name="T52" fmla="*/ 77 w 169"/>
              <a:gd name="T53" fmla="*/ 31 h 241"/>
              <a:gd name="T54" fmla="*/ 54 w 169"/>
              <a:gd name="T55" fmla="*/ 31 h 241"/>
              <a:gd name="T56" fmla="*/ 54 w 169"/>
              <a:gd name="T57" fmla="*/ 21 h 241"/>
              <a:gd name="T58" fmla="*/ 157 w 169"/>
              <a:gd name="T59" fmla="*/ 232 h 241"/>
              <a:gd name="T60" fmla="*/ 12 w 169"/>
              <a:gd name="T61" fmla="*/ 232 h 241"/>
              <a:gd name="T62" fmla="*/ 10 w 169"/>
              <a:gd name="T63" fmla="*/ 230 h 241"/>
              <a:gd name="T64" fmla="*/ 10 w 169"/>
              <a:gd name="T65" fmla="*/ 43 h 241"/>
              <a:gd name="T66" fmla="*/ 12 w 169"/>
              <a:gd name="T67" fmla="*/ 41 h 241"/>
              <a:gd name="T68" fmla="*/ 77 w 169"/>
              <a:gd name="T69" fmla="*/ 41 h 241"/>
              <a:gd name="T70" fmla="*/ 76 w 169"/>
              <a:gd name="T71" fmla="*/ 108 h 241"/>
              <a:gd name="T72" fmla="*/ 60 w 169"/>
              <a:gd name="T73" fmla="*/ 124 h 241"/>
              <a:gd name="T74" fmla="*/ 60 w 169"/>
              <a:gd name="T75" fmla="*/ 124 h 241"/>
              <a:gd name="T76" fmla="*/ 48 w 169"/>
              <a:gd name="T77" fmla="*/ 120 h 241"/>
              <a:gd name="T78" fmla="*/ 43 w 169"/>
              <a:gd name="T79" fmla="*/ 108 h 241"/>
              <a:gd name="T80" fmla="*/ 43 w 169"/>
              <a:gd name="T81" fmla="*/ 63 h 241"/>
              <a:gd name="T82" fmla="*/ 39 w 169"/>
              <a:gd name="T83" fmla="*/ 58 h 241"/>
              <a:gd name="T84" fmla="*/ 34 w 169"/>
              <a:gd name="T85" fmla="*/ 63 h 241"/>
              <a:gd name="T86" fmla="*/ 34 w 169"/>
              <a:gd name="T87" fmla="*/ 108 h 241"/>
              <a:gd name="T88" fmla="*/ 41 w 169"/>
              <a:gd name="T89" fmla="*/ 126 h 241"/>
              <a:gd name="T90" fmla="*/ 60 w 169"/>
              <a:gd name="T91" fmla="*/ 134 h 241"/>
              <a:gd name="T92" fmla="*/ 60 w 169"/>
              <a:gd name="T93" fmla="*/ 134 h 241"/>
              <a:gd name="T94" fmla="*/ 86 w 169"/>
              <a:gd name="T95" fmla="*/ 108 h 241"/>
              <a:gd name="T96" fmla="*/ 86 w 169"/>
              <a:gd name="T97" fmla="*/ 41 h 241"/>
              <a:gd name="T98" fmla="*/ 123 w 169"/>
              <a:gd name="T99" fmla="*/ 41 h 241"/>
              <a:gd name="T100" fmla="*/ 123 w 169"/>
              <a:gd name="T101" fmla="*/ 72 h 241"/>
              <a:gd name="T102" fmla="*/ 128 w 169"/>
              <a:gd name="T103" fmla="*/ 77 h 241"/>
              <a:gd name="T104" fmla="*/ 159 w 169"/>
              <a:gd name="T105" fmla="*/ 77 h 241"/>
              <a:gd name="T106" fmla="*/ 159 w 169"/>
              <a:gd name="T107" fmla="*/ 230 h 241"/>
              <a:gd name="T108" fmla="*/ 157 w 169"/>
              <a:gd name="T10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 h="241">
                <a:moveTo>
                  <a:pt x="165" y="63"/>
                </a:moveTo>
                <a:cubicBezTo>
                  <a:pt x="136" y="35"/>
                  <a:pt x="136" y="35"/>
                  <a:pt x="136" y="35"/>
                </a:cubicBezTo>
                <a:cubicBezTo>
                  <a:pt x="134" y="32"/>
                  <a:pt x="131" y="31"/>
                  <a:pt x="128" y="31"/>
                </a:cubicBezTo>
                <a:cubicBezTo>
                  <a:pt x="128" y="31"/>
                  <a:pt x="128" y="31"/>
                  <a:pt x="128" y="31"/>
                </a:cubicBezTo>
                <a:cubicBezTo>
                  <a:pt x="86" y="31"/>
                  <a:pt x="86" y="31"/>
                  <a:pt x="86" y="31"/>
                </a:cubicBezTo>
                <a:cubicBezTo>
                  <a:pt x="86" y="21"/>
                  <a:pt x="86" y="21"/>
                  <a:pt x="86" y="21"/>
                </a:cubicBezTo>
                <a:cubicBezTo>
                  <a:pt x="86" y="9"/>
                  <a:pt x="77" y="0"/>
                  <a:pt x="65" y="0"/>
                </a:cubicBezTo>
                <a:cubicBezTo>
                  <a:pt x="60" y="0"/>
                  <a:pt x="54" y="2"/>
                  <a:pt x="50" y="6"/>
                </a:cubicBezTo>
                <a:cubicBezTo>
                  <a:pt x="47" y="10"/>
                  <a:pt x="44" y="15"/>
                  <a:pt x="44" y="21"/>
                </a:cubicBezTo>
                <a:cubicBezTo>
                  <a:pt x="44" y="31"/>
                  <a:pt x="44" y="31"/>
                  <a:pt x="44" y="31"/>
                </a:cubicBezTo>
                <a:cubicBezTo>
                  <a:pt x="12" y="31"/>
                  <a:pt x="12" y="31"/>
                  <a:pt x="12" y="31"/>
                </a:cubicBezTo>
                <a:cubicBezTo>
                  <a:pt x="6" y="31"/>
                  <a:pt x="0" y="36"/>
                  <a:pt x="0" y="43"/>
                </a:cubicBezTo>
                <a:cubicBezTo>
                  <a:pt x="0" y="230"/>
                  <a:pt x="0" y="230"/>
                  <a:pt x="0" y="230"/>
                </a:cubicBezTo>
                <a:cubicBezTo>
                  <a:pt x="0" y="236"/>
                  <a:pt x="6" y="241"/>
                  <a:pt x="12" y="241"/>
                </a:cubicBezTo>
                <a:cubicBezTo>
                  <a:pt x="157" y="241"/>
                  <a:pt x="157" y="241"/>
                  <a:pt x="157" y="241"/>
                </a:cubicBezTo>
                <a:cubicBezTo>
                  <a:pt x="164" y="241"/>
                  <a:pt x="169" y="236"/>
                  <a:pt x="169" y="230"/>
                </a:cubicBezTo>
                <a:cubicBezTo>
                  <a:pt x="169" y="72"/>
                  <a:pt x="169" y="72"/>
                  <a:pt x="169" y="72"/>
                </a:cubicBezTo>
                <a:cubicBezTo>
                  <a:pt x="169" y="69"/>
                  <a:pt x="168" y="66"/>
                  <a:pt x="165" y="63"/>
                </a:cubicBezTo>
                <a:close/>
                <a:moveTo>
                  <a:pt x="155" y="67"/>
                </a:moveTo>
                <a:cubicBezTo>
                  <a:pt x="133" y="67"/>
                  <a:pt x="133" y="67"/>
                  <a:pt x="133" y="67"/>
                </a:cubicBezTo>
                <a:cubicBezTo>
                  <a:pt x="133" y="45"/>
                  <a:pt x="133" y="45"/>
                  <a:pt x="133" y="45"/>
                </a:cubicBezTo>
                <a:lnTo>
                  <a:pt x="155" y="67"/>
                </a:lnTo>
                <a:close/>
                <a:moveTo>
                  <a:pt x="54" y="21"/>
                </a:moveTo>
                <a:cubicBezTo>
                  <a:pt x="54" y="18"/>
                  <a:pt x="55" y="15"/>
                  <a:pt x="57" y="13"/>
                </a:cubicBezTo>
                <a:cubicBezTo>
                  <a:pt x="59" y="11"/>
                  <a:pt x="62" y="10"/>
                  <a:pt x="65" y="10"/>
                </a:cubicBezTo>
                <a:cubicBezTo>
                  <a:pt x="71" y="10"/>
                  <a:pt x="77" y="15"/>
                  <a:pt x="77" y="21"/>
                </a:cubicBezTo>
                <a:cubicBezTo>
                  <a:pt x="77" y="31"/>
                  <a:pt x="77" y="31"/>
                  <a:pt x="77" y="31"/>
                </a:cubicBezTo>
                <a:cubicBezTo>
                  <a:pt x="54" y="31"/>
                  <a:pt x="54" y="31"/>
                  <a:pt x="54" y="31"/>
                </a:cubicBezTo>
                <a:lnTo>
                  <a:pt x="54" y="21"/>
                </a:lnTo>
                <a:close/>
                <a:moveTo>
                  <a:pt x="157" y="232"/>
                </a:moveTo>
                <a:cubicBezTo>
                  <a:pt x="12" y="232"/>
                  <a:pt x="12" y="232"/>
                  <a:pt x="12" y="232"/>
                </a:cubicBezTo>
                <a:cubicBezTo>
                  <a:pt x="11" y="232"/>
                  <a:pt x="10" y="231"/>
                  <a:pt x="10" y="230"/>
                </a:cubicBezTo>
                <a:cubicBezTo>
                  <a:pt x="10" y="43"/>
                  <a:pt x="10" y="43"/>
                  <a:pt x="10" y="43"/>
                </a:cubicBezTo>
                <a:cubicBezTo>
                  <a:pt x="10" y="42"/>
                  <a:pt x="11" y="41"/>
                  <a:pt x="12" y="41"/>
                </a:cubicBezTo>
                <a:cubicBezTo>
                  <a:pt x="77" y="41"/>
                  <a:pt x="77" y="41"/>
                  <a:pt x="77" y="41"/>
                </a:cubicBezTo>
                <a:cubicBezTo>
                  <a:pt x="76" y="108"/>
                  <a:pt x="76" y="108"/>
                  <a:pt x="76" y="108"/>
                </a:cubicBezTo>
                <a:cubicBezTo>
                  <a:pt x="76" y="117"/>
                  <a:pt x="69" y="124"/>
                  <a:pt x="60" y="124"/>
                </a:cubicBezTo>
                <a:cubicBezTo>
                  <a:pt x="60" y="124"/>
                  <a:pt x="60" y="124"/>
                  <a:pt x="60" y="124"/>
                </a:cubicBezTo>
                <a:cubicBezTo>
                  <a:pt x="55" y="124"/>
                  <a:pt x="51" y="123"/>
                  <a:pt x="48" y="120"/>
                </a:cubicBezTo>
                <a:cubicBezTo>
                  <a:pt x="45" y="116"/>
                  <a:pt x="43" y="112"/>
                  <a:pt x="43" y="108"/>
                </a:cubicBezTo>
                <a:cubicBezTo>
                  <a:pt x="43" y="63"/>
                  <a:pt x="43" y="63"/>
                  <a:pt x="43" y="63"/>
                </a:cubicBezTo>
                <a:cubicBezTo>
                  <a:pt x="43" y="60"/>
                  <a:pt x="41" y="58"/>
                  <a:pt x="39" y="58"/>
                </a:cubicBezTo>
                <a:cubicBezTo>
                  <a:pt x="36" y="58"/>
                  <a:pt x="34" y="60"/>
                  <a:pt x="34" y="63"/>
                </a:cubicBezTo>
                <a:cubicBezTo>
                  <a:pt x="34" y="108"/>
                  <a:pt x="34" y="108"/>
                  <a:pt x="34" y="108"/>
                </a:cubicBezTo>
                <a:cubicBezTo>
                  <a:pt x="34" y="115"/>
                  <a:pt x="36" y="121"/>
                  <a:pt x="41" y="126"/>
                </a:cubicBezTo>
                <a:cubicBezTo>
                  <a:pt x="46" y="131"/>
                  <a:pt x="53" y="134"/>
                  <a:pt x="60" y="134"/>
                </a:cubicBezTo>
                <a:cubicBezTo>
                  <a:pt x="60" y="134"/>
                  <a:pt x="60" y="134"/>
                  <a:pt x="60" y="134"/>
                </a:cubicBezTo>
                <a:cubicBezTo>
                  <a:pt x="74" y="134"/>
                  <a:pt x="86" y="122"/>
                  <a:pt x="86" y="108"/>
                </a:cubicBezTo>
                <a:cubicBezTo>
                  <a:pt x="86" y="41"/>
                  <a:pt x="86" y="41"/>
                  <a:pt x="86" y="41"/>
                </a:cubicBezTo>
                <a:cubicBezTo>
                  <a:pt x="123" y="41"/>
                  <a:pt x="123" y="41"/>
                  <a:pt x="123" y="41"/>
                </a:cubicBezTo>
                <a:cubicBezTo>
                  <a:pt x="123" y="72"/>
                  <a:pt x="123" y="72"/>
                  <a:pt x="123" y="72"/>
                </a:cubicBezTo>
                <a:cubicBezTo>
                  <a:pt x="123" y="75"/>
                  <a:pt x="125" y="77"/>
                  <a:pt x="128" y="77"/>
                </a:cubicBezTo>
                <a:cubicBezTo>
                  <a:pt x="159" y="77"/>
                  <a:pt x="159" y="77"/>
                  <a:pt x="159" y="77"/>
                </a:cubicBezTo>
                <a:cubicBezTo>
                  <a:pt x="159" y="230"/>
                  <a:pt x="159" y="230"/>
                  <a:pt x="159" y="230"/>
                </a:cubicBezTo>
                <a:cubicBezTo>
                  <a:pt x="159" y="231"/>
                  <a:pt x="158" y="232"/>
                  <a:pt x="157" y="23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8" name="Google Shape;1413;p136">
            <a:extLst>
              <a:ext uri="{FF2B5EF4-FFF2-40B4-BE49-F238E27FC236}">
                <a16:creationId xmlns:a16="http://schemas.microsoft.com/office/drawing/2014/main" id="{B6606670-F24A-4CAB-8DD7-AEF2A121A434}"/>
              </a:ext>
            </a:extLst>
          </p:cNvPr>
          <p:cNvSpPr txBox="1"/>
          <p:nvPr/>
        </p:nvSpPr>
        <p:spPr>
          <a:xfrm>
            <a:off x="7462169" y="4399472"/>
            <a:ext cx="1292100" cy="329100"/>
          </a:xfrm>
          <a:prstGeom prst="rect">
            <a:avLst/>
          </a:prstGeom>
          <a:noFill/>
          <a:ln>
            <a:noFill/>
          </a:ln>
        </p:spPr>
        <p:txBody>
          <a:bodyPr spcFirstLastPara="1" wrap="square" lIns="121875" tIns="121875" rIns="121875" bIns="1218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Open Sans"/>
                <a:ea typeface="Salesforce Sans"/>
                <a:cs typeface="Salesforce Sans"/>
                <a:sym typeface="Salesforce Sans"/>
              </a:rPr>
              <a:t>Downloads</a:t>
            </a:r>
            <a:endParaRPr kumimoji="0" sz="800" b="0" i="1" u="none" strike="noStrike" kern="1200" cap="none" spc="0" normalizeH="0" baseline="0" noProof="0" dirty="0">
              <a:ln>
                <a:noFill/>
              </a:ln>
              <a:solidFill>
                <a:srgbClr val="000000"/>
              </a:solidFill>
              <a:effectLst/>
              <a:uLnTx/>
              <a:uFillTx/>
              <a:latin typeface="Open Sans"/>
              <a:ea typeface="Salesforce Sans"/>
              <a:cs typeface="Salesforce Sans"/>
              <a:sym typeface="Salesforce Sans"/>
            </a:endParaRPr>
          </a:p>
        </p:txBody>
      </p:sp>
      <p:grpSp>
        <p:nvGrpSpPr>
          <p:cNvPr id="19" name="Group 18">
            <a:extLst>
              <a:ext uri="{FF2B5EF4-FFF2-40B4-BE49-F238E27FC236}">
                <a16:creationId xmlns:a16="http://schemas.microsoft.com/office/drawing/2014/main" id="{57EF9654-A661-44FE-8B27-28EAF071CF3C}"/>
              </a:ext>
            </a:extLst>
          </p:cNvPr>
          <p:cNvGrpSpPr/>
          <p:nvPr/>
        </p:nvGrpSpPr>
        <p:grpSpPr>
          <a:xfrm>
            <a:off x="8607050" y="3998393"/>
            <a:ext cx="432312" cy="428195"/>
            <a:chOff x="10845801" y="7108825"/>
            <a:chExt cx="500063" cy="495301"/>
          </a:xfrm>
        </p:grpSpPr>
        <p:sp>
          <p:nvSpPr>
            <p:cNvPr id="20" name="Freeform 498">
              <a:extLst>
                <a:ext uri="{FF2B5EF4-FFF2-40B4-BE49-F238E27FC236}">
                  <a16:creationId xmlns:a16="http://schemas.microsoft.com/office/drawing/2014/main" id="{EED75821-7246-4255-94E0-2CD24BCFD103}"/>
                </a:ext>
              </a:extLst>
            </p:cNvPr>
            <p:cNvSpPr>
              <a:spLocks noEditPoints="1"/>
            </p:cNvSpPr>
            <p:nvPr/>
          </p:nvSpPr>
          <p:spPr bwMode="auto">
            <a:xfrm>
              <a:off x="10966451" y="7169150"/>
              <a:ext cx="192088" cy="192088"/>
            </a:xfrm>
            <a:custGeom>
              <a:avLst/>
              <a:gdLst>
                <a:gd name="T0" fmla="*/ 7 w 92"/>
                <a:gd name="T1" fmla="*/ 92 h 92"/>
                <a:gd name="T2" fmla="*/ 84 w 92"/>
                <a:gd name="T3" fmla="*/ 92 h 92"/>
                <a:gd name="T4" fmla="*/ 92 w 92"/>
                <a:gd name="T5" fmla="*/ 84 h 92"/>
                <a:gd name="T6" fmla="*/ 92 w 92"/>
                <a:gd name="T7" fmla="*/ 74 h 92"/>
                <a:gd name="T8" fmla="*/ 87 w 92"/>
                <a:gd name="T9" fmla="*/ 67 h 92"/>
                <a:gd name="T10" fmla="*/ 61 w 92"/>
                <a:gd name="T11" fmla="*/ 54 h 92"/>
                <a:gd name="T12" fmla="*/ 61 w 92"/>
                <a:gd name="T13" fmla="*/ 53 h 92"/>
                <a:gd name="T14" fmla="*/ 67 w 92"/>
                <a:gd name="T15" fmla="*/ 43 h 92"/>
                <a:gd name="T16" fmla="*/ 70 w 92"/>
                <a:gd name="T17" fmla="*/ 34 h 92"/>
                <a:gd name="T18" fmla="*/ 68 w 92"/>
                <a:gd name="T19" fmla="*/ 29 h 92"/>
                <a:gd name="T20" fmla="*/ 68 w 92"/>
                <a:gd name="T21" fmla="*/ 21 h 92"/>
                <a:gd name="T22" fmla="*/ 46 w 92"/>
                <a:gd name="T23" fmla="*/ 0 h 92"/>
                <a:gd name="T24" fmla="*/ 23 w 92"/>
                <a:gd name="T25" fmla="*/ 21 h 92"/>
                <a:gd name="T26" fmla="*/ 23 w 92"/>
                <a:gd name="T27" fmla="*/ 29 h 92"/>
                <a:gd name="T28" fmla="*/ 22 w 92"/>
                <a:gd name="T29" fmla="*/ 34 h 92"/>
                <a:gd name="T30" fmla="*/ 25 w 92"/>
                <a:gd name="T31" fmla="*/ 43 h 92"/>
                <a:gd name="T32" fmla="*/ 31 w 92"/>
                <a:gd name="T33" fmla="*/ 53 h 92"/>
                <a:gd name="T34" fmla="*/ 31 w 92"/>
                <a:gd name="T35" fmla="*/ 54 h 92"/>
                <a:gd name="T36" fmla="*/ 5 w 92"/>
                <a:gd name="T37" fmla="*/ 67 h 92"/>
                <a:gd name="T38" fmla="*/ 0 w 92"/>
                <a:gd name="T39" fmla="*/ 74 h 92"/>
                <a:gd name="T40" fmla="*/ 0 w 92"/>
                <a:gd name="T41" fmla="*/ 84 h 92"/>
                <a:gd name="T42" fmla="*/ 7 w 92"/>
                <a:gd name="T43" fmla="*/ 92 h 92"/>
                <a:gd name="T44" fmla="*/ 9 w 92"/>
                <a:gd name="T45" fmla="*/ 75 h 92"/>
                <a:gd name="T46" fmla="*/ 40 w 92"/>
                <a:gd name="T47" fmla="*/ 57 h 92"/>
                <a:gd name="T48" fmla="*/ 41 w 92"/>
                <a:gd name="T49" fmla="*/ 56 h 92"/>
                <a:gd name="T50" fmla="*/ 41 w 92"/>
                <a:gd name="T51" fmla="*/ 51 h 92"/>
                <a:gd name="T52" fmla="*/ 39 w 92"/>
                <a:gd name="T53" fmla="*/ 48 h 92"/>
                <a:gd name="T54" fmla="*/ 34 w 92"/>
                <a:gd name="T55" fmla="*/ 39 h 92"/>
                <a:gd name="T56" fmla="*/ 32 w 92"/>
                <a:gd name="T57" fmla="*/ 36 h 92"/>
                <a:gd name="T58" fmla="*/ 31 w 92"/>
                <a:gd name="T59" fmla="*/ 34 h 92"/>
                <a:gd name="T60" fmla="*/ 32 w 92"/>
                <a:gd name="T61" fmla="*/ 33 h 92"/>
                <a:gd name="T62" fmla="*/ 33 w 92"/>
                <a:gd name="T63" fmla="*/ 30 h 92"/>
                <a:gd name="T64" fmla="*/ 33 w 92"/>
                <a:gd name="T65" fmla="*/ 21 h 92"/>
                <a:gd name="T66" fmla="*/ 46 w 92"/>
                <a:gd name="T67" fmla="*/ 9 h 92"/>
                <a:gd name="T68" fmla="*/ 59 w 92"/>
                <a:gd name="T69" fmla="*/ 21 h 92"/>
                <a:gd name="T70" fmla="*/ 59 w 92"/>
                <a:gd name="T71" fmla="*/ 30 h 92"/>
                <a:gd name="T72" fmla="*/ 60 w 92"/>
                <a:gd name="T73" fmla="*/ 33 h 92"/>
                <a:gd name="T74" fmla="*/ 60 w 92"/>
                <a:gd name="T75" fmla="*/ 34 h 92"/>
                <a:gd name="T76" fmla="*/ 60 w 92"/>
                <a:gd name="T77" fmla="*/ 36 h 92"/>
                <a:gd name="T78" fmla="*/ 58 w 92"/>
                <a:gd name="T79" fmla="*/ 39 h 92"/>
                <a:gd name="T80" fmla="*/ 53 w 92"/>
                <a:gd name="T81" fmla="*/ 48 h 92"/>
                <a:gd name="T82" fmla="*/ 51 w 92"/>
                <a:gd name="T83" fmla="*/ 51 h 92"/>
                <a:gd name="T84" fmla="*/ 51 w 92"/>
                <a:gd name="T85" fmla="*/ 56 h 92"/>
                <a:gd name="T86" fmla="*/ 51 w 92"/>
                <a:gd name="T87" fmla="*/ 57 h 92"/>
                <a:gd name="T88" fmla="*/ 83 w 92"/>
                <a:gd name="T89" fmla="*/ 75 h 92"/>
                <a:gd name="T90" fmla="*/ 83 w 92"/>
                <a:gd name="T91" fmla="*/ 82 h 92"/>
                <a:gd name="T92" fmla="*/ 9 w 92"/>
                <a:gd name="T93" fmla="*/ 82 h 92"/>
                <a:gd name="T94" fmla="*/ 9 w 92"/>
                <a:gd name="T95"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92">
                  <a:moveTo>
                    <a:pt x="7" y="92"/>
                  </a:moveTo>
                  <a:cubicBezTo>
                    <a:pt x="84" y="92"/>
                    <a:pt x="84" y="92"/>
                    <a:pt x="84" y="92"/>
                  </a:cubicBezTo>
                  <a:cubicBezTo>
                    <a:pt x="89" y="92"/>
                    <a:pt x="92" y="89"/>
                    <a:pt x="92" y="84"/>
                  </a:cubicBezTo>
                  <a:cubicBezTo>
                    <a:pt x="92" y="74"/>
                    <a:pt x="92" y="74"/>
                    <a:pt x="92" y="74"/>
                  </a:cubicBezTo>
                  <a:cubicBezTo>
                    <a:pt x="92" y="71"/>
                    <a:pt x="90" y="68"/>
                    <a:pt x="87" y="67"/>
                  </a:cubicBezTo>
                  <a:cubicBezTo>
                    <a:pt x="68" y="59"/>
                    <a:pt x="62" y="55"/>
                    <a:pt x="61" y="54"/>
                  </a:cubicBezTo>
                  <a:cubicBezTo>
                    <a:pt x="61" y="53"/>
                    <a:pt x="61" y="53"/>
                    <a:pt x="61" y="53"/>
                  </a:cubicBezTo>
                  <a:cubicBezTo>
                    <a:pt x="63" y="50"/>
                    <a:pt x="65" y="47"/>
                    <a:pt x="67" y="43"/>
                  </a:cubicBezTo>
                  <a:cubicBezTo>
                    <a:pt x="69" y="41"/>
                    <a:pt x="70" y="38"/>
                    <a:pt x="70" y="34"/>
                  </a:cubicBezTo>
                  <a:cubicBezTo>
                    <a:pt x="70" y="32"/>
                    <a:pt x="69" y="30"/>
                    <a:pt x="68" y="29"/>
                  </a:cubicBezTo>
                  <a:cubicBezTo>
                    <a:pt x="68" y="21"/>
                    <a:pt x="68" y="21"/>
                    <a:pt x="68" y="21"/>
                  </a:cubicBezTo>
                  <a:cubicBezTo>
                    <a:pt x="68" y="8"/>
                    <a:pt x="60" y="0"/>
                    <a:pt x="46" y="0"/>
                  </a:cubicBezTo>
                  <a:cubicBezTo>
                    <a:pt x="32" y="0"/>
                    <a:pt x="23" y="8"/>
                    <a:pt x="23" y="21"/>
                  </a:cubicBezTo>
                  <a:cubicBezTo>
                    <a:pt x="23" y="29"/>
                    <a:pt x="23" y="29"/>
                    <a:pt x="23" y="29"/>
                  </a:cubicBezTo>
                  <a:cubicBezTo>
                    <a:pt x="22" y="30"/>
                    <a:pt x="22" y="32"/>
                    <a:pt x="22" y="34"/>
                  </a:cubicBezTo>
                  <a:cubicBezTo>
                    <a:pt x="22" y="38"/>
                    <a:pt x="23" y="41"/>
                    <a:pt x="25" y="43"/>
                  </a:cubicBezTo>
                  <a:cubicBezTo>
                    <a:pt x="27" y="47"/>
                    <a:pt x="29" y="50"/>
                    <a:pt x="31" y="53"/>
                  </a:cubicBezTo>
                  <a:cubicBezTo>
                    <a:pt x="31" y="54"/>
                    <a:pt x="31" y="54"/>
                    <a:pt x="31" y="54"/>
                  </a:cubicBezTo>
                  <a:cubicBezTo>
                    <a:pt x="29" y="55"/>
                    <a:pt x="24" y="59"/>
                    <a:pt x="5" y="67"/>
                  </a:cubicBezTo>
                  <a:cubicBezTo>
                    <a:pt x="2" y="68"/>
                    <a:pt x="0" y="71"/>
                    <a:pt x="0" y="74"/>
                  </a:cubicBezTo>
                  <a:cubicBezTo>
                    <a:pt x="0" y="84"/>
                    <a:pt x="0" y="84"/>
                    <a:pt x="0" y="84"/>
                  </a:cubicBezTo>
                  <a:cubicBezTo>
                    <a:pt x="0" y="89"/>
                    <a:pt x="3" y="92"/>
                    <a:pt x="7" y="92"/>
                  </a:cubicBezTo>
                  <a:close/>
                  <a:moveTo>
                    <a:pt x="9" y="75"/>
                  </a:moveTo>
                  <a:cubicBezTo>
                    <a:pt x="36" y="65"/>
                    <a:pt x="39" y="60"/>
                    <a:pt x="40" y="57"/>
                  </a:cubicBezTo>
                  <a:cubicBezTo>
                    <a:pt x="41" y="57"/>
                    <a:pt x="41" y="56"/>
                    <a:pt x="41" y="56"/>
                  </a:cubicBezTo>
                  <a:cubicBezTo>
                    <a:pt x="41" y="51"/>
                    <a:pt x="41" y="51"/>
                    <a:pt x="41" y="51"/>
                  </a:cubicBezTo>
                  <a:cubicBezTo>
                    <a:pt x="41" y="50"/>
                    <a:pt x="40" y="49"/>
                    <a:pt x="39" y="48"/>
                  </a:cubicBezTo>
                  <a:cubicBezTo>
                    <a:pt x="37" y="46"/>
                    <a:pt x="35" y="42"/>
                    <a:pt x="34" y="39"/>
                  </a:cubicBezTo>
                  <a:cubicBezTo>
                    <a:pt x="34" y="38"/>
                    <a:pt x="33" y="37"/>
                    <a:pt x="32" y="36"/>
                  </a:cubicBezTo>
                  <a:cubicBezTo>
                    <a:pt x="32" y="36"/>
                    <a:pt x="31" y="35"/>
                    <a:pt x="31" y="34"/>
                  </a:cubicBezTo>
                  <a:cubicBezTo>
                    <a:pt x="31" y="34"/>
                    <a:pt x="32" y="33"/>
                    <a:pt x="32" y="33"/>
                  </a:cubicBezTo>
                  <a:cubicBezTo>
                    <a:pt x="33" y="32"/>
                    <a:pt x="33" y="31"/>
                    <a:pt x="33" y="30"/>
                  </a:cubicBezTo>
                  <a:cubicBezTo>
                    <a:pt x="33" y="21"/>
                    <a:pt x="33" y="21"/>
                    <a:pt x="33" y="21"/>
                  </a:cubicBezTo>
                  <a:cubicBezTo>
                    <a:pt x="33" y="13"/>
                    <a:pt x="37" y="9"/>
                    <a:pt x="46" y="9"/>
                  </a:cubicBezTo>
                  <a:cubicBezTo>
                    <a:pt x="55" y="9"/>
                    <a:pt x="59" y="13"/>
                    <a:pt x="59" y="21"/>
                  </a:cubicBezTo>
                  <a:cubicBezTo>
                    <a:pt x="59" y="30"/>
                    <a:pt x="59" y="30"/>
                    <a:pt x="59" y="30"/>
                  </a:cubicBezTo>
                  <a:cubicBezTo>
                    <a:pt x="59" y="31"/>
                    <a:pt x="59" y="32"/>
                    <a:pt x="60" y="33"/>
                  </a:cubicBezTo>
                  <a:cubicBezTo>
                    <a:pt x="60" y="33"/>
                    <a:pt x="60" y="34"/>
                    <a:pt x="60" y="34"/>
                  </a:cubicBezTo>
                  <a:cubicBezTo>
                    <a:pt x="60" y="35"/>
                    <a:pt x="60" y="36"/>
                    <a:pt x="60" y="36"/>
                  </a:cubicBezTo>
                  <a:cubicBezTo>
                    <a:pt x="59" y="37"/>
                    <a:pt x="58" y="38"/>
                    <a:pt x="58" y="39"/>
                  </a:cubicBezTo>
                  <a:cubicBezTo>
                    <a:pt x="57" y="42"/>
                    <a:pt x="55" y="46"/>
                    <a:pt x="53" y="48"/>
                  </a:cubicBezTo>
                  <a:cubicBezTo>
                    <a:pt x="52" y="49"/>
                    <a:pt x="51" y="50"/>
                    <a:pt x="51" y="51"/>
                  </a:cubicBezTo>
                  <a:cubicBezTo>
                    <a:pt x="51" y="56"/>
                    <a:pt x="51" y="56"/>
                    <a:pt x="51" y="56"/>
                  </a:cubicBezTo>
                  <a:cubicBezTo>
                    <a:pt x="51" y="56"/>
                    <a:pt x="51" y="57"/>
                    <a:pt x="51" y="57"/>
                  </a:cubicBezTo>
                  <a:cubicBezTo>
                    <a:pt x="53" y="60"/>
                    <a:pt x="56" y="65"/>
                    <a:pt x="83" y="75"/>
                  </a:cubicBezTo>
                  <a:cubicBezTo>
                    <a:pt x="83" y="82"/>
                    <a:pt x="83" y="82"/>
                    <a:pt x="83" y="82"/>
                  </a:cubicBezTo>
                  <a:cubicBezTo>
                    <a:pt x="9" y="82"/>
                    <a:pt x="9" y="82"/>
                    <a:pt x="9" y="82"/>
                  </a:cubicBezTo>
                  <a:lnTo>
                    <a:pt x="9"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1" name="Freeform 499">
              <a:extLst>
                <a:ext uri="{FF2B5EF4-FFF2-40B4-BE49-F238E27FC236}">
                  <a16:creationId xmlns:a16="http://schemas.microsoft.com/office/drawing/2014/main" id="{A437A7A5-5E14-4EA8-8B0E-1E70AB1A947F}"/>
                </a:ext>
              </a:extLst>
            </p:cNvPr>
            <p:cNvSpPr>
              <a:spLocks/>
            </p:cNvSpPr>
            <p:nvPr/>
          </p:nvSpPr>
          <p:spPr bwMode="auto">
            <a:xfrm>
              <a:off x="11118851" y="7208838"/>
              <a:ext cx="115888" cy="152400"/>
            </a:xfrm>
            <a:custGeom>
              <a:avLst/>
              <a:gdLst>
                <a:gd name="T0" fmla="*/ 5 w 56"/>
                <a:gd name="T1" fmla="*/ 40 h 73"/>
                <a:gd name="T2" fmla="*/ 11 w 56"/>
                <a:gd name="T3" fmla="*/ 41 h 73"/>
                <a:gd name="T4" fmla="*/ 13 w 56"/>
                <a:gd name="T5" fmla="*/ 35 h 73"/>
                <a:gd name="T6" fmla="*/ 11 w 56"/>
                <a:gd name="T7" fmla="*/ 31 h 73"/>
                <a:gd name="T8" fmla="*/ 10 w 56"/>
                <a:gd name="T9" fmla="*/ 28 h 73"/>
                <a:gd name="T10" fmla="*/ 11 w 56"/>
                <a:gd name="T11" fmla="*/ 24 h 73"/>
                <a:gd name="T12" fmla="*/ 11 w 56"/>
                <a:gd name="T13" fmla="*/ 17 h 73"/>
                <a:gd name="T14" fmla="*/ 19 w 56"/>
                <a:gd name="T15" fmla="*/ 10 h 73"/>
                <a:gd name="T16" fmla="*/ 28 w 56"/>
                <a:gd name="T17" fmla="*/ 17 h 73"/>
                <a:gd name="T18" fmla="*/ 28 w 56"/>
                <a:gd name="T19" fmla="*/ 24 h 73"/>
                <a:gd name="T20" fmla="*/ 29 w 56"/>
                <a:gd name="T21" fmla="*/ 28 h 73"/>
                <a:gd name="T22" fmla="*/ 27 w 56"/>
                <a:gd name="T23" fmla="*/ 31 h 73"/>
                <a:gd name="T24" fmla="*/ 24 w 56"/>
                <a:gd name="T25" fmla="*/ 37 h 73"/>
                <a:gd name="T26" fmla="*/ 22 w 56"/>
                <a:gd name="T27" fmla="*/ 41 h 73"/>
                <a:gd name="T28" fmla="*/ 22 w 56"/>
                <a:gd name="T29" fmla="*/ 44 h 73"/>
                <a:gd name="T30" fmla="*/ 23 w 56"/>
                <a:gd name="T31" fmla="*/ 45 h 73"/>
                <a:gd name="T32" fmla="*/ 46 w 56"/>
                <a:gd name="T33" fmla="*/ 60 h 73"/>
                <a:gd name="T34" fmla="*/ 46 w 56"/>
                <a:gd name="T35" fmla="*/ 63 h 73"/>
                <a:gd name="T36" fmla="*/ 29 w 56"/>
                <a:gd name="T37" fmla="*/ 63 h 73"/>
                <a:gd name="T38" fmla="*/ 24 w 56"/>
                <a:gd name="T39" fmla="*/ 68 h 73"/>
                <a:gd name="T40" fmla="*/ 29 w 56"/>
                <a:gd name="T41" fmla="*/ 73 h 73"/>
                <a:gd name="T42" fmla="*/ 49 w 56"/>
                <a:gd name="T43" fmla="*/ 73 h 73"/>
                <a:gd name="T44" fmla="*/ 56 w 56"/>
                <a:gd name="T45" fmla="*/ 66 h 73"/>
                <a:gd name="T46" fmla="*/ 56 w 56"/>
                <a:gd name="T47" fmla="*/ 58 h 73"/>
                <a:gd name="T48" fmla="*/ 51 w 56"/>
                <a:gd name="T49" fmla="*/ 51 h 73"/>
                <a:gd name="T50" fmla="*/ 32 w 56"/>
                <a:gd name="T51" fmla="*/ 42 h 73"/>
                <a:gd name="T52" fmla="*/ 36 w 56"/>
                <a:gd name="T53" fmla="*/ 35 h 73"/>
                <a:gd name="T54" fmla="*/ 39 w 56"/>
                <a:gd name="T55" fmla="*/ 28 h 73"/>
                <a:gd name="T56" fmla="*/ 38 w 56"/>
                <a:gd name="T57" fmla="*/ 23 h 73"/>
                <a:gd name="T58" fmla="*/ 38 w 56"/>
                <a:gd name="T59" fmla="*/ 17 h 73"/>
                <a:gd name="T60" fmla="*/ 19 w 56"/>
                <a:gd name="T61" fmla="*/ 0 h 73"/>
                <a:gd name="T62" fmla="*/ 1 w 56"/>
                <a:gd name="T63" fmla="*/ 17 h 73"/>
                <a:gd name="T64" fmla="*/ 1 w 56"/>
                <a:gd name="T65" fmla="*/ 23 h 73"/>
                <a:gd name="T66" fmla="*/ 0 w 56"/>
                <a:gd name="T67" fmla="*/ 28 h 73"/>
                <a:gd name="T68" fmla="*/ 3 w 56"/>
                <a:gd name="T69" fmla="*/ 35 h 73"/>
                <a:gd name="T70" fmla="*/ 5 w 56"/>
                <a:gd name="T71" fmla="*/ 4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73">
                  <a:moveTo>
                    <a:pt x="5" y="40"/>
                  </a:moveTo>
                  <a:cubicBezTo>
                    <a:pt x="6" y="42"/>
                    <a:pt x="9" y="43"/>
                    <a:pt x="11" y="41"/>
                  </a:cubicBezTo>
                  <a:cubicBezTo>
                    <a:pt x="14" y="40"/>
                    <a:pt x="14" y="37"/>
                    <a:pt x="13" y="35"/>
                  </a:cubicBezTo>
                  <a:cubicBezTo>
                    <a:pt x="12" y="34"/>
                    <a:pt x="12" y="32"/>
                    <a:pt x="11" y="31"/>
                  </a:cubicBezTo>
                  <a:cubicBezTo>
                    <a:pt x="11" y="30"/>
                    <a:pt x="10" y="28"/>
                    <a:pt x="10" y="28"/>
                  </a:cubicBezTo>
                  <a:cubicBezTo>
                    <a:pt x="10" y="27"/>
                    <a:pt x="11" y="26"/>
                    <a:pt x="11" y="24"/>
                  </a:cubicBezTo>
                  <a:cubicBezTo>
                    <a:pt x="11" y="17"/>
                    <a:pt x="11" y="17"/>
                    <a:pt x="11" y="17"/>
                  </a:cubicBezTo>
                  <a:cubicBezTo>
                    <a:pt x="11" y="14"/>
                    <a:pt x="12" y="10"/>
                    <a:pt x="19" y="10"/>
                  </a:cubicBezTo>
                  <a:cubicBezTo>
                    <a:pt x="27" y="10"/>
                    <a:pt x="28" y="14"/>
                    <a:pt x="28" y="17"/>
                  </a:cubicBezTo>
                  <a:cubicBezTo>
                    <a:pt x="28" y="24"/>
                    <a:pt x="28" y="24"/>
                    <a:pt x="28" y="24"/>
                  </a:cubicBezTo>
                  <a:cubicBezTo>
                    <a:pt x="28" y="26"/>
                    <a:pt x="28" y="27"/>
                    <a:pt x="29" y="28"/>
                  </a:cubicBezTo>
                  <a:cubicBezTo>
                    <a:pt x="28" y="29"/>
                    <a:pt x="28" y="30"/>
                    <a:pt x="27" y="31"/>
                  </a:cubicBezTo>
                  <a:cubicBezTo>
                    <a:pt x="27" y="33"/>
                    <a:pt x="25" y="36"/>
                    <a:pt x="24" y="37"/>
                  </a:cubicBezTo>
                  <a:cubicBezTo>
                    <a:pt x="23" y="38"/>
                    <a:pt x="22" y="40"/>
                    <a:pt x="22" y="41"/>
                  </a:cubicBezTo>
                  <a:cubicBezTo>
                    <a:pt x="22" y="44"/>
                    <a:pt x="22" y="44"/>
                    <a:pt x="22" y="44"/>
                  </a:cubicBezTo>
                  <a:cubicBezTo>
                    <a:pt x="22" y="44"/>
                    <a:pt x="22" y="45"/>
                    <a:pt x="23" y="45"/>
                  </a:cubicBezTo>
                  <a:cubicBezTo>
                    <a:pt x="23" y="48"/>
                    <a:pt x="26" y="52"/>
                    <a:pt x="46" y="60"/>
                  </a:cubicBezTo>
                  <a:cubicBezTo>
                    <a:pt x="46" y="63"/>
                    <a:pt x="46" y="63"/>
                    <a:pt x="46" y="63"/>
                  </a:cubicBezTo>
                  <a:cubicBezTo>
                    <a:pt x="29" y="63"/>
                    <a:pt x="29" y="63"/>
                    <a:pt x="29" y="63"/>
                  </a:cubicBezTo>
                  <a:cubicBezTo>
                    <a:pt x="26" y="63"/>
                    <a:pt x="24" y="66"/>
                    <a:pt x="24" y="68"/>
                  </a:cubicBezTo>
                  <a:cubicBezTo>
                    <a:pt x="24" y="71"/>
                    <a:pt x="26" y="73"/>
                    <a:pt x="29" y="73"/>
                  </a:cubicBezTo>
                  <a:cubicBezTo>
                    <a:pt x="49" y="73"/>
                    <a:pt x="49" y="73"/>
                    <a:pt x="49" y="73"/>
                  </a:cubicBezTo>
                  <a:cubicBezTo>
                    <a:pt x="53" y="73"/>
                    <a:pt x="56" y="70"/>
                    <a:pt x="56" y="66"/>
                  </a:cubicBezTo>
                  <a:cubicBezTo>
                    <a:pt x="56" y="58"/>
                    <a:pt x="56" y="58"/>
                    <a:pt x="56" y="58"/>
                  </a:cubicBezTo>
                  <a:cubicBezTo>
                    <a:pt x="56" y="55"/>
                    <a:pt x="54" y="52"/>
                    <a:pt x="51" y="51"/>
                  </a:cubicBezTo>
                  <a:cubicBezTo>
                    <a:pt x="38" y="46"/>
                    <a:pt x="34" y="44"/>
                    <a:pt x="32" y="42"/>
                  </a:cubicBezTo>
                  <a:cubicBezTo>
                    <a:pt x="34" y="40"/>
                    <a:pt x="35" y="38"/>
                    <a:pt x="36" y="35"/>
                  </a:cubicBezTo>
                  <a:cubicBezTo>
                    <a:pt x="38" y="33"/>
                    <a:pt x="39" y="30"/>
                    <a:pt x="39" y="28"/>
                  </a:cubicBezTo>
                  <a:cubicBezTo>
                    <a:pt x="39" y="26"/>
                    <a:pt x="39" y="25"/>
                    <a:pt x="38" y="23"/>
                  </a:cubicBezTo>
                  <a:cubicBezTo>
                    <a:pt x="38" y="17"/>
                    <a:pt x="38" y="17"/>
                    <a:pt x="38" y="17"/>
                  </a:cubicBezTo>
                  <a:cubicBezTo>
                    <a:pt x="38" y="7"/>
                    <a:pt x="31" y="0"/>
                    <a:pt x="19" y="0"/>
                  </a:cubicBezTo>
                  <a:cubicBezTo>
                    <a:pt x="8" y="0"/>
                    <a:pt x="1" y="7"/>
                    <a:pt x="1" y="17"/>
                  </a:cubicBezTo>
                  <a:cubicBezTo>
                    <a:pt x="1" y="23"/>
                    <a:pt x="1" y="23"/>
                    <a:pt x="1" y="23"/>
                  </a:cubicBezTo>
                  <a:cubicBezTo>
                    <a:pt x="0" y="25"/>
                    <a:pt x="0" y="26"/>
                    <a:pt x="0" y="28"/>
                  </a:cubicBezTo>
                  <a:cubicBezTo>
                    <a:pt x="0" y="30"/>
                    <a:pt x="1" y="33"/>
                    <a:pt x="3" y="35"/>
                  </a:cubicBezTo>
                  <a:cubicBezTo>
                    <a:pt x="3" y="36"/>
                    <a:pt x="4" y="38"/>
                    <a:pt x="5" y="4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2" name="Freeform 500">
              <a:extLst>
                <a:ext uri="{FF2B5EF4-FFF2-40B4-BE49-F238E27FC236}">
                  <a16:creationId xmlns:a16="http://schemas.microsoft.com/office/drawing/2014/main" id="{12D3A637-63BD-4AA5-8AD7-C48B736A8C33}"/>
                </a:ext>
              </a:extLst>
            </p:cNvPr>
            <p:cNvSpPr>
              <a:spLocks/>
            </p:cNvSpPr>
            <p:nvPr/>
          </p:nvSpPr>
          <p:spPr bwMode="auto">
            <a:xfrm>
              <a:off x="10999788" y="7513638"/>
              <a:ext cx="192088" cy="90488"/>
            </a:xfrm>
            <a:custGeom>
              <a:avLst/>
              <a:gdLst>
                <a:gd name="T0" fmla="*/ 87 w 92"/>
                <a:gd name="T1" fmla="*/ 4 h 43"/>
                <a:gd name="T2" fmla="*/ 81 w 92"/>
                <a:gd name="T3" fmla="*/ 0 h 43"/>
                <a:gd name="T4" fmla="*/ 77 w 92"/>
                <a:gd name="T5" fmla="*/ 6 h 43"/>
                <a:gd name="T6" fmla="*/ 82 w 92"/>
                <a:gd name="T7" fmla="*/ 33 h 43"/>
                <a:gd name="T8" fmla="*/ 10 w 92"/>
                <a:gd name="T9" fmla="*/ 33 h 43"/>
                <a:gd name="T10" fmla="*/ 14 w 92"/>
                <a:gd name="T11" fmla="*/ 6 h 43"/>
                <a:gd name="T12" fmla="*/ 10 w 92"/>
                <a:gd name="T13" fmla="*/ 0 h 43"/>
                <a:gd name="T14" fmla="*/ 5 w 92"/>
                <a:gd name="T15" fmla="*/ 4 h 43"/>
                <a:gd name="T16" fmla="*/ 0 w 92"/>
                <a:gd name="T17" fmla="*/ 33 h 43"/>
                <a:gd name="T18" fmla="*/ 0 w 92"/>
                <a:gd name="T19" fmla="*/ 34 h 43"/>
                <a:gd name="T20" fmla="*/ 10 w 92"/>
                <a:gd name="T21" fmla="*/ 43 h 43"/>
                <a:gd name="T22" fmla="*/ 82 w 92"/>
                <a:gd name="T23" fmla="*/ 43 h 43"/>
                <a:gd name="T24" fmla="*/ 92 w 92"/>
                <a:gd name="T25" fmla="*/ 34 h 43"/>
                <a:gd name="T26" fmla="*/ 92 w 92"/>
                <a:gd name="T27" fmla="*/ 33 h 43"/>
                <a:gd name="T28" fmla="*/ 87 w 92"/>
                <a:gd name="T29"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43">
                  <a:moveTo>
                    <a:pt x="87" y="4"/>
                  </a:moveTo>
                  <a:cubicBezTo>
                    <a:pt x="86" y="1"/>
                    <a:pt x="84" y="0"/>
                    <a:pt x="81" y="0"/>
                  </a:cubicBezTo>
                  <a:cubicBezTo>
                    <a:pt x="79" y="0"/>
                    <a:pt x="77" y="3"/>
                    <a:pt x="77" y="6"/>
                  </a:cubicBezTo>
                  <a:cubicBezTo>
                    <a:pt x="82" y="33"/>
                    <a:pt x="82" y="33"/>
                    <a:pt x="82" y="33"/>
                  </a:cubicBezTo>
                  <a:cubicBezTo>
                    <a:pt x="10" y="33"/>
                    <a:pt x="10" y="33"/>
                    <a:pt x="10" y="33"/>
                  </a:cubicBezTo>
                  <a:cubicBezTo>
                    <a:pt x="14" y="6"/>
                    <a:pt x="14" y="6"/>
                    <a:pt x="14" y="6"/>
                  </a:cubicBezTo>
                  <a:cubicBezTo>
                    <a:pt x="15" y="3"/>
                    <a:pt x="13" y="0"/>
                    <a:pt x="10" y="0"/>
                  </a:cubicBezTo>
                  <a:cubicBezTo>
                    <a:pt x="8" y="0"/>
                    <a:pt x="5" y="1"/>
                    <a:pt x="5" y="4"/>
                  </a:cubicBezTo>
                  <a:cubicBezTo>
                    <a:pt x="0" y="33"/>
                    <a:pt x="0" y="33"/>
                    <a:pt x="0" y="33"/>
                  </a:cubicBezTo>
                  <a:cubicBezTo>
                    <a:pt x="0" y="33"/>
                    <a:pt x="0" y="34"/>
                    <a:pt x="0" y="34"/>
                  </a:cubicBezTo>
                  <a:cubicBezTo>
                    <a:pt x="0" y="39"/>
                    <a:pt x="4" y="43"/>
                    <a:pt x="10" y="43"/>
                  </a:cubicBezTo>
                  <a:cubicBezTo>
                    <a:pt x="82" y="43"/>
                    <a:pt x="82" y="43"/>
                    <a:pt x="82" y="43"/>
                  </a:cubicBezTo>
                  <a:cubicBezTo>
                    <a:pt x="87" y="43"/>
                    <a:pt x="92" y="39"/>
                    <a:pt x="92" y="34"/>
                  </a:cubicBezTo>
                  <a:cubicBezTo>
                    <a:pt x="92" y="34"/>
                    <a:pt x="92" y="33"/>
                    <a:pt x="92" y="33"/>
                  </a:cubicBezTo>
                  <a:lnTo>
                    <a:pt x="87" y="4"/>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3" name="Freeform 501">
              <a:extLst>
                <a:ext uri="{FF2B5EF4-FFF2-40B4-BE49-F238E27FC236}">
                  <a16:creationId xmlns:a16="http://schemas.microsoft.com/office/drawing/2014/main" id="{6A997D6A-1270-4920-958F-254448B91897}"/>
                </a:ext>
              </a:extLst>
            </p:cNvPr>
            <p:cNvSpPr>
              <a:spLocks noEditPoints="1"/>
            </p:cNvSpPr>
            <p:nvPr/>
          </p:nvSpPr>
          <p:spPr bwMode="auto">
            <a:xfrm>
              <a:off x="10845801" y="7108825"/>
              <a:ext cx="500063" cy="376238"/>
            </a:xfrm>
            <a:custGeom>
              <a:avLst/>
              <a:gdLst>
                <a:gd name="T0" fmla="*/ 219 w 240"/>
                <a:gd name="T1" fmla="*/ 0 h 180"/>
                <a:gd name="T2" fmla="*/ 21 w 240"/>
                <a:gd name="T3" fmla="*/ 0 h 180"/>
                <a:gd name="T4" fmla="*/ 0 w 240"/>
                <a:gd name="T5" fmla="*/ 21 h 180"/>
                <a:gd name="T6" fmla="*/ 0 w 240"/>
                <a:gd name="T7" fmla="*/ 158 h 180"/>
                <a:gd name="T8" fmla="*/ 21 w 240"/>
                <a:gd name="T9" fmla="*/ 180 h 180"/>
                <a:gd name="T10" fmla="*/ 219 w 240"/>
                <a:gd name="T11" fmla="*/ 180 h 180"/>
                <a:gd name="T12" fmla="*/ 240 w 240"/>
                <a:gd name="T13" fmla="*/ 158 h 180"/>
                <a:gd name="T14" fmla="*/ 240 w 240"/>
                <a:gd name="T15" fmla="*/ 21 h 180"/>
                <a:gd name="T16" fmla="*/ 219 w 240"/>
                <a:gd name="T17" fmla="*/ 0 h 180"/>
                <a:gd name="T18" fmla="*/ 21 w 240"/>
                <a:gd name="T19" fmla="*/ 9 h 180"/>
                <a:gd name="T20" fmla="*/ 219 w 240"/>
                <a:gd name="T21" fmla="*/ 9 h 180"/>
                <a:gd name="T22" fmla="*/ 230 w 240"/>
                <a:gd name="T23" fmla="*/ 21 h 180"/>
                <a:gd name="T24" fmla="*/ 230 w 240"/>
                <a:gd name="T25" fmla="*/ 140 h 180"/>
                <a:gd name="T26" fmla="*/ 10 w 240"/>
                <a:gd name="T27" fmla="*/ 140 h 180"/>
                <a:gd name="T28" fmla="*/ 10 w 240"/>
                <a:gd name="T29" fmla="*/ 21 h 180"/>
                <a:gd name="T30" fmla="*/ 21 w 240"/>
                <a:gd name="T31" fmla="*/ 9 h 180"/>
                <a:gd name="T32" fmla="*/ 219 w 240"/>
                <a:gd name="T33" fmla="*/ 170 h 180"/>
                <a:gd name="T34" fmla="*/ 21 w 240"/>
                <a:gd name="T35" fmla="*/ 170 h 180"/>
                <a:gd name="T36" fmla="*/ 10 w 240"/>
                <a:gd name="T37" fmla="*/ 158 h 180"/>
                <a:gd name="T38" fmla="*/ 10 w 240"/>
                <a:gd name="T39" fmla="*/ 150 h 180"/>
                <a:gd name="T40" fmla="*/ 230 w 240"/>
                <a:gd name="T41" fmla="*/ 150 h 180"/>
                <a:gd name="T42" fmla="*/ 230 w 240"/>
                <a:gd name="T43" fmla="*/ 158 h 180"/>
                <a:gd name="T44" fmla="*/ 219 w 240"/>
                <a:gd name="T45" fmla="*/ 17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180">
                  <a:moveTo>
                    <a:pt x="219" y="0"/>
                  </a:moveTo>
                  <a:cubicBezTo>
                    <a:pt x="21" y="0"/>
                    <a:pt x="21" y="0"/>
                    <a:pt x="21" y="0"/>
                  </a:cubicBezTo>
                  <a:cubicBezTo>
                    <a:pt x="9" y="0"/>
                    <a:pt x="0" y="9"/>
                    <a:pt x="0" y="21"/>
                  </a:cubicBezTo>
                  <a:cubicBezTo>
                    <a:pt x="0" y="158"/>
                    <a:pt x="0" y="158"/>
                    <a:pt x="0" y="158"/>
                  </a:cubicBezTo>
                  <a:cubicBezTo>
                    <a:pt x="0" y="170"/>
                    <a:pt x="9" y="180"/>
                    <a:pt x="21" y="180"/>
                  </a:cubicBezTo>
                  <a:cubicBezTo>
                    <a:pt x="219" y="180"/>
                    <a:pt x="219" y="180"/>
                    <a:pt x="219" y="180"/>
                  </a:cubicBezTo>
                  <a:cubicBezTo>
                    <a:pt x="230" y="180"/>
                    <a:pt x="240" y="170"/>
                    <a:pt x="240" y="158"/>
                  </a:cubicBezTo>
                  <a:cubicBezTo>
                    <a:pt x="240" y="21"/>
                    <a:pt x="240" y="21"/>
                    <a:pt x="240" y="21"/>
                  </a:cubicBezTo>
                  <a:cubicBezTo>
                    <a:pt x="240" y="9"/>
                    <a:pt x="230" y="0"/>
                    <a:pt x="219" y="0"/>
                  </a:cubicBezTo>
                  <a:close/>
                  <a:moveTo>
                    <a:pt x="21" y="9"/>
                  </a:moveTo>
                  <a:cubicBezTo>
                    <a:pt x="219" y="9"/>
                    <a:pt x="219" y="9"/>
                    <a:pt x="219" y="9"/>
                  </a:cubicBezTo>
                  <a:cubicBezTo>
                    <a:pt x="225" y="9"/>
                    <a:pt x="230" y="15"/>
                    <a:pt x="230" y="21"/>
                  </a:cubicBezTo>
                  <a:cubicBezTo>
                    <a:pt x="230" y="140"/>
                    <a:pt x="230" y="140"/>
                    <a:pt x="230" y="140"/>
                  </a:cubicBezTo>
                  <a:cubicBezTo>
                    <a:pt x="10" y="140"/>
                    <a:pt x="10" y="140"/>
                    <a:pt x="10" y="140"/>
                  </a:cubicBezTo>
                  <a:cubicBezTo>
                    <a:pt x="10" y="21"/>
                    <a:pt x="10" y="21"/>
                    <a:pt x="10" y="21"/>
                  </a:cubicBezTo>
                  <a:cubicBezTo>
                    <a:pt x="10" y="15"/>
                    <a:pt x="15" y="9"/>
                    <a:pt x="21" y="9"/>
                  </a:cubicBezTo>
                  <a:close/>
                  <a:moveTo>
                    <a:pt x="219" y="170"/>
                  </a:moveTo>
                  <a:cubicBezTo>
                    <a:pt x="21" y="170"/>
                    <a:pt x="21" y="170"/>
                    <a:pt x="21" y="170"/>
                  </a:cubicBezTo>
                  <a:cubicBezTo>
                    <a:pt x="15" y="170"/>
                    <a:pt x="10" y="165"/>
                    <a:pt x="10" y="158"/>
                  </a:cubicBezTo>
                  <a:cubicBezTo>
                    <a:pt x="10" y="150"/>
                    <a:pt x="10" y="150"/>
                    <a:pt x="10" y="150"/>
                  </a:cubicBezTo>
                  <a:cubicBezTo>
                    <a:pt x="230" y="150"/>
                    <a:pt x="230" y="150"/>
                    <a:pt x="230" y="150"/>
                  </a:cubicBezTo>
                  <a:cubicBezTo>
                    <a:pt x="230" y="158"/>
                    <a:pt x="230" y="158"/>
                    <a:pt x="230" y="158"/>
                  </a:cubicBezTo>
                  <a:cubicBezTo>
                    <a:pt x="230" y="165"/>
                    <a:pt x="225" y="170"/>
                    <a:pt x="219" y="17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24" name="Google Shape;1413;p136">
            <a:extLst>
              <a:ext uri="{FF2B5EF4-FFF2-40B4-BE49-F238E27FC236}">
                <a16:creationId xmlns:a16="http://schemas.microsoft.com/office/drawing/2014/main" id="{F42F99AF-421E-4B4C-9B95-6899108DA25D}"/>
              </a:ext>
            </a:extLst>
          </p:cNvPr>
          <p:cNvSpPr txBox="1"/>
          <p:nvPr/>
        </p:nvSpPr>
        <p:spPr>
          <a:xfrm>
            <a:off x="8212775" y="4399472"/>
            <a:ext cx="1292100" cy="329100"/>
          </a:xfrm>
          <a:prstGeom prst="rect">
            <a:avLst/>
          </a:prstGeom>
          <a:noFill/>
          <a:ln>
            <a:noFill/>
          </a:ln>
        </p:spPr>
        <p:txBody>
          <a:bodyPr spcFirstLastPara="1" wrap="square" lIns="121875" tIns="121875" rIns="121875" bIns="1218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Open Sans"/>
                <a:ea typeface="Salesforce Sans"/>
                <a:cs typeface="Salesforce Sans"/>
                <a:sym typeface="Salesforce Sans"/>
              </a:rPr>
              <a:t>Add to Cart</a:t>
            </a:r>
            <a:endParaRPr kumimoji="0" sz="800" b="0" i="1" u="none" strike="noStrike" kern="1200" cap="none" spc="0" normalizeH="0" baseline="0" noProof="0" dirty="0">
              <a:ln>
                <a:noFill/>
              </a:ln>
              <a:solidFill>
                <a:srgbClr val="000000"/>
              </a:solidFill>
              <a:effectLst/>
              <a:uLnTx/>
              <a:uFillTx/>
              <a:latin typeface="Open Sans"/>
              <a:ea typeface="Salesforce Sans"/>
              <a:cs typeface="Salesforce Sans"/>
              <a:sym typeface="Salesforce Sans"/>
            </a:endParaRPr>
          </a:p>
        </p:txBody>
      </p:sp>
      <p:grpSp>
        <p:nvGrpSpPr>
          <p:cNvPr id="25" name="Group 24">
            <a:extLst>
              <a:ext uri="{FF2B5EF4-FFF2-40B4-BE49-F238E27FC236}">
                <a16:creationId xmlns:a16="http://schemas.microsoft.com/office/drawing/2014/main" id="{F6E76A2D-120C-4829-A0E8-ABD5E33B6F5F}"/>
              </a:ext>
            </a:extLst>
          </p:cNvPr>
          <p:cNvGrpSpPr/>
          <p:nvPr/>
        </p:nvGrpSpPr>
        <p:grpSpPr>
          <a:xfrm>
            <a:off x="9391397" y="3979912"/>
            <a:ext cx="445134" cy="442566"/>
            <a:chOff x="11280776" y="3148013"/>
            <a:chExt cx="557213" cy="588962"/>
          </a:xfrm>
        </p:grpSpPr>
        <p:sp>
          <p:nvSpPr>
            <p:cNvPr id="26" name="Freeform 532">
              <a:extLst>
                <a:ext uri="{FF2B5EF4-FFF2-40B4-BE49-F238E27FC236}">
                  <a16:creationId xmlns:a16="http://schemas.microsoft.com/office/drawing/2014/main" id="{A4CCB850-0388-441C-84EB-887FDF68C606}"/>
                </a:ext>
              </a:extLst>
            </p:cNvPr>
            <p:cNvSpPr>
              <a:spLocks noEditPoints="1"/>
            </p:cNvSpPr>
            <p:nvPr/>
          </p:nvSpPr>
          <p:spPr bwMode="auto">
            <a:xfrm>
              <a:off x="11280776" y="3148013"/>
              <a:ext cx="557213" cy="588962"/>
            </a:xfrm>
            <a:custGeom>
              <a:avLst/>
              <a:gdLst>
                <a:gd name="T0" fmla="*/ 222 w 225"/>
                <a:gd name="T1" fmla="*/ 12 h 238"/>
                <a:gd name="T2" fmla="*/ 174 w 225"/>
                <a:gd name="T3" fmla="*/ 1 h 238"/>
                <a:gd name="T4" fmla="*/ 171 w 225"/>
                <a:gd name="T5" fmla="*/ 1 h 238"/>
                <a:gd name="T6" fmla="*/ 114 w 225"/>
                <a:gd name="T7" fmla="*/ 27 h 238"/>
                <a:gd name="T8" fmla="*/ 61 w 225"/>
                <a:gd name="T9" fmla="*/ 5 h 238"/>
                <a:gd name="T10" fmla="*/ 58 w 225"/>
                <a:gd name="T11" fmla="*/ 5 h 238"/>
                <a:gd name="T12" fmla="*/ 3 w 225"/>
                <a:gd name="T13" fmla="*/ 27 h 238"/>
                <a:gd name="T14" fmla="*/ 0 w 225"/>
                <a:gd name="T15" fmla="*/ 31 h 238"/>
                <a:gd name="T16" fmla="*/ 0 w 225"/>
                <a:gd name="T17" fmla="*/ 182 h 238"/>
                <a:gd name="T18" fmla="*/ 2 w 225"/>
                <a:gd name="T19" fmla="*/ 186 h 238"/>
                <a:gd name="T20" fmla="*/ 6 w 225"/>
                <a:gd name="T21" fmla="*/ 187 h 238"/>
                <a:gd name="T22" fmla="*/ 60 w 225"/>
                <a:gd name="T23" fmla="*/ 166 h 238"/>
                <a:gd name="T24" fmla="*/ 112 w 225"/>
                <a:gd name="T25" fmla="*/ 188 h 238"/>
                <a:gd name="T26" fmla="*/ 114 w 225"/>
                <a:gd name="T27" fmla="*/ 188 h 238"/>
                <a:gd name="T28" fmla="*/ 116 w 225"/>
                <a:gd name="T29" fmla="*/ 188 h 238"/>
                <a:gd name="T30" fmla="*/ 124 w 225"/>
                <a:gd name="T31" fmla="*/ 184 h 238"/>
                <a:gd name="T32" fmla="*/ 154 w 225"/>
                <a:gd name="T33" fmla="*/ 236 h 238"/>
                <a:gd name="T34" fmla="*/ 158 w 225"/>
                <a:gd name="T35" fmla="*/ 238 h 238"/>
                <a:gd name="T36" fmla="*/ 162 w 225"/>
                <a:gd name="T37" fmla="*/ 236 h 238"/>
                <a:gd name="T38" fmla="*/ 199 w 225"/>
                <a:gd name="T39" fmla="*/ 168 h 238"/>
                <a:gd name="T40" fmla="*/ 220 w 225"/>
                <a:gd name="T41" fmla="*/ 172 h 238"/>
                <a:gd name="T42" fmla="*/ 224 w 225"/>
                <a:gd name="T43" fmla="*/ 171 h 238"/>
                <a:gd name="T44" fmla="*/ 225 w 225"/>
                <a:gd name="T45" fmla="*/ 168 h 238"/>
                <a:gd name="T46" fmla="*/ 225 w 225"/>
                <a:gd name="T47" fmla="*/ 16 h 238"/>
                <a:gd name="T48" fmla="*/ 222 w 225"/>
                <a:gd name="T49" fmla="*/ 12 h 238"/>
                <a:gd name="T50" fmla="*/ 158 w 225"/>
                <a:gd name="T51" fmla="*/ 224 h 238"/>
                <a:gd name="T52" fmla="*/ 119 w 225"/>
                <a:gd name="T53" fmla="*/ 144 h 238"/>
                <a:gd name="T54" fmla="*/ 158 w 225"/>
                <a:gd name="T55" fmla="*/ 106 h 238"/>
                <a:gd name="T56" fmla="*/ 196 w 225"/>
                <a:gd name="T57" fmla="*/ 144 h 238"/>
                <a:gd name="T58" fmla="*/ 158 w 225"/>
                <a:gd name="T59" fmla="*/ 224 h 238"/>
                <a:gd name="T60" fmla="*/ 216 w 225"/>
                <a:gd name="T61" fmla="*/ 162 h 238"/>
                <a:gd name="T62" fmla="*/ 202 w 225"/>
                <a:gd name="T63" fmla="*/ 159 h 238"/>
                <a:gd name="T64" fmla="*/ 205 w 225"/>
                <a:gd name="T65" fmla="*/ 144 h 238"/>
                <a:gd name="T66" fmla="*/ 158 w 225"/>
                <a:gd name="T67" fmla="*/ 96 h 238"/>
                <a:gd name="T68" fmla="*/ 110 w 225"/>
                <a:gd name="T69" fmla="*/ 144 h 238"/>
                <a:gd name="T70" fmla="*/ 120 w 225"/>
                <a:gd name="T71" fmla="*/ 176 h 238"/>
                <a:gd name="T72" fmla="*/ 114 w 225"/>
                <a:gd name="T73" fmla="*/ 178 h 238"/>
                <a:gd name="T74" fmla="*/ 61 w 225"/>
                <a:gd name="T75" fmla="*/ 157 h 238"/>
                <a:gd name="T76" fmla="*/ 60 w 225"/>
                <a:gd name="T77" fmla="*/ 156 h 238"/>
                <a:gd name="T78" fmla="*/ 58 w 225"/>
                <a:gd name="T79" fmla="*/ 156 h 238"/>
                <a:gd name="T80" fmla="*/ 9 w 225"/>
                <a:gd name="T81" fmla="*/ 175 h 238"/>
                <a:gd name="T82" fmla="*/ 9 w 225"/>
                <a:gd name="T83" fmla="*/ 34 h 238"/>
                <a:gd name="T84" fmla="*/ 60 w 225"/>
                <a:gd name="T85" fmla="*/ 15 h 238"/>
                <a:gd name="T86" fmla="*/ 112 w 225"/>
                <a:gd name="T87" fmla="*/ 37 h 238"/>
                <a:gd name="T88" fmla="*/ 116 w 225"/>
                <a:gd name="T89" fmla="*/ 37 h 238"/>
                <a:gd name="T90" fmla="*/ 174 w 225"/>
                <a:gd name="T91" fmla="*/ 10 h 238"/>
                <a:gd name="T92" fmla="*/ 216 w 225"/>
                <a:gd name="T93" fmla="*/ 20 h 238"/>
                <a:gd name="T94" fmla="*/ 216 w 225"/>
                <a:gd name="T95" fmla="*/ 16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238">
                  <a:moveTo>
                    <a:pt x="222" y="12"/>
                  </a:moveTo>
                  <a:cubicBezTo>
                    <a:pt x="174" y="1"/>
                    <a:pt x="174" y="1"/>
                    <a:pt x="174" y="1"/>
                  </a:cubicBezTo>
                  <a:cubicBezTo>
                    <a:pt x="173" y="0"/>
                    <a:pt x="172" y="0"/>
                    <a:pt x="171" y="1"/>
                  </a:cubicBezTo>
                  <a:cubicBezTo>
                    <a:pt x="114" y="27"/>
                    <a:pt x="114" y="27"/>
                    <a:pt x="114" y="27"/>
                  </a:cubicBezTo>
                  <a:cubicBezTo>
                    <a:pt x="61" y="5"/>
                    <a:pt x="61" y="5"/>
                    <a:pt x="61" y="5"/>
                  </a:cubicBezTo>
                  <a:cubicBezTo>
                    <a:pt x="60" y="5"/>
                    <a:pt x="59" y="5"/>
                    <a:pt x="58" y="5"/>
                  </a:cubicBezTo>
                  <a:cubicBezTo>
                    <a:pt x="3" y="27"/>
                    <a:pt x="3" y="27"/>
                    <a:pt x="3" y="27"/>
                  </a:cubicBezTo>
                  <a:cubicBezTo>
                    <a:pt x="1" y="27"/>
                    <a:pt x="0" y="29"/>
                    <a:pt x="0" y="31"/>
                  </a:cubicBezTo>
                  <a:cubicBezTo>
                    <a:pt x="0" y="182"/>
                    <a:pt x="0" y="182"/>
                    <a:pt x="0" y="182"/>
                  </a:cubicBezTo>
                  <a:cubicBezTo>
                    <a:pt x="0" y="184"/>
                    <a:pt x="0" y="185"/>
                    <a:pt x="2" y="186"/>
                  </a:cubicBezTo>
                  <a:cubicBezTo>
                    <a:pt x="3" y="187"/>
                    <a:pt x="5" y="187"/>
                    <a:pt x="6" y="187"/>
                  </a:cubicBezTo>
                  <a:cubicBezTo>
                    <a:pt x="60" y="166"/>
                    <a:pt x="60" y="166"/>
                    <a:pt x="60" y="166"/>
                  </a:cubicBezTo>
                  <a:cubicBezTo>
                    <a:pt x="112" y="188"/>
                    <a:pt x="112" y="188"/>
                    <a:pt x="112" y="188"/>
                  </a:cubicBezTo>
                  <a:cubicBezTo>
                    <a:pt x="113" y="188"/>
                    <a:pt x="113" y="188"/>
                    <a:pt x="114" y="188"/>
                  </a:cubicBezTo>
                  <a:cubicBezTo>
                    <a:pt x="115" y="188"/>
                    <a:pt x="115" y="188"/>
                    <a:pt x="116" y="188"/>
                  </a:cubicBezTo>
                  <a:cubicBezTo>
                    <a:pt x="124" y="184"/>
                    <a:pt x="124" y="184"/>
                    <a:pt x="124" y="184"/>
                  </a:cubicBezTo>
                  <a:cubicBezTo>
                    <a:pt x="136" y="208"/>
                    <a:pt x="151" y="232"/>
                    <a:pt x="154" y="236"/>
                  </a:cubicBezTo>
                  <a:cubicBezTo>
                    <a:pt x="154" y="237"/>
                    <a:pt x="156" y="238"/>
                    <a:pt x="158" y="238"/>
                  </a:cubicBezTo>
                  <a:cubicBezTo>
                    <a:pt x="159" y="238"/>
                    <a:pt x="161" y="237"/>
                    <a:pt x="162" y="236"/>
                  </a:cubicBezTo>
                  <a:cubicBezTo>
                    <a:pt x="165" y="231"/>
                    <a:pt x="188" y="195"/>
                    <a:pt x="199" y="168"/>
                  </a:cubicBezTo>
                  <a:cubicBezTo>
                    <a:pt x="220" y="172"/>
                    <a:pt x="220" y="172"/>
                    <a:pt x="220" y="172"/>
                  </a:cubicBezTo>
                  <a:cubicBezTo>
                    <a:pt x="221" y="173"/>
                    <a:pt x="222" y="172"/>
                    <a:pt x="224" y="171"/>
                  </a:cubicBezTo>
                  <a:cubicBezTo>
                    <a:pt x="225" y="170"/>
                    <a:pt x="225" y="169"/>
                    <a:pt x="225" y="168"/>
                  </a:cubicBezTo>
                  <a:cubicBezTo>
                    <a:pt x="225" y="16"/>
                    <a:pt x="225" y="16"/>
                    <a:pt x="225" y="16"/>
                  </a:cubicBezTo>
                  <a:cubicBezTo>
                    <a:pt x="225" y="14"/>
                    <a:pt x="224" y="12"/>
                    <a:pt x="222" y="12"/>
                  </a:cubicBezTo>
                  <a:close/>
                  <a:moveTo>
                    <a:pt x="158" y="224"/>
                  </a:moveTo>
                  <a:cubicBezTo>
                    <a:pt x="144" y="203"/>
                    <a:pt x="119" y="160"/>
                    <a:pt x="119" y="144"/>
                  </a:cubicBezTo>
                  <a:cubicBezTo>
                    <a:pt x="119" y="123"/>
                    <a:pt x="136" y="106"/>
                    <a:pt x="158" y="106"/>
                  </a:cubicBezTo>
                  <a:cubicBezTo>
                    <a:pt x="179" y="106"/>
                    <a:pt x="196" y="123"/>
                    <a:pt x="196" y="144"/>
                  </a:cubicBezTo>
                  <a:cubicBezTo>
                    <a:pt x="196" y="160"/>
                    <a:pt x="171" y="203"/>
                    <a:pt x="158" y="224"/>
                  </a:cubicBezTo>
                  <a:close/>
                  <a:moveTo>
                    <a:pt x="216" y="162"/>
                  </a:moveTo>
                  <a:cubicBezTo>
                    <a:pt x="202" y="159"/>
                    <a:pt x="202" y="159"/>
                    <a:pt x="202" y="159"/>
                  </a:cubicBezTo>
                  <a:cubicBezTo>
                    <a:pt x="204" y="153"/>
                    <a:pt x="205" y="148"/>
                    <a:pt x="205" y="144"/>
                  </a:cubicBezTo>
                  <a:cubicBezTo>
                    <a:pt x="205" y="117"/>
                    <a:pt x="184" y="96"/>
                    <a:pt x="158" y="96"/>
                  </a:cubicBezTo>
                  <a:cubicBezTo>
                    <a:pt x="131" y="96"/>
                    <a:pt x="110" y="117"/>
                    <a:pt x="110" y="144"/>
                  </a:cubicBezTo>
                  <a:cubicBezTo>
                    <a:pt x="110" y="152"/>
                    <a:pt x="114" y="163"/>
                    <a:pt x="120" y="176"/>
                  </a:cubicBezTo>
                  <a:cubicBezTo>
                    <a:pt x="114" y="178"/>
                    <a:pt x="114" y="178"/>
                    <a:pt x="114" y="178"/>
                  </a:cubicBezTo>
                  <a:cubicBezTo>
                    <a:pt x="61" y="157"/>
                    <a:pt x="61" y="157"/>
                    <a:pt x="61" y="157"/>
                  </a:cubicBezTo>
                  <a:cubicBezTo>
                    <a:pt x="61" y="156"/>
                    <a:pt x="60" y="156"/>
                    <a:pt x="60" y="156"/>
                  </a:cubicBezTo>
                  <a:cubicBezTo>
                    <a:pt x="59" y="156"/>
                    <a:pt x="58" y="156"/>
                    <a:pt x="58" y="156"/>
                  </a:cubicBezTo>
                  <a:cubicBezTo>
                    <a:pt x="9" y="175"/>
                    <a:pt x="9" y="175"/>
                    <a:pt x="9" y="175"/>
                  </a:cubicBezTo>
                  <a:cubicBezTo>
                    <a:pt x="9" y="34"/>
                    <a:pt x="9" y="34"/>
                    <a:pt x="9" y="34"/>
                  </a:cubicBezTo>
                  <a:cubicBezTo>
                    <a:pt x="60" y="15"/>
                    <a:pt x="60" y="15"/>
                    <a:pt x="60" y="15"/>
                  </a:cubicBezTo>
                  <a:cubicBezTo>
                    <a:pt x="112" y="37"/>
                    <a:pt x="112" y="37"/>
                    <a:pt x="112" y="37"/>
                  </a:cubicBezTo>
                  <a:cubicBezTo>
                    <a:pt x="113" y="37"/>
                    <a:pt x="115" y="37"/>
                    <a:pt x="116" y="37"/>
                  </a:cubicBezTo>
                  <a:cubicBezTo>
                    <a:pt x="174" y="10"/>
                    <a:pt x="174" y="10"/>
                    <a:pt x="174" y="10"/>
                  </a:cubicBezTo>
                  <a:cubicBezTo>
                    <a:pt x="216" y="20"/>
                    <a:pt x="216" y="20"/>
                    <a:pt x="216" y="20"/>
                  </a:cubicBezTo>
                  <a:lnTo>
                    <a:pt x="216" y="1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7" name="Freeform 533">
              <a:extLst>
                <a:ext uri="{FF2B5EF4-FFF2-40B4-BE49-F238E27FC236}">
                  <a16:creationId xmlns:a16="http://schemas.microsoft.com/office/drawing/2014/main" id="{C6DB9641-781C-4BF1-8FC8-94C1E7ECE23A}"/>
                </a:ext>
              </a:extLst>
            </p:cNvPr>
            <p:cNvSpPr>
              <a:spLocks/>
            </p:cNvSpPr>
            <p:nvPr/>
          </p:nvSpPr>
          <p:spPr bwMode="auto">
            <a:xfrm>
              <a:off x="11417301" y="3232150"/>
              <a:ext cx="22225" cy="260350"/>
            </a:xfrm>
            <a:custGeom>
              <a:avLst/>
              <a:gdLst>
                <a:gd name="T0" fmla="*/ 5 w 9"/>
                <a:gd name="T1" fmla="*/ 0 h 105"/>
                <a:gd name="T2" fmla="*/ 0 w 9"/>
                <a:gd name="T3" fmla="*/ 5 h 105"/>
                <a:gd name="T4" fmla="*/ 0 w 9"/>
                <a:gd name="T5" fmla="*/ 101 h 105"/>
                <a:gd name="T6" fmla="*/ 5 w 9"/>
                <a:gd name="T7" fmla="*/ 105 h 105"/>
                <a:gd name="T8" fmla="*/ 9 w 9"/>
                <a:gd name="T9" fmla="*/ 101 h 105"/>
                <a:gd name="T10" fmla="*/ 9 w 9"/>
                <a:gd name="T11" fmla="*/ 5 h 105"/>
                <a:gd name="T12" fmla="*/ 5 w 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9" h="105">
                  <a:moveTo>
                    <a:pt x="5" y="0"/>
                  </a:moveTo>
                  <a:cubicBezTo>
                    <a:pt x="2" y="0"/>
                    <a:pt x="0" y="2"/>
                    <a:pt x="0" y="5"/>
                  </a:cubicBezTo>
                  <a:cubicBezTo>
                    <a:pt x="0" y="101"/>
                    <a:pt x="0" y="101"/>
                    <a:pt x="0" y="101"/>
                  </a:cubicBezTo>
                  <a:cubicBezTo>
                    <a:pt x="0" y="103"/>
                    <a:pt x="2" y="105"/>
                    <a:pt x="5" y="105"/>
                  </a:cubicBezTo>
                  <a:cubicBezTo>
                    <a:pt x="7" y="105"/>
                    <a:pt x="9" y="103"/>
                    <a:pt x="9" y="101"/>
                  </a:cubicBezTo>
                  <a:cubicBezTo>
                    <a:pt x="9" y="5"/>
                    <a:pt x="9" y="5"/>
                    <a:pt x="9" y="5"/>
                  </a:cubicBezTo>
                  <a:cubicBezTo>
                    <a:pt x="9" y="2"/>
                    <a:pt x="7"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8" name="Freeform 534">
              <a:extLst>
                <a:ext uri="{FF2B5EF4-FFF2-40B4-BE49-F238E27FC236}">
                  <a16:creationId xmlns:a16="http://schemas.microsoft.com/office/drawing/2014/main" id="{3E31A7C9-53E9-4156-B6F6-003ECE211A0B}"/>
                </a:ext>
              </a:extLst>
            </p:cNvPr>
            <p:cNvSpPr>
              <a:spLocks/>
            </p:cNvSpPr>
            <p:nvPr/>
          </p:nvSpPr>
          <p:spPr bwMode="auto">
            <a:xfrm>
              <a:off x="11550651" y="3276600"/>
              <a:ext cx="25400" cy="115887"/>
            </a:xfrm>
            <a:custGeom>
              <a:avLst/>
              <a:gdLst>
                <a:gd name="T0" fmla="*/ 5 w 10"/>
                <a:gd name="T1" fmla="*/ 0 h 47"/>
                <a:gd name="T2" fmla="*/ 0 w 10"/>
                <a:gd name="T3" fmla="*/ 5 h 47"/>
                <a:gd name="T4" fmla="*/ 0 w 10"/>
                <a:gd name="T5" fmla="*/ 42 h 47"/>
                <a:gd name="T6" fmla="*/ 5 w 10"/>
                <a:gd name="T7" fmla="*/ 47 h 47"/>
                <a:gd name="T8" fmla="*/ 10 w 10"/>
                <a:gd name="T9" fmla="*/ 42 h 47"/>
                <a:gd name="T10" fmla="*/ 10 w 10"/>
                <a:gd name="T11" fmla="*/ 5 h 47"/>
                <a:gd name="T12" fmla="*/ 5 w 1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 h="47">
                  <a:moveTo>
                    <a:pt x="5" y="0"/>
                  </a:moveTo>
                  <a:cubicBezTo>
                    <a:pt x="2" y="0"/>
                    <a:pt x="0" y="3"/>
                    <a:pt x="0" y="5"/>
                  </a:cubicBezTo>
                  <a:cubicBezTo>
                    <a:pt x="0" y="42"/>
                    <a:pt x="0" y="42"/>
                    <a:pt x="0" y="42"/>
                  </a:cubicBezTo>
                  <a:cubicBezTo>
                    <a:pt x="0" y="44"/>
                    <a:pt x="2" y="47"/>
                    <a:pt x="5" y="47"/>
                  </a:cubicBezTo>
                  <a:cubicBezTo>
                    <a:pt x="8" y="47"/>
                    <a:pt x="10" y="44"/>
                    <a:pt x="10" y="42"/>
                  </a:cubicBezTo>
                  <a:cubicBezTo>
                    <a:pt x="10" y="5"/>
                    <a:pt x="10" y="5"/>
                    <a:pt x="10" y="5"/>
                  </a:cubicBezTo>
                  <a:cubicBezTo>
                    <a:pt x="10" y="3"/>
                    <a:pt x="8"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9" name="Freeform 535">
              <a:extLst>
                <a:ext uri="{FF2B5EF4-FFF2-40B4-BE49-F238E27FC236}">
                  <a16:creationId xmlns:a16="http://schemas.microsoft.com/office/drawing/2014/main" id="{3D17FA41-6268-47FC-ACD4-A5373434DE48}"/>
                </a:ext>
              </a:extLst>
            </p:cNvPr>
            <p:cNvSpPr>
              <a:spLocks/>
            </p:cNvSpPr>
            <p:nvPr/>
          </p:nvSpPr>
          <p:spPr bwMode="auto">
            <a:xfrm>
              <a:off x="11699876" y="3214688"/>
              <a:ext cx="25400" cy="142875"/>
            </a:xfrm>
            <a:custGeom>
              <a:avLst/>
              <a:gdLst>
                <a:gd name="T0" fmla="*/ 0 w 10"/>
                <a:gd name="T1" fmla="*/ 5 h 58"/>
                <a:gd name="T2" fmla="*/ 0 w 10"/>
                <a:gd name="T3" fmla="*/ 53 h 58"/>
                <a:gd name="T4" fmla="*/ 5 w 10"/>
                <a:gd name="T5" fmla="*/ 58 h 58"/>
                <a:gd name="T6" fmla="*/ 10 w 10"/>
                <a:gd name="T7" fmla="*/ 53 h 58"/>
                <a:gd name="T8" fmla="*/ 10 w 10"/>
                <a:gd name="T9" fmla="*/ 5 h 58"/>
                <a:gd name="T10" fmla="*/ 5 w 10"/>
                <a:gd name="T11" fmla="*/ 0 h 58"/>
                <a:gd name="T12" fmla="*/ 0 w 10"/>
                <a:gd name="T13" fmla="*/ 5 h 58"/>
              </a:gdLst>
              <a:ahLst/>
              <a:cxnLst>
                <a:cxn ang="0">
                  <a:pos x="T0" y="T1"/>
                </a:cxn>
                <a:cxn ang="0">
                  <a:pos x="T2" y="T3"/>
                </a:cxn>
                <a:cxn ang="0">
                  <a:pos x="T4" y="T5"/>
                </a:cxn>
                <a:cxn ang="0">
                  <a:pos x="T6" y="T7"/>
                </a:cxn>
                <a:cxn ang="0">
                  <a:pos x="T8" y="T9"/>
                </a:cxn>
                <a:cxn ang="0">
                  <a:pos x="T10" y="T11"/>
                </a:cxn>
                <a:cxn ang="0">
                  <a:pos x="T12" y="T13"/>
                </a:cxn>
              </a:cxnLst>
              <a:rect l="0" t="0" r="r" b="b"/>
              <a:pathLst>
                <a:path w="10" h="58">
                  <a:moveTo>
                    <a:pt x="0" y="5"/>
                  </a:moveTo>
                  <a:cubicBezTo>
                    <a:pt x="0" y="53"/>
                    <a:pt x="0" y="53"/>
                    <a:pt x="0" y="53"/>
                  </a:cubicBezTo>
                  <a:cubicBezTo>
                    <a:pt x="0" y="56"/>
                    <a:pt x="2" y="58"/>
                    <a:pt x="5" y="58"/>
                  </a:cubicBezTo>
                  <a:cubicBezTo>
                    <a:pt x="8" y="58"/>
                    <a:pt x="10" y="56"/>
                    <a:pt x="10" y="53"/>
                  </a:cubicBezTo>
                  <a:cubicBezTo>
                    <a:pt x="10" y="5"/>
                    <a:pt x="10" y="5"/>
                    <a:pt x="10" y="5"/>
                  </a:cubicBezTo>
                  <a:cubicBezTo>
                    <a:pt x="10" y="2"/>
                    <a:pt x="8" y="0"/>
                    <a:pt x="5" y="0"/>
                  </a:cubicBezTo>
                  <a:cubicBezTo>
                    <a:pt x="2" y="0"/>
                    <a:pt x="0" y="2"/>
                    <a:pt x="0" y="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0" name="Freeform 536">
              <a:extLst>
                <a:ext uri="{FF2B5EF4-FFF2-40B4-BE49-F238E27FC236}">
                  <a16:creationId xmlns:a16="http://schemas.microsoft.com/office/drawing/2014/main" id="{197C043F-9E66-4E7D-A557-D2C823AB848F}"/>
                </a:ext>
              </a:extLst>
            </p:cNvPr>
            <p:cNvSpPr>
              <a:spLocks noEditPoints="1"/>
            </p:cNvSpPr>
            <p:nvPr/>
          </p:nvSpPr>
          <p:spPr bwMode="auto">
            <a:xfrm>
              <a:off x="11628438" y="3444875"/>
              <a:ext cx="85725" cy="88900"/>
            </a:xfrm>
            <a:custGeom>
              <a:avLst/>
              <a:gdLst>
                <a:gd name="T0" fmla="*/ 18 w 35"/>
                <a:gd name="T1" fmla="*/ 0 h 36"/>
                <a:gd name="T2" fmla="*/ 0 w 35"/>
                <a:gd name="T3" fmla="*/ 18 h 36"/>
                <a:gd name="T4" fmla="*/ 18 w 35"/>
                <a:gd name="T5" fmla="*/ 36 h 36"/>
                <a:gd name="T6" fmla="*/ 35 w 35"/>
                <a:gd name="T7" fmla="*/ 18 h 36"/>
                <a:gd name="T8" fmla="*/ 18 w 35"/>
                <a:gd name="T9" fmla="*/ 0 h 36"/>
                <a:gd name="T10" fmla="*/ 18 w 35"/>
                <a:gd name="T11" fmla="*/ 27 h 36"/>
                <a:gd name="T12" fmla="*/ 9 w 35"/>
                <a:gd name="T13" fmla="*/ 18 h 36"/>
                <a:gd name="T14" fmla="*/ 18 w 35"/>
                <a:gd name="T15" fmla="*/ 10 h 36"/>
                <a:gd name="T16" fmla="*/ 26 w 35"/>
                <a:gd name="T17" fmla="*/ 18 h 36"/>
                <a:gd name="T18" fmla="*/ 18 w 35"/>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8" y="0"/>
                  </a:moveTo>
                  <a:cubicBezTo>
                    <a:pt x="8" y="0"/>
                    <a:pt x="0" y="8"/>
                    <a:pt x="0" y="18"/>
                  </a:cubicBezTo>
                  <a:cubicBezTo>
                    <a:pt x="0" y="28"/>
                    <a:pt x="8" y="36"/>
                    <a:pt x="18" y="36"/>
                  </a:cubicBezTo>
                  <a:cubicBezTo>
                    <a:pt x="27" y="36"/>
                    <a:pt x="35" y="28"/>
                    <a:pt x="35" y="18"/>
                  </a:cubicBezTo>
                  <a:cubicBezTo>
                    <a:pt x="35" y="8"/>
                    <a:pt x="27" y="0"/>
                    <a:pt x="18" y="0"/>
                  </a:cubicBezTo>
                  <a:close/>
                  <a:moveTo>
                    <a:pt x="18" y="27"/>
                  </a:moveTo>
                  <a:cubicBezTo>
                    <a:pt x="13" y="27"/>
                    <a:pt x="9" y="23"/>
                    <a:pt x="9" y="18"/>
                  </a:cubicBezTo>
                  <a:cubicBezTo>
                    <a:pt x="9" y="14"/>
                    <a:pt x="13" y="10"/>
                    <a:pt x="18" y="10"/>
                  </a:cubicBezTo>
                  <a:cubicBezTo>
                    <a:pt x="22" y="10"/>
                    <a:pt x="26" y="14"/>
                    <a:pt x="26" y="18"/>
                  </a:cubicBezTo>
                  <a:cubicBezTo>
                    <a:pt x="26" y="23"/>
                    <a:pt x="22" y="27"/>
                    <a:pt x="18" y="2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31" name="Google Shape;1413;p136">
            <a:extLst>
              <a:ext uri="{FF2B5EF4-FFF2-40B4-BE49-F238E27FC236}">
                <a16:creationId xmlns:a16="http://schemas.microsoft.com/office/drawing/2014/main" id="{A3945FE7-DE6E-4863-BE42-3102A5965C78}"/>
              </a:ext>
            </a:extLst>
          </p:cNvPr>
          <p:cNvSpPr txBox="1"/>
          <p:nvPr/>
        </p:nvSpPr>
        <p:spPr>
          <a:xfrm>
            <a:off x="8994951" y="4399472"/>
            <a:ext cx="1292100" cy="329100"/>
          </a:xfrm>
          <a:prstGeom prst="rect">
            <a:avLst/>
          </a:prstGeom>
          <a:noFill/>
          <a:ln>
            <a:noFill/>
          </a:ln>
        </p:spPr>
        <p:txBody>
          <a:bodyPr spcFirstLastPara="1" wrap="square" lIns="121875" tIns="121875" rIns="121875" bIns="1218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Open Sans"/>
                <a:ea typeface="Salesforce Sans"/>
                <a:cs typeface="Salesforce Sans"/>
                <a:sym typeface="Salesforce Sans"/>
              </a:rPr>
              <a:t>Page Views</a:t>
            </a:r>
            <a:endParaRPr kumimoji="0" sz="800" b="0" i="1" u="none" strike="noStrike" kern="1200" cap="none" spc="0" normalizeH="0" baseline="0" noProof="0">
              <a:ln>
                <a:noFill/>
              </a:ln>
              <a:solidFill>
                <a:srgbClr val="000000"/>
              </a:solidFill>
              <a:effectLst/>
              <a:uLnTx/>
              <a:uFillTx/>
              <a:latin typeface="Open Sans"/>
              <a:ea typeface="Salesforce Sans"/>
              <a:cs typeface="Salesforce Sans"/>
              <a:sym typeface="Salesforce Sans"/>
            </a:endParaRPr>
          </a:p>
        </p:txBody>
      </p:sp>
      <p:grpSp>
        <p:nvGrpSpPr>
          <p:cNvPr id="32" name="Group 31">
            <a:extLst>
              <a:ext uri="{FF2B5EF4-FFF2-40B4-BE49-F238E27FC236}">
                <a16:creationId xmlns:a16="http://schemas.microsoft.com/office/drawing/2014/main" id="{FC7DD209-BE00-4FCE-8550-F6415E60A2C1}"/>
              </a:ext>
            </a:extLst>
          </p:cNvPr>
          <p:cNvGrpSpPr/>
          <p:nvPr/>
        </p:nvGrpSpPr>
        <p:grpSpPr>
          <a:xfrm>
            <a:off x="10188567" y="3989574"/>
            <a:ext cx="341513" cy="423230"/>
            <a:chOff x="3403601" y="2743200"/>
            <a:chExt cx="444500" cy="550863"/>
          </a:xfrm>
        </p:grpSpPr>
        <p:sp>
          <p:nvSpPr>
            <p:cNvPr id="33" name="Freeform 117">
              <a:extLst>
                <a:ext uri="{FF2B5EF4-FFF2-40B4-BE49-F238E27FC236}">
                  <a16:creationId xmlns:a16="http://schemas.microsoft.com/office/drawing/2014/main" id="{6B6D124E-04BA-44BA-8CDF-44235188D559}"/>
                </a:ext>
              </a:extLst>
            </p:cNvPr>
            <p:cNvSpPr>
              <a:spLocks/>
            </p:cNvSpPr>
            <p:nvPr/>
          </p:nvSpPr>
          <p:spPr bwMode="auto">
            <a:xfrm>
              <a:off x="3546476" y="2895600"/>
              <a:ext cx="92075" cy="211138"/>
            </a:xfrm>
            <a:custGeom>
              <a:avLst/>
              <a:gdLst>
                <a:gd name="T0" fmla="*/ 36 w 40"/>
                <a:gd name="T1" fmla="*/ 0 h 91"/>
                <a:gd name="T2" fmla="*/ 31 w 40"/>
                <a:gd name="T3" fmla="*/ 5 h 91"/>
                <a:gd name="T4" fmla="*/ 31 w 40"/>
                <a:gd name="T5" fmla="*/ 62 h 91"/>
                <a:gd name="T6" fmla="*/ 2 w 40"/>
                <a:gd name="T7" fmla="*/ 83 h 91"/>
                <a:gd name="T8" fmla="*/ 1 w 40"/>
                <a:gd name="T9" fmla="*/ 89 h 91"/>
                <a:gd name="T10" fmla="*/ 5 w 40"/>
                <a:gd name="T11" fmla="*/ 91 h 91"/>
                <a:gd name="T12" fmla="*/ 8 w 40"/>
                <a:gd name="T13" fmla="*/ 90 h 91"/>
                <a:gd name="T14" fmla="*/ 38 w 40"/>
                <a:gd name="T15" fmla="*/ 68 h 91"/>
                <a:gd name="T16" fmla="*/ 40 w 40"/>
                <a:gd name="T17" fmla="*/ 64 h 91"/>
                <a:gd name="T18" fmla="*/ 40 w 40"/>
                <a:gd name="T19" fmla="*/ 5 h 91"/>
                <a:gd name="T20" fmla="*/ 36 w 40"/>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91">
                  <a:moveTo>
                    <a:pt x="36" y="0"/>
                  </a:moveTo>
                  <a:cubicBezTo>
                    <a:pt x="33" y="0"/>
                    <a:pt x="31" y="3"/>
                    <a:pt x="31" y="5"/>
                  </a:cubicBezTo>
                  <a:cubicBezTo>
                    <a:pt x="31" y="62"/>
                    <a:pt x="31" y="62"/>
                    <a:pt x="31" y="62"/>
                  </a:cubicBezTo>
                  <a:cubicBezTo>
                    <a:pt x="2" y="83"/>
                    <a:pt x="2" y="83"/>
                    <a:pt x="2" y="83"/>
                  </a:cubicBezTo>
                  <a:cubicBezTo>
                    <a:pt x="0" y="84"/>
                    <a:pt x="0" y="87"/>
                    <a:pt x="1" y="89"/>
                  </a:cubicBezTo>
                  <a:cubicBezTo>
                    <a:pt x="2" y="91"/>
                    <a:pt x="3" y="91"/>
                    <a:pt x="5" y="91"/>
                  </a:cubicBezTo>
                  <a:cubicBezTo>
                    <a:pt x="6" y="91"/>
                    <a:pt x="7" y="91"/>
                    <a:pt x="8" y="90"/>
                  </a:cubicBezTo>
                  <a:cubicBezTo>
                    <a:pt x="38" y="68"/>
                    <a:pt x="38" y="68"/>
                    <a:pt x="38" y="68"/>
                  </a:cubicBezTo>
                  <a:cubicBezTo>
                    <a:pt x="40" y="67"/>
                    <a:pt x="40" y="65"/>
                    <a:pt x="40" y="64"/>
                  </a:cubicBezTo>
                  <a:cubicBezTo>
                    <a:pt x="40" y="5"/>
                    <a:pt x="40" y="5"/>
                    <a:pt x="40" y="5"/>
                  </a:cubicBezTo>
                  <a:cubicBezTo>
                    <a:pt x="40" y="3"/>
                    <a:pt x="38" y="0"/>
                    <a:pt x="36"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4" name="Freeform 118">
              <a:extLst>
                <a:ext uri="{FF2B5EF4-FFF2-40B4-BE49-F238E27FC236}">
                  <a16:creationId xmlns:a16="http://schemas.microsoft.com/office/drawing/2014/main" id="{7347AEEC-B5DA-4D02-B9B9-03BC0BD6B2E3}"/>
                </a:ext>
              </a:extLst>
            </p:cNvPr>
            <p:cNvSpPr>
              <a:spLocks noEditPoints="1"/>
            </p:cNvSpPr>
            <p:nvPr/>
          </p:nvSpPr>
          <p:spPr bwMode="auto">
            <a:xfrm>
              <a:off x="3421063" y="2838450"/>
              <a:ext cx="414338" cy="455613"/>
            </a:xfrm>
            <a:custGeom>
              <a:avLst/>
              <a:gdLst>
                <a:gd name="T0" fmla="*/ 179 w 179"/>
                <a:gd name="T1" fmla="*/ 89 h 197"/>
                <a:gd name="T2" fmla="*/ 90 w 179"/>
                <a:gd name="T3" fmla="*/ 0 h 197"/>
                <a:gd name="T4" fmla="*/ 0 w 179"/>
                <a:gd name="T5" fmla="*/ 89 h 197"/>
                <a:gd name="T6" fmla="*/ 34 w 179"/>
                <a:gd name="T7" fmla="*/ 159 h 197"/>
                <a:gd name="T8" fmla="*/ 16 w 179"/>
                <a:gd name="T9" fmla="*/ 190 h 197"/>
                <a:gd name="T10" fmla="*/ 17 w 179"/>
                <a:gd name="T11" fmla="*/ 196 h 197"/>
                <a:gd name="T12" fmla="*/ 20 w 179"/>
                <a:gd name="T13" fmla="*/ 197 h 197"/>
                <a:gd name="T14" fmla="*/ 24 w 179"/>
                <a:gd name="T15" fmla="*/ 195 h 197"/>
                <a:gd name="T16" fmla="*/ 42 w 179"/>
                <a:gd name="T17" fmla="*/ 164 h 197"/>
                <a:gd name="T18" fmla="*/ 90 w 179"/>
                <a:gd name="T19" fmla="*/ 178 h 197"/>
                <a:gd name="T20" fmla="*/ 138 w 179"/>
                <a:gd name="T21" fmla="*/ 164 h 197"/>
                <a:gd name="T22" fmla="*/ 155 w 179"/>
                <a:gd name="T23" fmla="*/ 195 h 197"/>
                <a:gd name="T24" fmla="*/ 159 w 179"/>
                <a:gd name="T25" fmla="*/ 197 h 197"/>
                <a:gd name="T26" fmla="*/ 162 w 179"/>
                <a:gd name="T27" fmla="*/ 196 h 197"/>
                <a:gd name="T28" fmla="*/ 164 w 179"/>
                <a:gd name="T29" fmla="*/ 190 h 197"/>
                <a:gd name="T30" fmla="*/ 145 w 179"/>
                <a:gd name="T31" fmla="*/ 159 h 197"/>
                <a:gd name="T32" fmla="*/ 179 w 179"/>
                <a:gd name="T33" fmla="*/ 89 h 197"/>
                <a:gd name="T34" fmla="*/ 90 w 179"/>
                <a:gd name="T35" fmla="*/ 169 h 197"/>
                <a:gd name="T36" fmla="*/ 10 w 179"/>
                <a:gd name="T37" fmla="*/ 89 h 197"/>
                <a:gd name="T38" fmla="*/ 90 w 179"/>
                <a:gd name="T39" fmla="*/ 9 h 197"/>
                <a:gd name="T40" fmla="*/ 170 w 179"/>
                <a:gd name="T41" fmla="*/ 89 h 197"/>
                <a:gd name="T42" fmla="*/ 90 w 179"/>
                <a:gd name="T43"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197">
                  <a:moveTo>
                    <a:pt x="179" y="89"/>
                  </a:moveTo>
                  <a:cubicBezTo>
                    <a:pt x="179" y="40"/>
                    <a:pt x="139" y="0"/>
                    <a:pt x="90" y="0"/>
                  </a:cubicBezTo>
                  <a:cubicBezTo>
                    <a:pt x="40" y="0"/>
                    <a:pt x="0" y="40"/>
                    <a:pt x="0" y="89"/>
                  </a:cubicBezTo>
                  <a:cubicBezTo>
                    <a:pt x="0" y="117"/>
                    <a:pt x="13" y="142"/>
                    <a:pt x="34" y="159"/>
                  </a:cubicBezTo>
                  <a:cubicBezTo>
                    <a:pt x="16" y="190"/>
                    <a:pt x="16" y="190"/>
                    <a:pt x="16" y="190"/>
                  </a:cubicBezTo>
                  <a:cubicBezTo>
                    <a:pt x="14" y="192"/>
                    <a:pt x="15" y="195"/>
                    <a:pt x="17" y="196"/>
                  </a:cubicBezTo>
                  <a:cubicBezTo>
                    <a:pt x="18" y="197"/>
                    <a:pt x="19" y="197"/>
                    <a:pt x="20" y="197"/>
                  </a:cubicBezTo>
                  <a:cubicBezTo>
                    <a:pt x="22" y="197"/>
                    <a:pt x="23" y="196"/>
                    <a:pt x="24" y="195"/>
                  </a:cubicBezTo>
                  <a:cubicBezTo>
                    <a:pt x="42" y="164"/>
                    <a:pt x="42" y="164"/>
                    <a:pt x="42" y="164"/>
                  </a:cubicBezTo>
                  <a:cubicBezTo>
                    <a:pt x="56" y="173"/>
                    <a:pt x="72" y="178"/>
                    <a:pt x="90" y="178"/>
                  </a:cubicBezTo>
                  <a:cubicBezTo>
                    <a:pt x="107" y="178"/>
                    <a:pt x="124" y="173"/>
                    <a:pt x="138" y="164"/>
                  </a:cubicBezTo>
                  <a:cubicBezTo>
                    <a:pt x="155" y="195"/>
                    <a:pt x="155" y="195"/>
                    <a:pt x="155" y="195"/>
                  </a:cubicBezTo>
                  <a:cubicBezTo>
                    <a:pt x="156" y="196"/>
                    <a:pt x="158" y="197"/>
                    <a:pt x="159" y="197"/>
                  </a:cubicBezTo>
                  <a:cubicBezTo>
                    <a:pt x="160" y="197"/>
                    <a:pt x="161" y="197"/>
                    <a:pt x="162" y="196"/>
                  </a:cubicBezTo>
                  <a:cubicBezTo>
                    <a:pt x="164" y="195"/>
                    <a:pt x="165" y="192"/>
                    <a:pt x="164" y="190"/>
                  </a:cubicBezTo>
                  <a:cubicBezTo>
                    <a:pt x="145" y="159"/>
                    <a:pt x="145" y="159"/>
                    <a:pt x="145" y="159"/>
                  </a:cubicBezTo>
                  <a:cubicBezTo>
                    <a:pt x="166" y="142"/>
                    <a:pt x="179" y="117"/>
                    <a:pt x="179" y="89"/>
                  </a:cubicBezTo>
                  <a:close/>
                  <a:moveTo>
                    <a:pt x="90" y="169"/>
                  </a:moveTo>
                  <a:cubicBezTo>
                    <a:pt x="46" y="169"/>
                    <a:pt x="10" y="133"/>
                    <a:pt x="10" y="89"/>
                  </a:cubicBezTo>
                  <a:cubicBezTo>
                    <a:pt x="10" y="45"/>
                    <a:pt x="46" y="9"/>
                    <a:pt x="90" y="9"/>
                  </a:cubicBezTo>
                  <a:cubicBezTo>
                    <a:pt x="134" y="9"/>
                    <a:pt x="170" y="45"/>
                    <a:pt x="170" y="89"/>
                  </a:cubicBezTo>
                  <a:cubicBezTo>
                    <a:pt x="170" y="133"/>
                    <a:pt x="134" y="169"/>
                    <a:pt x="90" y="169"/>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5" name="Freeform 119">
              <a:extLst>
                <a:ext uri="{FF2B5EF4-FFF2-40B4-BE49-F238E27FC236}">
                  <a16:creationId xmlns:a16="http://schemas.microsoft.com/office/drawing/2014/main" id="{3C3460D5-677E-40C0-86A7-FCF3AD855076}"/>
                </a:ext>
              </a:extLst>
            </p:cNvPr>
            <p:cNvSpPr>
              <a:spLocks noEditPoints="1"/>
            </p:cNvSpPr>
            <p:nvPr/>
          </p:nvSpPr>
          <p:spPr bwMode="auto">
            <a:xfrm>
              <a:off x="3403601" y="2743200"/>
              <a:ext cx="174625" cy="134938"/>
            </a:xfrm>
            <a:custGeom>
              <a:avLst/>
              <a:gdLst>
                <a:gd name="T0" fmla="*/ 14 w 76"/>
                <a:gd name="T1" fmla="*/ 58 h 58"/>
                <a:gd name="T2" fmla="*/ 17 w 76"/>
                <a:gd name="T3" fmla="*/ 58 h 58"/>
                <a:gd name="T4" fmla="*/ 73 w 76"/>
                <a:gd name="T5" fmla="*/ 25 h 58"/>
                <a:gd name="T6" fmla="*/ 75 w 76"/>
                <a:gd name="T7" fmla="*/ 22 h 58"/>
                <a:gd name="T8" fmla="*/ 75 w 76"/>
                <a:gd name="T9" fmla="*/ 19 h 58"/>
                <a:gd name="T10" fmla="*/ 43 w 76"/>
                <a:gd name="T11" fmla="*/ 0 h 58"/>
                <a:gd name="T12" fmla="*/ 24 w 76"/>
                <a:gd name="T13" fmla="*/ 5 h 58"/>
                <a:gd name="T14" fmla="*/ 10 w 76"/>
                <a:gd name="T15" fmla="*/ 56 h 58"/>
                <a:gd name="T16" fmla="*/ 14 w 76"/>
                <a:gd name="T17" fmla="*/ 58 h 58"/>
                <a:gd name="T18" fmla="*/ 29 w 76"/>
                <a:gd name="T19" fmla="*/ 13 h 58"/>
                <a:gd name="T20" fmla="*/ 43 w 76"/>
                <a:gd name="T21" fmla="*/ 10 h 58"/>
                <a:gd name="T22" fmla="*/ 64 w 76"/>
                <a:gd name="T23" fmla="*/ 20 h 58"/>
                <a:gd name="T24" fmla="*/ 16 w 76"/>
                <a:gd name="T25" fmla="*/ 47 h 58"/>
                <a:gd name="T26" fmla="*/ 29 w 76"/>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58">
                  <a:moveTo>
                    <a:pt x="14" y="58"/>
                  </a:moveTo>
                  <a:cubicBezTo>
                    <a:pt x="15" y="58"/>
                    <a:pt x="16" y="58"/>
                    <a:pt x="17" y="58"/>
                  </a:cubicBezTo>
                  <a:cubicBezTo>
                    <a:pt x="73" y="25"/>
                    <a:pt x="73" y="25"/>
                    <a:pt x="73" y="25"/>
                  </a:cubicBezTo>
                  <a:cubicBezTo>
                    <a:pt x="74" y="25"/>
                    <a:pt x="75" y="24"/>
                    <a:pt x="75" y="22"/>
                  </a:cubicBezTo>
                  <a:cubicBezTo>
                    <a:pt x="76" y="21"/>
                    <a:pt x="75" y="20"/>
                    <a:pt x="75" y="19"/>
                  </a:cubicBezTo>
                  <a:cubicBezTo>
                    <a:pt x="68" y="7"/>
                    <a:pt x="56" y="0"/>
                    <a:pt x="43" y="0"/>
                  </a:cubicBezTo>
                  <a:cubicBezTo>
                    <a:pt x="36" y="0"/>
                    <a:pt x="30" y="2"/>
                    <a:pt x="24" y="5"/>
                  </a:cubicBezTo>
                  <a:cubicBezTo>
                    <a:pt x="6" y="15"/>
                    <a:pt x="0" y="38"/>
                    <a:pt x="10" y="56"/>
                  </a:cubicBezTo>
                  <a:cubicBezTo>
                    <a:pt x="11" y="58"/>
                    <a:pt x="13" y="58"/>
                    <a:pt x="14" y="58"/>
                  </a:cubicBezTo>
                  <a:close/>
                  <a:moveTo>
                    <a:pt x="29" y="13"/>
                  </a:moveTo>
                  <a:cubicBezTo>
                    <a:pt x="33" y="11"/>
                    <a:pt x="38" y="10"/>
                    <a:pt x="43" y="10"/>
                  </a:cubicBezTo>
                  <a:cubicBezTo>
                    <a:pt x="51" y="10"/>
                    <a:pt x="59" y="13"/>
                    <a:pt x="64" y="20"/>
                  </a:cubicBezTo>
                  <a:cubicBezTo>
                    <a:pt x="16" y="47"/>
                    <a:pt x="16" y="47"/>
                    <a:pt x="16" y="47"/>
                  </a:cubicBezTo>
                  <a:cubicBezTo>
                    <a:pt x="12" y="35"/>
                    <a:pt x="17" y="20"/>
                    <a:pt x="29" y="1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6" name="Freeform 120">
              <a:extLst>
                <a:ext uri="{FF2B5EF4-FFF2-40B4-BE49-F238E27FC236}">
                  <a16:creationId xmlns:a16="http://schemas.microsoft.com/office/drawing/2014/main" id="{9F0A3886-ACD2-4AB3-8AD5-6242F14E3CF8}"/>
                </a:ext>
              </a:extLst>
            </p:cNvPr>
            <p:cNvSpPr>
              <a:spLocks noEditPoints="1"/>
            </p:cNvSpPr>
            <p:nvPr/>
          </p:nvSpPr>
          <p:spPr bwMode="auto">
            <a:xfrm>
              <a:off x="3681413" y="2743200"/>
              <a:ext cx="166688" cy="134938"/>
            </a:xfrm>
            <a:custGeom>
              <a:avLst/>
              <a:gdLst>
                <a:gd name="T0" fmla="*/ 2 w 72"/>
                <a:gd name="T1" fmla="*/ 25 h 58"/>
                <a:gd name="T2" fmla="*/ 59 w 72"/>
                <a:gd name="T3" fmla="*/ 58 h 58"/>
                <a:gd name="T4" fmla="*/ 61 w 72"/>
                <a:gd name="T5" fmla="*/ 58 h 58"/>
                <a:gd name="T6" fmla="*/ 65 w 72"/>
                <a:gd name="T7" fmla="*/ 56 h 58"/>
                <a:gd name="T8" fmla="*/ 69 w 72"/>
                <a:gd name="T9" fmla="*/ 28 h 58"/>
                <a:gd name="T10" fmla="*/ 52 w 72"/>
                <a:gd name="T11" fmla="*/ 5 h 58"/>
                <a:gd name="T12" fmla="*/ 33 w 72"/>
                <a:gd name="T13" fmla="*/ 0 h 58"/>
                <a:gd name="T14" fmla="*/ 1 w 72"/>
                <a:gd name="T15" fmla="*/ 19 h 58"/>
                <a:gd name="T16" fmla="*/ 0 w 72"/>
                <a:gd name="T17" fmla="*/ 22 h 58"/>
                <a:gd name="T18" fmla="*/ 2 w 72"/>
                <a:gd name="T19" fmla="*/ 25 h 58"/>
                <a:gd name="T20" fmla="*/ 33 w 72"/>
                <a:gd name="T21" fmla="*/ 10 h 58"/>
                <a:gd name="T22" fmla="*/ 47 w 72"/>
                <a:gd name="T23" fmla="*/ 13 h 58"/>
                <a:gd name="T24" fmla="*/ 60 w 72"/>
                <a:gd name="T25" fmla="*/ 30 h 58"/>
                <a:gd name="T26" fmla="*/ 59 w 72"/>
                <a:gd name="T27" fmla="*/ 47 h 58"/>
                <a:gd name="T28" fmla="*/ 12 w 72"/>
                <a:gd name="T29" fmla="*/ 20 h 58"/>
                <a:gd name="T30" fmla="*/ 33 w 72"/>
                <a:gd name="T31"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58">
                  <a:moveTo>
                    <a:pt x="2" y="25"/>
                  </a:moveTo>
                  <a:cubicBezTo>
                    <a:pt x="59" y="58"/>
                    <a:pt x="59" y="58"/>
                    <a:pt x="59" y="58"/>
                  </a:cubicBezTo>
                  <a:cubicBezTo>
                    <a:pt x="60" y="58"/>
                    <a:pt x="60" y="58"/>
                    <a:pt x="61" y="58"/>
                  </a:cubicBezTo>
                  <a:cubicBezTo>
                    <a:pt x="63" y="58"/>
                    <a:pt x="64" y="58"/>
                    <a:pt x="65" y="56"/>
                  </a:cubicBezTo>
                  <a:cubicBezTo>
                    <a:pt x="70" y="47"/>
                    <a:pt x="72" y="37"/>
                    <a:pt x="69" y="28"/>
                  </a:cubicBezTo>
                  <a:cubicBezTo>
                    <a:pt x="66" y="18"/>
                    <a:pt x="60" y="10"/>
                    <a:pt x="52" y="5"/>
                  </a:cubicBezTo>
                  <a:cubicBezTo>
                    <a:pt x="46" y="2"/>
                    <a:pt x="40" y="0"/>
                    <a:pt x="33" y="0"/>
                  </a:cubicBezTo>
                  <a:cubicBezTo>
                    <a:pt x="20" y="0"/>
                    <a:pt x="7" y="7"/>
                    <a:pt x="1" y="19"/>
                  </a:cubicBezTo>
                  <a:cubicBezTo>
                    <a:pt x="0" y="20"/>
                    <a:pt x="0" y="21"/>
                    <a:pt x="0" y="22"/>
                  </a:cubicBezTo>
                  <a:cubicBezTo>
                    <a:pt x="1" y="24"/>
                    <a:pt x="1" y="25"/>
                    <a:pt x="2" y="25"/>
                  </a:cubicBezTo>
                  <a:close/>
                  <a:moveTo>
                    <a:pt x="33" y="10"/>
                  </a:moveTo>
                  <a:cubicBezTo>
                    <a:pt x="38" y="10"/>
                    <a:pt x="43" y="11"/>
                    <a:pt x="47" y="13"/>
                  </a:cubicBezTo>
                  <a:cubicBezTo>
                    <a:pt x="53" y="17"/>
                    <a:pt x="58" y="23"/>
                    <a:pt x="60" y="30"/>
                  </a:cubicBezTo>
                  <a:cubicBezTo>
                    <a:pt x="61" y="36"/>
                    <a:pt x="61" y="42"/>
                    <a:pt x="59" y="47"/>
                  </a:cubicBezTo>
                  <a:cubicBezTo>
                    <a:pt x="12" y="20"/>
                    <a:pt x="12" y="20"/>
                    <a:pt x="12" y="20"/>
                  </a:cubicBezTo>
                  <a:cubicBezTo>
                    <a:pt x="17" y="13"/>
                    <a:pt x="25" y="10"/>
                    <a:pt x="33"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37" name="Google Shape;1413;p136">
            <a:extLst>
              <a:ext uri="{FF2B5EF4-FFF2-40B4-BE49-F238E27FC236}">
                <a16:creationId xmlns:a16="http://schemas.microsoft.com/office/drawing/2014/main" id="{31C990B9-78FC-4417-92F2-FE5D87C2DC14}"/>
              </a:ext>
            </a:extLst>
          </p:cNvPr>
          <p:cNvSpPr txBox="1"/>
          <p:nvPr/>
        </p:nvSpPr>
        <p:spPr>
          <a:xfrm>
            <a:off x="9723023" y="4399472"/>
            <a:ext cx="1292100" cy="329100"/>
          </a:xfrm>
          <a:prstGeom prst="rect">
            <a:avLst/>
          </a:prstGeom>
          <a:noFill/>
          <a:ln>
            <a:noFill/>
          </a:ln>
        </p:spPr>
        <p:txBody>
          <a:bodyPr spcFirstLastPara="1" wrap="square" lIns="121875" tIns="121875" rIns="121875" bIns="1218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i="1" dirty="0">
                <a:solidFill>
                  <a:srgbClr val="000000"/>
                </a:solidFill>
                <a:latin typeface="Open Sans"/>
                <a:ea typeface="Salesforce Sans"/>
                <a:cs typeface="Salesforce Sans"/>
                <a:sym typeface="Salesforce Sans"/>
              </a:rPr>
              <a:t>Time Spent</a:t>
            </a:r>
            <a:endParaRPr kumimoji="0" sz="800" b="0" i="1" u="none" strike="noStrike" kern="1200" cap="none" spc="0" normalizeH="0" baseline="0" noProof="0" dirty="0">
              <a:ln>
                <a:noFill/>
              </a:ln>
              <a:solidFill>
                <a:srgbClr val="000000"/>
              </a:solidFill>
              <a:effectLst/>
              <a:uLnTx/>
              <a:uFillTx/>
              <a:latin typeface="Open Sans"/>
              <a:ea typeface="Salesforce Sans"/>
              <a:cs typeface="Salesforce Sans"/>
              <a:sym typeface="Salesforce Sans"/>
            </a:endParaRPr>
          </a:p>
        </p:txBody>
      </p:sp>
      <p:sp>
        <p:nvSpPr>
          <p:cNvPr id="38" name="TextBox 37">
            <a:extLst>
              <a:ext uri="{FF2B5EF4-FFF2-40B4-BE49-F238E27FC236}">
                <a16:creationId xmlns:a16="http://schemas.microsoft.com/office/drawing/2014/main" id="{2C75F67A-B123-443A-9E4B-B03C13958F3B}"/>
              </a:ext>
            </a:extLst>
          </p:cNvPr>
          <p:cNvSpPr txBox="1"/>
          <p:nvPr/>
        </p:nvSpPr>
        <p:spPr>
          <a:xfrm>
            <a:off x="7330681" y="1653278"/>
            <a:ext cx="4051604" cy="369332"/>
          </a:xfrm>
          <a:prstGeom prst="rect">
            <a:avLst/>
          </a:prstGeom>
          <a:noFill/>
        </p:spPr>
        <p:txBody>
          <a:bodyPr wrap="square" rtlCol="0">
            <a:spAutoFit/>
          </a:bodyPr>
          <a:lstStyle/>
          <a:p>
            <a:r>
              <a:rPr lang="en-US" b="1" dirty="0"/>
              <a:t>Elements of a Site Map Blueprint</a:t>
            </a:r>
          </a:p>
        </p:txBody>
      </p:sp>
      <p:grpSp>
        <p:nvGrpSpPr>
          <p:cNvPr id="39" name="Group 38">
            <a:extLst>
              <a:ext uri="{FF2B5EF4-FFF2-40B4-BE49-F238E27FC236}">
                <a16:creationId xmlns:a16="http://schemas.microsoft.com/office/drawing/2014/main" id="{65EE65C3-A1D0-4864-98D3-99316E7886F2}"/>
              </a:ext>
            </a:extLst>
          </p:cNvPr>
          <p:cNvGrpSpPr/>
          <p:nvPr/>
        </p:nvGrpSpPr>
        <p:grpSpPr>
          <a:xfrm>
            <a:off x="7921266" y="5109470"/>
            <a:ext cx="397926" cy="458609"/>
            <a:chOff x="3584575" y="5884863"/>
            <a:chExt cx="635000" cy="731837"/>
          </a:xfrm>
        </p:grpSpPr>
        <p:sp>
          <p:nvSpPr>
            <p:cNvPr id="40" name="Freeform 135">
              <a:extLst>
                <a:ext uri="{FF2B5EF4-FFF2-40B4-BE49-F238E27FC236}">
                  <a16:creationId xmlns:a16="http://schemas.microsoft.com/office/drawing/2014/main" id="{0E1DCC4C-042F-4E53-BE7B-CAC338DFB8DD}"/>
                </a:ext>
              </a:extLst>
            </p:cNvPr>
            <p:cNvSpPr>
              <a:spLocks noEditPoints="1"/>
            </p:cNvSpPr>
            <p:nvPr/>
          </p:nvSpPr>
          <p:spPr bwMode="auto">
            <a:xfrm>
              <a:off x="3584575" y="5884863"/>
              <a:ext cx="635000" cy="731837"/>
            </a:xfrm>
            <a:custGeom>
              <a:avLst/>
              <a:gdLst>
                <a:gd name="T0" fmla="*/ 206 w 211"/>
                <a:gd name="T1" fmla="*/ 0 h 243"/>
                <a:gd name="T2" fmla="*/ 4 w 211"/>
                <a:gd name="T3" fmla="*/ 0 h 243"/>
                <a:gd name="T4" fmla="*/ 0 w 211"/>
                <a:gd name="T5" fmla="*/ 5 h 243"/>
                <a:gd name="T6" fmla="*/ 0 w 211"/>
                <a:gd name="T7" fmla="*/ 238 h 243"/>
                <a:gd name="T8" fmla="*/ 4 w 211"/>
                <a:gd name="T9" fmla="*/ 243 h 243"/>
                <a:gd name="T10" fmla="*/ 173 w 211"/>
                <a:gd name="T11" fmla="*/ 243 h 243"/>
                <a:gd name="T12" fmla="*/ 178 w 211"/>
                <a:gd name="T13" fmla="*/ 238 h 243"/>
                <a:gd name="T14" fmla="*/ 178 w 211"/>
                <a:gd name="T15" fmla="*/ 69 h 243"/>
                <a:gd name="T16" fmla="*/ 206 w 211"/>
                <a:gd name="T17" fmla="*/ 69 h 243"/>
                <a:gd name="T18" fmla="*/ 211 w 211"/>
                <a:gd name="T19" fmla="*/ 64 h 243"/>
                <a:gd name="T20" fmla="*/ 211 w 211"/>
                <a:gd name="T21" fmla="*/ 5 h 243"/>
                <a:gd name="T22" fmla="*/ 206 w 211"/>
                <a:gd name="T23" fmla="*/ 0 h 243"/>
                <a:gd name="T24" fmla="*/ 201 w 211"/>
                <a:gd name="T25" fmla="*/ 59 h 243"/>
                <a:gd name="T26" fmla="*/ 173 w 211"/>
                <a:gd name="T27" fmla="*/ 59 h 243"/>
                <a:gd name="T28" fmla="*/ 168 w 211"/>
                <a:gd name="T29" fmla="*/ 64 h 243"/>
                <a:gd name="T30" fmla="*/ 168 w 211"/>
                <a:gd name="T31" fmla="*/ 234 h 243"/>
                <a:gd name="T32" fmla="*/ 9 w 211"/>
                <a:gd name="T33" fmla="*/ 234 h 243"/>
                <a:gd name="T34" fmla="*/ 9 w 211"/>
                <a:gd name="T35" fmla="*/ 10 h 243"/>
                <a:gd name="T36" fmla="*/ 201 w 211"/>
                <a:gd name="T37" fmla="*/ 10 h 243"/>
                <a:gd name="T38" fmla="*/ 201 w 211"/>
                <a:gd name="T39" fmla="*/ 5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43">
                  <a:moveTo>
                    <a:pt x="206" y="0"/>
                  </a:moveTo>
                  <a:cubicBezTo>
                    <a:pt x="4" y="0"/>
                    <a:pt x="4" y="0"/>
                    <a:pt x="4" y="0"/>
                  </a:cubicBezTo>
                  <a:cubicBezTo>
                    <a:pt x="2" y="0"/>
                    <a:pt x="0" y="3"/>
                    <a:pt x="0" y="5"/>
                  </a:cubicBezTo>
                  <a:cubicBezTo>
                    <a:pt x="0" y="238"/>
                    <a:pt x="0" y="238"/>
                    <a:pt x="0" y="238"/>
                  </a:cubicBezTo>
                  <a:cubicBezTo>
                    <a:pt x="0" y="241"/>
                    <a:pt x="2" y="243"/>
                    <a:pt x="4" y="243"/>
                  </a:cubicBezTo>
                  <a:cubicBezTo>
                    <a:pt x="173" y="243"/>
                    <a:pt x="173" y="243"/>
                    <a:pt x="173" y="243"/>
                  </a:cubicBezTo>
                  <a:cubicBezTo>
                    <a:pt x="176" y="243"/>
                    <a:pt x="178" y="241"/>
                    <a:pt x="178" y="238"/>
                  </a:cubicBezTo>
                  <a:cubicBezTo>
                    <a:pt x="178" y="69"/>
                    <a:pt x="178" y="69"/>
                    <a:pt x="178" y="69"/>
                  </a:cubicBezTo>
                  <a:cubicBezTo>
                    <a:pt x="206" y="69"/>
                    <a:pt x="206" y="69"/>
                    <a:pt x="206" y="69"/>
                  </a:cubicBezTo>
                  <a:cubicBezTo>
                    <a:pt x="209" y="69"/>
                    <a:pt x="211" y="66"/>
                    <a:pt x="211" y="64"/>
                  </a:cubicBezTo>
                  <a:cubicBezTo>
                    <a:pt x="211" y="5"/>
                    <a:pt x="211" y="5"/>
                    <a:pt x="211" y="5"/>
                  </a:cubicBezTo>
                  <a:cubicBezTo>
                    <a:pt x="211" y="3"/>
                    <a:pt x="209" y="0"/>
                    <a:pt x="206" y="0"/>
                  </a:cubicBezTo>
                  <a:close/>
                  <a:moveTo>
                    <a:pt x="201" y="59"/>
                  </a:moveTo>
                  <a:cubicBezTo>
                    <a:pt x="173" y="59"/>
                    <a:pt x="173" y="59"/>
                    <a:pt x="173" y="59"/>
                  </a:cubicBezTo>
                  <a:cubicBezTo>
                    <a:pt x="170" y="59"/>
                    <a:pt x="168" y="61"/>
                    <a:pt x="168" y="64"/>
                  </a:cubicBezTo>
                  <a:cubicBezTo>
                    <a:pt x="168" y="234"/>
                    <a:pt x="168" y="234"/>
                    <a:pt x="168" y="234"/>
                  </a:cubicBezTo>
                  <a:cubicBezTo>
                    <a:pt x="9" y="234"/>
                    <a:pt x="9" y="234"/>
                    <a:pt x="9" y="234"/>
                  </a:cubicBezTo>
                  <a:cubicBezTo>
                    <a:pt x="9" y="10"/>
                    <a:pt x="9" y="10"/>
                    <a:pt x="9" y="10"/>
                  </a:cubicBezTo>
                  <a:cubicBezTo>
                    <a:pt x="201" y="10"/>
                    <a:pt x="201" y="10"/>
                    <a:pt x="201" y="10"/>
                  </a:cubicBezTo>
                  <a:lnTo>
                    <a:pt x="201" y="5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1" name="Freeform 136">
              <a:extLst>
                <a:ext uri="{FF2B5EF4-FFF2-40B4-BE49-F238E27FC236}">
                  <a16:creationId xmlns:a16="http://schemas.microsoft.com/office/drawing/2014/main" id="{3DD8C298-6E3D-40A6-A12F-0F87EB9492BE}"/>
                </a:ext>
              </a:extLst>
            </p:cNvPr>
            <p:cNvSpPr>
              <a:spLocks/>
            </p:cNvSpPr>
            <p:nvPr/>
          </p:nvSpPr>
          <p:spPr bwMode="auto">
            <a:xfrm>
              <a:off x="3683000" y="6469063"/>
              <a:ext cx="338138" cy="30162"/>
            </a:xfrm>
            <a:custGeom>
              <a:avLst/>
              <a:gdLst>
                <a:gd name="T0" fmla="*/ 5 w 112"/>
                <a:gd name="T1" fmla="*/ 10 h 10"/>
                <a:gd name="T2" fmla="*/ 107 w 112"/>
                <a:gd name="T3" fmla="*/ 10 h 10"/>
                <a:gd name="T4" fmla="*/ 112 w 112"/>
                <a:gd name="T5" fmla="*/ 5 h 10"/>
                <a:gd name="T6" fmla="*/ 107 w 112"/>
                <a:gd name="T7" fmla="*/ 0 h 10"/>
                <a:gd name="T8" fmla="*/ 5 w 112"/>
                <a:gd name="T9" fmla="*/ 0 h 10"/>
                <a:gd name="T10" fmla="*/ 0 w 112"/>
                <a:gd name="T11" fmla="*/ 5 h 10"/>
                <a:gd name="T12" fmla="*/ 5 w 1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2" h="10">
                  <a:moveTo>
                    <a:pt x="5" y="10"/>
                  </a:moveTo>
                  <a:cubicBezTo>
                    <a:pt x="107" y="10"/>
                    <a:pt x="107" y="10"/>
                    <a:pt x="107" y="10"/>
                  </a:cubicBezTo>
                  <a:cubicBezTo>
                    <a:pt x="109" y="10"/>
                    <a:pt x="112" y="8"/>
                    <a:pt x="112" y="5"/>
                  </a:cubicBezTo>
                  <a:cubicBezTo>
                    <a:pt x="112" y="2"/>
                    <a:pt x="109" y="0"/>
                    <a:pt x="107"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2" name="Freeform 137">
              <a:extLst>
                <a:ext uri="{FF2B5EF4-FFF2-40B4-BE49-F238E27FC236}">
                  <a16:creationId xmlns:a16="http://schemas.microsoft.com/office/drawing/2014/main" id="{305332F8-C734-4C78-9CAC-F9BFA81D1DA9}"/>
                </a:ext>
              </a:extLst>
            </p:cNvPr>
            <p:cNvSpPr>
              <a:spLocks/>
            </p:cNvSpPr>
            <p:nvPr/>
          </p:nvSpPr>
          <p:spPr bwMode="auto">
            <a:xfrm>
              <a:off x="3683000" y="6378575"/>
              <a:ext cx="338138" cy="30162"/>
            </a:xfrm>
            <a:custGeom>
              <a:avLst/>
              <a:gdLst>
                <a:gd name="T0" fmla="*/ 5 w 112"/>
                <a:gd name="T1" fmla="*/ 10 h 10"/>
                <a:gd name="T2" fmla="*/ 107 w 112"/>
                <a:gd name="T3" fmla="*/ 10 h 10"/>
                <a:gd name="T4" fmla="*/ 112 w 112"/>
                <a:gd name="T5" fmla="*/ 5 h 10"/>
                <a:gd name="T6" fmla="*/ 107 w 112"/>
                <a:gd name="T7" fmla="*/ 0 h 10"/>
                <a:gd name="T8" fmla="*/ 5 w 112"/>
                <a:gd name="T9" fmla="*/ 0 h 10"/>
                <a:gd name="T10" fmla="*/ 0 w 112"/>
                <a:gd name="T11" fmla="*/ 5 h 10"/>
                <a:gd name="T12" fmla="*/ 5 w 1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2" h="10">
                  <a:moveTo>
                    <a:pt x="5" y="10"/>
                  </a:moveTo>
                  <a:cubicBezTo>
                    <a:pt x="107" y="10"/>
                    <a:pt x="107" y="10"/>
                    <a:pt x="107" y="10"/>
                  </a:cubicBezTo>
                  <a:cubicBezTo>
                    <a:pt x="109" y="10"/>
                    <a:pt x="112" y="8"/>
                    <a:pt x="112" y="5"/>
                  </a:cubicBezTo>
                  <a:cubicBezTo>
                    <a:pt x="112" y="2"/>
                    <a:pt x="109" y="0"/>
                    <a:pt x="107"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3" name="Freeform 138">
              <a:extLst>
                <a:ext uri="{FF2B5EF4-FFF2-40B4-BE49-F238E27FC236}">
                  <a16:creationId xmlns:a16="http://schemas.microsoft.com/office/drawing/2014/main" id="{780A2AA0-420D-433A-BE9A-79859330BF27}"/>
                </a:ext>
              </a:extLst>
            </p:cNvPr>
            <p:cNvSpPr>
              <a:spLocks/>
            </p:cNvSpPr>
            <p:nvPr/>
          </p:nvSpPr>
          <p:spPr bwMode="auto">
            <a:xfrm>
              <a:off x="4146550" y="6156325"/>
              <a:ext cx="73025" cy="192087"/>
            </a:xfrm>
            <a:custGeom>
              <a:avLst/>
              <a:gdLst>
                <a:gd name="T0" fmla="*/ 19 w 24"/>
                <a:gd name="T1" fmla="*/ 0 h 64"/>
                <a:gd name="T2" fmla="*/ 5 w 24"/>
                <a:gd name="T3" fmla="*/ 0 h 64"/>
                <a:gd name="T4" fmla="*/ 0 w 24"/>
                <a:gd name="T5" fmla="*/ 5 h 64"/>
                <a:gd name="T6" fmla="*/ 5 w 24"/>
                <a:gd name="T7" fmla="*/ 10 h 64"/>
                <a:gd name="T8" fmla="*/ 14 w 24"/>
                <a:gd name="T9" fmla="*/ 10 h 64"/>
                <a:gd name="T10" fmla="*/ 14 w 24"/>
                <a:gd name="T11" fmla="*/ 54 h 64"/>
                <a:gd name="T12" fmla="*/ 5 w 24"/>
                <a:gd name="T13" fmla="*/ 54 h 64"/>
                <a:gd name="T14" fmla="*/ 0 w 24"/>
                <a:gd name="T15" fmla="*/ 59 h 64"/>
                <a:gd name="T16" fmla="*/ 5 w 24"/>
                <a:gd name="T17" fmla="*/ 64 h 64"/>
                <a:gd name="T18" fmla="*/ 19 w 24"/>
                <a:gd name="T19" fmla="*/ 64 h 64"/>
                <a:gd name="T20" fmla="*/ 24 w 24"/>
                <a:gd name="T21" fmla="*/ 59 h 64"/>
                <a:gd name="T22" fmla="*/ 24 w 24"/>
                <a:gd name="T23" fmla="*/ 5 h 64"/>
                <a:gd name="T24" fmla="*/ 19 w 2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64">
                  <a:moveTo>
                    <a:pt x="19" y="0"/>
                  </a:moveTo>
                  <a:cubicBezTo>
                    <a:pt x="5" y="0"/>
                    <a:pt x="5" y="0"/>
                    <a:pt x="5" y="0"/>
                  </a:cubicBezTo>
                  <a:cubicBezTo>
                    <a:pt x="2" y="0"/>
                    <a:pt x="0" y="2"/>
                    <a:pt x="0" y="5"/>
                  </a:cubicBezTo>
                  <a:cubicBezTo>
                    <a:pt x="0" y="7"/>
                    <a:pt x="2" y="10"/>
                    <a:pt x="5" y="10"/>
                  </a:cubicBezTo>
                  <a:cubicBezTo>
                    <a:pt x="14" y="10"/>
                    <a:pt x="14" y="10"/>
                    <a:pt x="14" y="10"/>
                  </a:cubicBezTo>
                  <a:cubicBezTo>
                    <a:pt x="14" y="54"/>
                    <a:pt x="14" y="54"/>
                    <a:pt x="14" y="54"/>
                  </a:cubicBezTo>
                  <a:cubicBezTo>
                    <a:pt x="5" y="54"/>
                    <a:pt x="5" y="54"/>
                    <a:pt x="5" y="54"/>
                  </a:cubicBezTo>
                  <a:cubicBezTo>
                    <a:pt x="2" y="54"/>
                    <a:pt x="0" y="56"/>
                    <a:pt x="0" y="59"/>
                  </a:cubicBezTo>
                  <a:cubicBezTo>
                    <a:pt x="0" y="62"/>
                    <a:pt x="2" y="64"/>
                    <a:pt x="5" y="64"/>
                  </a:cubicBezTo>
                  <a:cubicBezTo>
                    <a:pt x="19" y="64"/>
                    <a:pt x="19" y="64"/>
                    <a:pt x="19" y="64"/>
                  </a:cubicBezTo>
                  <a:cubicBezTo>
                    <a:pt x="22" y="64"/>
                    <a:pt x="24" y="62"/>
                    <a:pt x="24" y="59"/>
                  </a:cubicBezTo>
                  <a:cubicBezTo>
                    <a:pt x="24" y="5"/>
                    <a:pt x="24" y="5"/>
                    <a:pt x="24" y="5"/>
                  </a:cubicBezTo>
                  <a:cubicBezTo>
                    <a:pt x="24" y="2"/>
                    <a:pt x="22" y="0"/>
                    <a:pt x="1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4" name="Freeform 139">
              <a:extLst>
                <a:ext uri="{FF2B5EF4-FFF2-40B4-BE49-F238E27FC236}">
                  <a16:creationId xmlns:a16="http://schemas.microsoft.com/office/drawing/2014/main" id="{0E25BF79-8DC8-40FB-87F0-7B5F977163A3}"/>
                </a:ext>
              </a:extLst>
            </p:cNvPr>
            <p:cNvSpPr>
              <a:spLocks/>
            </p:cNvSpPr>
            <p:nvPr/>
          </p:nvSpPr>
          <p:spPr bwMode="auto">
            <a:xfrm>
              <a:off x="4146550" y="6411913"/>
              <a:ext cx="73025" cy="204787"/>
            </a:xfrm>
            <a:custGeom>
              <a:avLst/>
              <a:gdLst>
                <a:gd name="T0" fmla="*/ 19 w 24"/>
                <a:gd name="T1" fmla="*/ 0 h 68"/>
                <a:gd name="T2" fmla="*/ 5 w 24"/>
                <a:gd name="T3" fmla="*/ 0 h 68"/>
                <a:gd name="T4" fmla="*/ 0 w 24"/>
                <a:gd name="T5" fmla="*/ 5 h 68"/>
                <a:gd name="T6" fmla="*/ 5 w 24"/>
                <a:gd name="T7" fmla="*/ 10 h 68"/>
                <a:gd name="T8" fmla="*/ 14 w 24"/>
                <a:gd name="T9" fmla="*/ 10 h 68"/>
                <a:gd name="T10" fmla="*/ 14 w 24"/>
                <a:gd name="T11" fmla="*/ 59 h 68"/>
                <a:gd name="T12" fmla="*/ 5 w 24"/>
                <a:gd name="T13" fmla="*/ 59 h 68"/>
                <a:gd name="T14" fmla="*/ 0 w 24"/>
                <a:gd name="T15" fmla="*/ 63 h 68"/>
                <a:gd name="T16" fmla="*/ 5 w 24"/>
                <a:gd name="T17" fmla="*/ 68 h 68"/>
                <a:gd name="T18" fmla="*/ 19 w 24"/>
                <a:gd name="T19" fmla="*/ 68 h 68"/>
                <a:gd name="T20" fmla="*/ 24 w 24"/>
                <a:gd name="T21" fmla="*/ 63 h 68"/>
                <a:gd name="T22" fmla="*/ 24 w 24"/>
                <a:gd name="T23" fmla="*/ 5 h 68"/>
                <a:gd name="T24" fmla="*/ 19 w 24"/>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68">
                  <a:moveTo>
                    <a:pt x="19" y="0"/>
                  </a:moveTo>
                  <a:cubicBezTo>
                    <a:pt x="5" y="0"/>
                    <a:pt x="5" y="0"/>
                    <a:pt x="5" y="0"/>
                  </a:cubicBezTo>
                  <a:cubicBezTo>
                    <a:pt x="2" y="0"/>
                    <a:pt x="0" y="3"/>
                    <a:pt x="0" y="5"/>
                  </a:cubicBezTo>
                  <a:cubicBezTo>
                    <a:pt x="0" y="8"/>
                    <a:pt x="2" y="10"/>
                    <a:pt x="5" y="10"/>
                  </a:cubicBezTo>
                  <a:cubicBezTo>
                    <a:pt x="14" y="10"/>
                    <a:pt x="14" y="10"/>
                    <a:pt x="14" y="10"/>
                  </a:cubicBezTo>
                  <a:cubicBezTo>
                    <a:pt x="14" y="59"/>
                    <a:pt x="14" y="59"/>
                    <a:pt x="14" y="59"/>
                  </a:cubicBezTo>
                  <a:cubicBezTo>
                    <a:pt x="5" y="59"/>
                    <a:pt x="5" y="59"/>
                    <a:pt x="5" y="59"/>
                  </a:cubicBezTo>
                  <a:cubicBezTo>
                    <a:pt x="2" y="59"/>
                    <a:pt x="0" y="61"/>
                    <a:pt x="0" y="63"/>
                  </a:cubicBezTo>
                  <a:cubicBezTo>
                    <a:pt x="0" y="66"/>
                    <a:pt x="2" y="68"/>
                    <a:pt x="5" y="68"/>
                  </a:cubicBezTo>
                  <a:cubicBezTo>
                    <a:pt x="19" y="68"/>
                    <a:pt x="19" y="68"/>
                    <a:pt x="19" y="68"/>
                  </a:cubicBezTo>
                  <a:cubicBezTo>
                    <a:pt x="22" y="68"/>
                    <a:pt x="24" y="66"/>
                    <a:pt x="24" y="63"/>
                  </a:cubicBezTo>
                  <a:cubicBezTo>
                    <a:pt x="24" y="5"/>
                    <a:pt x="24" y="5"/>
                    <a:pt x="24" y="5"/>
                  </a:cubicBezTo>
                  <a:cubicBezTo>
                    <a:pt x="24" y="3"/>
                    <a:pt x="22" y="0"/>
                    <a:pt x="1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5" name="Freeform 140">
              <a:extLst>
                <a:ext uri="{FF2B5EF4-FFF2-40B4-BE49-F238E27FC236}">
                  <a16:creationId xmlns:a16="http://schemas.microsoft.com/office/drawing/2014/main" id="{63AC16D8-A9EC-476C-8D93-3C7A909515AB}"/>
                </a:ext>
              </a:extLst>
            </p:cNvPr>
            <p:cNvSpPr>
              <a:spLocks noEditPoints="1"/>
            </p:cNvSpPr>
            <p:nvPr/>
          </p:nvSpPr>
          <p:spPr bwMode="auto">
            <a:xfrm>
              <a:off x="3689350" y="5978525"/>
              <a:ext cx="328613" cy="328612"/>
            </a:xfrm>
            <a:custGeom>
              <a:avLst/>
              <a:gdLst>
                <a:gd name="T0" fmla="*/ 9 w 109"/>
                <a:gd name="T1" fmla="*/ 109 h 109"/>
                <a:gd name="T2" fmla="*/ 100 w 109"/>
                <a:gd name="T3" fmla="*/ 109 h 109"/>
                <a:gd name="T4" fmla="*/ 109 w 109"/>
                <a:gd name="T5" fmla="*/ 100 h 109"/>
                <a:gd name="T6" fmla="*/ 109 w 109"/>
                <a:gd name="T7" fmla="*/ 88 h 109"/>
                <a:gd name="T8" fmla="*/ 103 w 109"/>
                <a:gd name="T9" fmla="*/ 80 h 109"/>
                <a:gd name="T10" fmla="*/ 71 w 109"/>
                <a:gd name="T11" fmla="*/ 65 h 109"/>
                <a:gd name="T12" fmla="*/ 71 w 109"/>
                <a:gd name="T13" fmla="*/ 63 h 109"/>
                <a:gd name="T14" fmla="*/ 78 w 109"/>
                <a:gd name="T15" fmla="*/ 50 h 109"/>
                <a:gd name="T16" fmla="*/ 82 w 109"/>
                <a:gd name="T17" fmla="*/ 41 h 109"/>
                <a:gd name="T18" fmla="*/ 80 w 109"/>
                <a:gd name="T19" fmla="*/ 34 h 109"/>
                <a:gd name="T20" fmla="*/ 80 w 109"/>
                <a:gd name="T21" fmla="*/ 25 h 109"/>
                <a:gd name="T22" fmla="*/ 54 w 109"/>
                <a:gd name="T23" fmla="*/ 0 h 109"/>
                <a:gd name="T24" fmla="*/ 28 w 109"/>
                <a:gd name="T25" fmla="*/ 25 h 109"/>
                <a:gd name="T26" fmla="*/ 28 w 109"/>
                <a:gd name="T27" fmla="*/ 34 h 109"/>
                <a:gd name="T28" fmla="*/ 27 w 109"/>
                <a:gd name="T29" fmla="*/ 41 h 109"/>
                <a:gd name="T30" fmla="*/ 31 w 109"/>
                <a:gd name="T31" fmla="*/ 50 h 109"/>
                <a:gd name="T32" fmla="*/ 37 w 109"/>
                <a:gd name="T33" fmla="*/ 63 h 109"/>
                <a:gd name="T34" fmla="*/ 37 w 109"/>
                <a:gd name="T35" fmla="*/ 65 h 109"/>
                <a:gd name="T36" fmla="*/ 6 w 109"/>
                <a:gd name="T37" fmla="*/ 80 h 109"/>
                <a:gd name="T38" fmla="*/ 0 w 109"/>
                <a:gd name="T39" fmla="*/ 88 h 109"/>
                <a:gd name="T40" fmla="*/ 0 w 109"/>
                <a:gd name="T41" fmla="*/ 100 h 109"/>
                <a:gd name="T42" fmla="*/ 9 w 109"/>
                <a:gd name="T43" fmla="*/ 109 h 109"/>
                <a:gd name="T44" fmla="*/ 10 w 109"/>
                <a:gd name="T45" fmla="*/ 89 h 109"/>
                <a:gd name="T46" fmla="*/ 47 w 109"/>
                <a:gd name="T47" fmla="*/ 68 h 109"/>
                <a:gd name="T48" fmla="*/ 47 w 109"/>
                <a:gd name="T49" fmla="*/ 66 h 109"/>
                <a:gd name="T50" fmla="*/ 47 w 109"/>
                <a:gd name="T51" fmla="*/ 61 h 109"/>
                <a:gd name="T52" fmla="*/ 46 w 109"/>
                <a:gd name="T53" fmla="*/ 58 h 109"/>
                <a:gd name="T54" fmla="*/ 40 w 109"/>
                <a:gd name="T55" fmla="*/ 46 h 109"/>
                <a:gd name="T56" fmla="*/ 38 w 109"/>
                <a:gd name="T57" fmla="*/ 44 h 109"/>
                <a:gd name="T58" fmla="*/ 36 w 109"/>
                <a:gd name="T59" fmla="*/ 41 h 109"/>
                <a:gd name="T60" fmla="*/ 37 w 109"/>
                <a:gd name="T61" fmla="*/ 39 h 109"/>
                <a:gd name="T62" fmla="*/ 38 w 109"/>
                <a:gd name="T63" fmla="*/ 36 h 109"/>
                <a:gd name="T64" fmla="*/ 38 w 109"/>
                <a:gd name="T65" fmla="*/ 25 h 109"/>
                <a:gd name="T66" fmla="*/ 54 w 109"/>
                <a:gd name="T67" fmla="*/ 10 h 109"/>
                <a:gd name="T68" fmla="*/ 71 w 109"/>
                <a:gd name="T69" fmla="*/ 25 h 109"/>
                <a:gd name="T70" fmla="*/ 71 w 109"/>
                <a:gd name="T71" fmla="*/ 36 h 109"/>
                <a:gd name="T72" fmla="*/ 72 w 109"/>
                <a:gd name="T73" fmla="*/ 39 h 109"/>
                <a:gd name="T74" fmla="*/ 72 w 109"/>
                <a:gd name="T75" fmla="*/ 41 h 109"/>
                <a:gd name="T76" fmla="*/ 71 w 109"/>
                <a:gd name="T77" fmla="*/ 44 h 109"/>
                <a:gd name="T78" fmla="*/ 69 w 109"/>
                <a:gd name="T79" fmla="*/ 46 h 109"/>
                <a:gd name="T80" fmla="*/ 63 w 109"/>
                <a:gd name="T81" fmla="*/ 58 h 109"/>
                <a:gd name="T82" fmla="*/ 62 w 109"/>
                <a:gd name="T83" fmla="*/ 61 h 109"/>
                <a:gd name="T84" fmla="*/ 62 w 109"/>
                <a:gd name="T85" fmla="*/ 66 h 109"/>
                <a:gd name="T86" fmla="*/ 62 w 109"/>
                <a:gd name="T87" fmla="*/ 68 h 109"/>
                <a:gd name="T88" fmla="*/ 99 w 109"/>
                <a:gd name="T89" fmla="*/ 89 h 109"/>
                <a:gd name="T90" fmla="*/ 99 w 109"/>
                <a:gd name="T91" fmla="*/ 99 h 109"/>
                <a:gd name="T92" fmla="*/ 10 w 109"/>
                <a:gd name="T93" fmla="*/ 99 h 109"/>
                <a:gd name="T94" fmla="*/ 10 w 109"/>
                <a:gd name="T95"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9">
                  <a:moveTo>
                    <a:pt x="9" y="109"/>
                  </a:moveTo>
                  <a:cubicBezTo>
                    <a:pt x="100" y="109"/>
                    <a:pt x="100" y="109"/>
                    <a:pt x="100" y="109"/>
                  </a:cubicBezTo>
                  <a:cubicBezTo>
                    <a:pt x="105" y="109"/>
                    <a:pt x="109" y="105"/>
                    <a:pt x="109" y="100"/>
                  </a:cubicBezTo>
                  <a:cubicBezTo>
                    <a:pt x="109" y="88"/>
                    <a:pt x="109" y="88"/>
                    <a:pt x="109" y="88"/>
                  </a:cubicBezTo>
                  <a:cubicBezTo>
                    <a:pt x="109" y="84"/>
                    <a:pt x="106" y="81"/>
                    <a:pt x="103" y="80"/>
                  </a:cubicBezTo>
                  <a:cubicBezTo>
                    <a:pt x="78" y="70"/>
                    <a:pt x="72" y="66"/>
                    <a:pt x="71" y="65"/>
                  </a:cubicBezTo>
                  <a:cubicBezTo>
                    <a:pt x="71" y="63"/>
                    <a:pt x="71" y="63"/>
                    <a:pt x="71" y="63"/>
                  </a:cubicBezTo>
                  <a:cubicBezTo>
                    <a:pt x="74" y="60"/>
                    <a:pt x="77" y="55"/>
                    <a:pt x="78" y="50"/>
                  </a:cubicBezTo>
                  <a:cubicBezTo>
                    <a:pt x="81" y="48"/>
                    <a:pt x="82" y="45"/>
                    <a:pt x="82" y="41"/>
                  </a:cubicBezTo>
                  <a:cubicBezTo>
                    <a:pt x="82" y="39"/>
                    <a:pt x="82" y="36"/>
                    <a:pt x="80" y="34"/>
                  </a:cubicBezTo>
                  <a:cubicBezTo>
                    <a:pt x="80" y="25"/>
                    <a:pt x="80" y="25"/>
                    <a:pt x="80" y="25"/>
                  </a:cubicBezTo>
                  <a:cubicBezTo>
                    <a:pt x="80" y="10"/>
                    <a:pt x="71" y="0"/>
                    <a:pt x="54" y="0"/>
                  </a:cubicBezTo>
                  <a:cubicBezTo>
                    <a:pt x="38" y="0"/>
                    <a:pt x="28" y="10"/>
                    <a:pt x="28" y="25"/>
                  </a:cubicBezTo>
                  <a:cubicBezTo>
                    <a:pt x="28" y="34"/>
                    <a:pt x="28" y="34"/>
                    <a:pt x="28" y="34"/>
                  </a:cubicBezTo>
                  <a:cubicBezTo>
                    <a:pt x="27" y="36"/>
                    <a:pt x="27" y="39"/>
                    <a:pt x="27" y="41"/>
                  </a:cubicBezTo>
                  <a:cubicBezTo>
                    <a:pt x="27" y="45"/>
                    <a:pt x="28" y="48"/>
                    <a:pt x="31" y="50"/>
                  </a:cubicBezTo>
                  <a:cubicBezTo>
                    <a:pt x="32" y="55"/>
                    <a:pt x="34" y="60"/>
                    <a:pt x="37" y="63"/>
                  </a:cubicBezTo>
                  <a:cubicBezTo>
                    <a:pt x="37" y="65"/>
                    <a:pt x="37" y="65"/>
                    <a:pt x="37" y="65"/>
                  </a:cubicBezTo>
                  <a:cubicBezTo>
                    <a:pt x="36" y="66"/>
                    <a:pt x="30" y="71"/>
                    <a:pt x="6" y="80"/>
                  </a:cubicBezTo>
                  <a:cubicBezTo>
                    <a:pt x="2" y="81"/>
                    <a:pt x="0" y="84"/>
                    <a:pt x="0" y="88"/>
                  </a:cubicBezTo>
                  <a:cubicBezTo>
                    <a:pt x="0" y="100"/>
                    <a:pt x="0" y="100"/>
                    <a:pt x="0" y="100"/>
                  </a:cubicBezTo>
                  <a:cubicBezTo>
                    <a:pt x="0" y="105"/>
                    <a:pt x="4" y="109"/>
                    <a:pt x="9" y="109"/>
                  </a:cubicBezTo>
                  <a:close/>
                  <a:moveTo>
                    <a:pt x="10" y="89"/>
                  </a:moveTo>
                  <a:cubicBezTo>
                    <a:pt x="42" y="76"/>
                    <a:pt x="46" y="72"/>
                    <a:pt x="47" y="68"/>
                  </a:cubicBezTo>
                  <a:cubicBezTo>
                    <a:pt x="47" y="67"/>
                    <a:pt x="47" y="67"/>
                    <a:pt x="47" y="66"/>
                  </a:cubicBezTo>
                  <a:cubicBezTo>
                    <a:pt x="47" y="61"/>
                    <a:pt x="47" y="61"/>
                    <a:pt x="47" y="61"/>
                  </a:cubicBezTo>
                  <a:cubicBezTo>
                    <a:pt x="47" y="60"/>
                    <a:pt x="47" y="59"/>
                    <a:pt x="46" y="58"/>
                  </a:cubicBezTo>
                  <a:cubicBezTo>
                    <a:pt x="43" y="55"/>
                    <a:pt x="41" y="51"/>
                    <a:pt x="40" y="46"/>
                  </a:cubicBezTo>
                  <a:cubicBezTo>
                    <a:pt x="39" y="45"/>
                    <a:pt x="39" y="44"/>
                    <a:pt x="38" y="44"/>
                  </a:cubicBezTo>
                  <a:cubicBezTo>
                    <a:pt x="37" y="43"/>
                    <a:pt x="36" y="42"/>
                    <a:pt x="36" y="41"/>
                  </a:cubicBezTo>
                  <a:cubicBezTo>
                    <a:pt x="36" y="40"/>
                    <a:pt x="37" y="39"/>
                    <a:pt x="37" y="39"/>
                  </a:cubicBezTo>
                  <a:cubicBezTo>
                    <a:pt x="38" y="38"/>
                    <a:pt x="38" y="37"/>
                    <a:pt x="38" y="36"/>
                  </a:cubicBezTo>
                  <a:cubicBezTo>
                    <a:pt x="38" y="25"/>
                    <a:pt x="38" y="25"/>
                    <a:pt x="38" y="25"/>
                  </a:cubicBezTo>
                  <a:cubicBezTo>
                    <a:pt x="38" y="15"/>
                    <a:pt x="44" y="10"/>
                    <a:pt x="54" y="10"/>
                  </a:cubicBezTo>
                  <a:cubicBezTo>
                    <a:pt x="65" y="10"/>
                    <a:pt x="71" y="15"/>
                    <a:pt x="71" y="25"/>
                  </a:cubicBezTo>
                  <a:cubicBezTo>
                    <a:pt x="71" y="36"/>
                    <a:pt x="71" y="36"/>
                    <a:pt x="71" y="36"/>
                  </a:cubicBezTo>
                  <a:cubicBezTo>
                    <a:pt x="71" y="37"/>
                    <a:pt x="71" y="38"/>
                    <a:pt x="72" y="39"/>
                  </a:cubicBezTo>
                  <a:cubicBezTo>
                    <a:pt x="72" y="39"/>
                    <a:pt x="72" y="40"/>
                    <a:pt x="72" y="41"/>
                  </a:cubicBezTo>
                  <a:cubicBezTo>
                    <a:pt x="72" y="42"/>
                    <a:pt x="72" y="43"/>
                    <a:pt x="71" y="44"/>
                  </a:cubicBezTo>
                  <a:cubicBezTo>
                    <a:pt x="70" y="44"/>
                    <a:pt x="69" y="45"/>
                    <a:pt x="69" y="46"/>
                  </a:cubicBezTo>
                  <a:cubicBezTo>
                    <a:pt x="68" y="51"/>
                    <a:pt x="66" y="55"/>
                    <a:pt x="63" y="58"/>
                  </a:cubicBezTo>
                  <a:cubicBezTo>
                    <a:pt x="62" y="59"/>
                    <a:pt x="62" y="60"/>
                    <a:pt x="62" y="61"/>
                  </a:cubicBezTo>
                  <a:cubicBezTo>
                    <a:pt x="62" y="66"/>
                    <a:pt x="62" y="66"/>
                    <a:pt x="62" y="66"/>
                  </a:cubicBezTo>
                  <a:cubicBezTo>
                    <a:pt x="62" y="67"/>
                    <a:pt x="62" y="67"/>
                    <a:pt x="62" y="68"/>
                  </a:cubicBezTo>
                  <a:cubicBezTo>
                    <a:pt x="63" y="72"/>
                    <a:pt x="67" y="76"/>
                    <a:pt x="99" y="89"/>
                  </a:cubicBezTo>
                  <a:cubicBezTo>
                    <a:pt x="99" y="99"/>
                    <a:pt x="99" y="99"/>
                    <a:pt x="99" y="99"/>
                  </a:cubicBezTo>
                  <a:cubicBezTo>
                    <a:pt x="10" y="99"/>
                    <a:pt x="10" y="99"/>
                    <a:pt x="10" y="99"/>
                  </a:cubicBezTo>
                  <a:lnTo>
                    <a:pt x="10" y="8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6" name="TextBox 45">
            <a:extLst>
              <a:ext uri="{FF2B5EF4-FFF2-40B4-BE49-F238E27FC236}">
                <a16:creationId xmlns:a16="http://schemas.microsoft.com/office/drawing/2014/main" id="{E8A0521D-B509-4BD0-B3DA-3A7F5DC7891D}"/>
              </a:ext>
            </a:extLst>
          </p:cNvPr>
          <p:cNvSpPr txBox="1"/>
          <p:nvPr/>
        </p:nvSpPr>
        <p:spPr>
          <a:xfrm>
            <a:off x="7646292" y="5659191"/>
            <a:ext cx="923853" cy="338554"/>
          </a:xfrm>
          <a:prstGeom prst="rect">
            <a:avLst/>
          </a:prstGeom>
          <a:noFill/>
        </p:spPr>
        <p:txBody>
          <a:bodyPr wrap="square" rtlCol="0">
            <a:spAutoFit/>
          </a:bodyPr>
          <a:lstStyle/>
          <a:p>
            <a:pPr algn="ctr"/>
            <a:r>
              <a:rPr lang="en-US" sz="800" i="1"/>
              <a:t>Profile Information</a:t>
            </a:r>
          </a:p>
        </p:txBody>
      </p:sp>
      <p:grpSp>
        <p:nvGrpSpPr>
          <p:cNvPr id="47" name="Group 46">
            <a:extLst>
              <a:ext uri="{FF2B5EF4-FFF2-40B4-BE49-F238E27FC236}">
                <a16:creationId xmlns:a16="http://schemas.microsoft.com/office/drawing/2014/main" id="{6084F2EF-5753-4F04-B4F6-109E575B8908}"/>
              </a:ext>
            </a:extLst>
          </p:cNvPr>
          <p:cNvGrpSpPr/>
          <p:nvPr/>
        </p:nvGrpSpPr>
        <p:grpSpPr>
          <a:xfrm>
            <a:off x="8607050" y="5120636"/>
            <a:ext cx="453135" cy="384560"/>
            <a:chOff x="10828338" y="1279525"/>
            <a:chExt cx="534987" cy="454025"/>
          </a:xfrm>
        </p:grpSpPr>
        <p:sp>
          <p:nvSpPr>
            <p:cNvPr id="48" name="Freeform 422">
              <a:extLst>
                <a:ext uri="{FF2B5EF4-FFF2-40B4-BE49-F238E27FC236}">
                  <a16:creationId xmlns:a16="http://schemas.microsoft.com/office/drawing/2014/main" id="{BA36C82F-1669-4830-B9E5-02DA7E6A4FFF}"/>
                </a:ext>
              </a:extLst>
            </p:cNvPr>
            <p:cNvSpPr>
              <a:spLocks noEditPoints="1"/>
            </p:cNvSpPr>
            <p:nvPr/>
          </p:nvSpPr>
          <p:spPr bwMode="auto">
            <a:xfrm>
              <a:off x="10828338" y="1279525"/>
              <a:ext cx="534987" cy="454025"/>
            </a:xfrm>
            <a:custGeom>
              <a:avLst/>
              <a:gdLst>
                <a:gd name="T0" fmla="*/ 226 w 240"/>
                <a:gd name="T1" fmla="*/ 24 h 204"/>
                <a:gd name="T2" fmla="*/ 68 w 240"/>
                <a:gd name="T3" fmla="*/ 24 h 204"/>
                <a:gd name="T4" fmla="*/ 50 w 240"/>
                <a:gd name="T5" fmla="*/ 0 h 204"/>
                <a:gd name="T6" fmla="*/ 14 w 240"/>
                <a:gd name="T7" fmla="*/ 0 h 204"/>
                <a:gd name="T8" fmla="*/ 0 w 240"/>
                <a:gd name="T9" fmla="*/ 14 h 204"/>
                <a:gd name="T10" fmla="*/ 0 w 240"/>
                <a:gd name="T11" fmla="*/ 189 h 204"/>
                <a:gd name="T12" fmla="*/ 14 w 240"/>
                <a:gd name="T13" fmla="*/ 204 h 204"/>
                <a:gd name="T14" fmla="*/ 226 w 240"/>
                <a:gd name="T15" fmla="*/ 204 h 204"/>
                <a:gd name="T16" fmla="*/ 240 w 240"/>
                <a:gd name="T17" fmla="*/ 189 h 204"/>
                <a:gd name="T18" fmla="*/ 240 w 240"/>
                <a:gd name="T19" fmla="*/ 38 h 204"/>
                <a:gd name="T20" fmla="*/ 226 w 240"/>
                <a:gd name="T21" fmla="*/ 24 h 204"/>
                <a:gd name="T22" fmla="*/ 14 w 240"/>
                <a:gd name="T23" fmla="*/ 9 h 204"/>
                <a:gd name="T24" fmla="*/ 49 w 240"/>
                <a:gd name="T25" fmla="*/ 9 h 204"/>
                <a:gd name="T26" fmla="*/ 60 w 240"/>
                <a:gd name="T27" fmla="*/ 30 h 204"/>
                <a:gd name="T28" fmla="*/ 65 w 240"/>
                <a:gd name="T29" fmla="*/ 34 h 204"/>
                <a:gd name="T30" fmla="*/ 226 w 240"/>
                <a:gd name="T31" fmla="*/ 34 h 204"/>
                <a:gd name="T32" fmla="*/ 230 w 240"/>
                <a:gd name="T33" fmla="*/ 38 h 204"/>
                <a:gd name="T34" fmla="*/ 230 w 240"/>
                <a:gd name="T35" fmla="*/ 57 h 204"/>
                <a:gd name="T36" fmla="*/ 10 w 240"/>
                <a:gd name="T37" fmla="*/ 57 h 204"/>
                <a:gd name="T38" fmla="*/ 10 w 240"/>
                <a:gd name="T39" fmla="*/ 14 h 204"/>
                <a:gd name="T40" fmla="*/ 14 w 240"/>
                <a:gd name="T41" fmla="*/ 9 h 204"/>
                <a:gd name="T42" fmla="*/ 226 w 240"/>
                <a:gd name="T43" fmla="*/ 194 h 204"/>
                <a:gd name="T44" fmla="*/ 14 w 240"/>
                <a:gd name="T45" fmla="*/ 194 h 204"/>
                <a:gd name="T46" fmla="*/ 10 w 240"/>
                <a:gd name="T47" fmla="*/ 189 h 204"/>
                <a:gd name="T48" fmla="*/ 10 w 240"/>
                <a:gd name="T49" fmla="*/ 67 h 204"/>
                <a:gd name="T50" fmla="*/ 230 w 240"/>
                <a:gd name="T51" fmla="*/ 67 h 204"/>
                <a:gd name="T52" fmla="*/ 230 w 240"/>
                <a:gd name="T53" fmla="*/ 189 h 204"/>
                <a:gd name="T54" fmla="*/ 226 w 240"/>
                <a:gd name="T55"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204">
                  <a:moveTo>
                    <a:pt x="226" y="24"/>
                  </a:moveTo>
                  <a:cubicBezTo>
                    <a:pt x="68" y="24"/>
                    <a:pt x="68" y="24"/>
                    <a:pt x="68" y="24"/>
                  </a:cubicBezTo>
                  <a:cubicBezTo>
                    <a:pt x="58" y="0"/>
                    <a:pt x="52" y="0"/>
                    <a:pt x="50" y="0"/>
                  </a:cubicBezTo>
                  <a:cubicBezTo>
                    <a:pt x="14" y="0"/>
                    <a:pt x="14" y="0"/>
                    <a:pt x="14" y="0"/>
                  </a:cubicBezTo>
                  <a:cubicBezTo>
                    <a:pt x="6" y="0"/>
                    <a:pt x="0" y="6"/>
                    <a:pt x="0" y="14"/>
                  </a:cubicBezTo>
                  <a:cubicBezTo>
                    <a:pt x="0" y="189"/>
                    <a:pt x="0" y="189"/>
                    <a:pt x="0" y="189"/>
                  </a:cubicBezTo>
                  <a:cubicBezTo>
                    <a:pt x="0" y="197"/>
                    <a:pt x="6" y="204"/>
                    <a:pt x="14" y="204"/>
                  </a:cubicBezTo>
                  <a:cubicBezTo>
                    <a:pt x="226" y="204"/>
                    <a:pt x="226" y="204"/>
                    <a:pt x="226" y="204"/>
                  </a:cubicBezTo>
                  <a:cubicBezTo>
                    <a:pt x="234" y="204"/>
                    <a:pt x="240" y="197"/>
                    <a:pt x="240" y="189"/>
                  </a:cubicBezTo>
                  <a:cubicBezTo>
                    <a:pt x="240" y="38"/>
                    <a:pt x="240" y="38"/>
                    <a:pt x="240" y="38"/>
                  </a:cubicBezTo>
                  <a:cubicBezTo>
                    <a:pt x="240" y="30"/>
                    <a:pt x="234" y="24"/>
                    <a:pt x="226" y="24"/>
                  </a:cubicBezTo>
                  <a:close/>
                  <a:moveTo>
                    <a:pt x="14" y="9"/>
                  </a:moveTo>
                  <a:cubicBezTo>
                    <a:pt x="49" y="9"/>
                    <a:pt x="49" y="9"/>
                    <a:pt x="49" y="9"/>
                  </a:cubicBezTo>
                  <a:cubicBezTo>
                    <a:pt x="52" y="12"/>
                    <a:pt x="56" y="21"/>
                    <a:pt x="60" y="30"/>
                  </a:cubicBezTo>
                  <a:cubicBezTo>
                    <a:pt x="61" y="32"/>
                    <a:pt x="62" y="34"/>
                    <a:pt x="65" y="34"/>
                  </a:cubicBezTo>
                  <a:cubicBezTo>
                    <a:pt x="226" y="34"/>
                    <a:pt x="226" y="34"/>
                    <a:pt x="226" y="34"/>
                  </a:cubicBezTo>
                  <a:cubicBezTo>
                    <a:pt x="228" y="34"/>
                    <a:pt x="230" y="36"/>
                    <a:pt x="230" y="38"/>
                  </a:cubicBezTo>
                  <a:cubicBezTo>
                    <a:pt x="230" y="57"/>
                    <a:pt x="230" y="57"/>
                    <a:pt x="230" y="57"/>
                  </a:cubicBezTo>
                  <a:cubicBezTo>
                    <a:pt x="10" y="57"/>
                    <a:pt x="10" y="57"/>
                    <a:pt x="10" y="57"/>
                  </a:cubicBezTo>
                  <a:cubicBezTo>
                    <a:pt x="10" y="14"/>
                    <a:pt x="10" y="14"/>
                    <a:pt x="10" y="14"/>
                  </a:cubicBezTo>
                  <a:cubicBezTo>
                    <a:pt x="10" y="11"/>
                    <a:pt x="12" y="9"/>
                    <a:pt x="14" y="9"/>
                  </a:cubicBezTo>
                  <a:close/>
                  <a:moveTo>
                    <a:pt x="226" y="194"/>
                  </a:moveTo>
                  <a:cubicBezTo>
                    <a:pt x="14" y="194"/>
                    <a:pt x="14" y="194"/>
                    <a:pt x="14" y="194"/>
                  </a:cubicBezTo>
                  <a:cubicBezTo>
                    <a:pt x="12" y="194"/>
                    <a:pt x="10" y="192"/>
                    <a:pt x="10" y="189"/>
                  </a:cubicBezTo>
                  <a:cubicBezTo>
                    <a:pt x="10" y="67"/>
                    <a:pt x="10" y="67"/>
                    <a:pt x="10" y="67"/>
                  </a:cubicBezTo>
                  <a:cubicBezTo>
                    <a:pt x="230" y="67"/>
                    <a:pt x="230" y="67"/>
                    <a:pt x="230" y="67"/>
                  </a:cubicBezTo>
                  <a:cubicBezTo>
                    <a:pt x="230" y="189"/>
                    <a:pt x="230" y="189"/>
                    <a:pt x="230" y="189"/>
                  </a:cubicBezTo>
                  <a:cubicBezTo>
                    <a:pt x="230" y="192"/>
                    <a:pt x="228" y="194"/>
                    <a:pt x="226" y="19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9" name="Freeform 423">
              <a:extLst>
                <a:ext uri="{FF2B5EF4-FFF2-40B4-BE49-F238E27FC236}">
                  <a16:creationId xmlns:a16="http://schemas.microsoft.com/office/drawing/2014/main" id="{EF70482E-3A96-4454-8E3D-4263E6C166A4}"/>
                </a:ext>
              </a:extLst>
            </p:cNvPr>
            <p:cNvSpPr>
              <a:spLocks noEditPoints="1"/>
            </p:cNvSpPr>
            <p:nvPr/>
          </p:nvSpPr>
          <p:spPr bwMode="auto">
            <a:xfrm>
              <a:off x="10904538" y="1481138"/>
              <a:ext cx="374650" cy="165100"/>
            </a:xfrm>
            <a:custGeom>
              <a:avLst/>
              <a:gdLst>
                <a:gd name="T0" fmla="*/ 131 w 168"/>
                <a:gd name="T1" fmla="*/ 0 h 74"/>
                <a:gd name="T2" fmla="*/ 99 w 168"/>
                <a:gd name="T3" fmla="*/ 18 h 74"/>
                <a:gd name="T4" fmla="*/ 10 w 168"/>
                <a:gd name="T5" fmla="*/ 18 h 74"/>
                <a:gd name="T6" fmla="*/ 5 w 168"/>
                <a:gd name="T7" fmla="*/ 21 h 74"/>
                <a:gd name="T8" fmla="*/ 0 w 168"/>
                <a:gd name="T9" fmla="*/ 33 h 74"/>
                <a:gd name="T10" fmla="*/ 2 w 168"/>
                <a:gd name="T11" fmla="*/ 38 h 74"/>
                <a:gd name="T12" fmla="*/ 15 w 168"/>
                <a:gd name="T13" fmla="*/ 51 h 74"/>
                <a:gd name="T14" fmla="*/ 21 w 168"/>
                <a:gd name="T15" fmla="*/ 51 h 74"/>
                <a:gd name="T16" fmla="*/ 33 w 168"/>
                <a:gd name="T17" fmla="*/ 45 h 74"/>
                <a:gd name="T18" fmla="*/ 45 w 168"/>
                <a:gd name="T19" fmla="*/ 53 h 74"/>
                <a:gd name="T20" fmla="*/ 51 w 168"/>
                <a:gd name="T21" fmla="*/ 53 h 74"/>
                <a:gd name="T22" fmla="*/ 66 w 168"/>
                <a:gd name="T23" fmla="*/ 42 h 74"/>
                <a:gd name="T24" fmla="*/ 76 w 168"/>
                <a:gd name="T25" fmla="*/ 51 h 74"/>
                <a:gd name="T26" fmla="*/ 79 w 168"/>
                <a:gd name="T27" fmla="*/ 53 h 74"/>
                <a:gd name="T28" fmla="*/ 98 w 168"/>
                <a:gd name="T29" fmla="*/ 53 h 74"/>
                <a:gd name="T30" fmla="*/ 131 w 168"/>
                <a:gd name="T31" fmla="*/ 74 h 74"/>
                <a:gd name="T32" fmla="*/ 168 w 168"/>
                <a:gd name="T33" fmla="*/ 37 h 74"/>
                <a:gd name="T34" fmla="*/ 157 w 168"/>
                <a:gd name="T35" fmla="*/ 10 h 74"/>
                <a:gd name="T36" fmla="*/ 131 w 168"/>
                <a:gd name="T37" fmla="*/ 0 h 74"/>
                <a:gd name="T38" fmla="*/ 131 w 168"/>
                <a:gd name="T39" fmla="*/ 64 h 74"/>
                <a:gd name="T40" fmla="*/ 106 w 168"/>
                <a:gd name="T41" fmla="*/ 46 h 74"/>
                <a:gd name="T42" fmla="*/ 101 w 168"/>
                <a:gd name="T43" fmla="*/ 43 h 74"/>
                <a:gd name="T44" fmla="*/ 81 w 168"/>
                <a:gd name="T45" fmla="*/ 43 h 74"/>
                <a:gd name="T46" fmla="*/ 70 w 168"/>
                <a:gd name="T47" fmla="*/ 32 h 74"/>
                <a:gd name="T48" fmla="*/ 64 w 168"/>
                <a:gd name="T49" fmla="*/ 31 h 74"/>
                <a:gd name="T50" fmla="*/ 48 w 168"/>
                <a:gd name="T51" fmla="*/ 43 h 74"/>
                <a:gd name="T52" fmla="*/ 35 w 168"/>
                <a:gd name="T53" fmla="*/ 35 h 74"/>
                <a:gd name="T54" fmla="*/ 30 w 168"/>
                <a:gd name="T55" fmla="*/ 35 h 74"/>
                <a:gd name="T56" fmla="*/ 19 w 168"/>
                <a:gd name="T57" fmla="*/ 41 h 74"/>
                <a:gd name="T58" fmla="*/ 11 w 168"/>
                <a:gd name="T59" fmla="*/ 33 h 74"/>
                <a:gd name="T60" fmla="*/ 13 w 168"/>
                <a:gd name="T61" fmla="*/ 28 h 74"/>
                <a:gd name="T62" fmla="*/ 102 w 168"/>
                <a:gd name="T63" fmla="*/ 28 h 74"/>
                <a:gd name="T64" fmla="*/ 106 w 168"/>
                <a:gd name="T65" fmla="*/ 25 h 74"/>
                <a:gd name="T66" fmla="*/ 131 w 168"/>
                <a:gd name="T67" fmla="*/ 9 h 74"/>
                <a:gd name="T68" fmla="*/ 151 w 168"/>
                <a:gd name="T69" fmla="*/ 17 h 74"/>
                <a:gd name="T70" fmla="*/ 159 w 168"/>
                <a:gd name="T71" fmla="*/ 37 h 74"/>
                <a:gd name="T72" fmla="*/ 131 w 168"/>
                <a:gd name="T73"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74">
                  <a:moveTo>
                    <a:pt x="131" y="0"/>
                  </a:moveTo>
                  <a:cubicBezTo>
                    <a:pt x="118" y="0"/>
                    <a:pt x="106" y="7"/>
                    <a:pt x="99" y="18"/>
                  </a:cubicBezTo>
                  <a:cubicBezTo>
                    <a:pt x="10" y="18"/>
                    <a:pt x="10" y="18"/>
                    <a:pt x="10" y="18"/>
                  </a:cubicBezTo>
                  <a:cubicBezTo>
                    <a:pt x="8" y="18"/>
                    <a:pt x="6" y="19"/>
                    <a:pt x="5" y="21"/>
                  </a:cubicBezTo>
                  <a:cubicBezTo>
                    <a:pt x="0" y="33"/>
                    <a:pt x="0" y="33"/>
                    <a:pt x="0" y="33"/>
                  </a:cubicBezTo>
                  <a:cubicBezTo>
                    <a:pt x="0" y="34"/>
                    <a:pt x="0" y="37"/>
                    <a:pt x="2" y="38"/>
                  </a:cubicBezTo>
                  <a:cubicBezTo>
                    <a:pt x="15" y="51"/>
                    <a:pt x="15" y="51"/>
                    <a:pt x="15" y="51"/>
                  </a:cubicBezTo>
                  <a:cubicBezTo>
                    <a:pt x="17" y="52"/>
                    <a:pt x="19" y="52"/>
                    <a:pt x="21" y="51"/>
                  </a:cubicBezTo>
                  <a:cubicBezTo>
                    <a:pt x="33" y="45"/>
                    <a:pt x="33" y="45"/>
                    <a:pt x="33" y="45"/>
                  </a:cubicBezTo>
                  <a:cubicBezTo>
                    <a:pt x="45" y="53"/>
                    <a:pt x="45" y="53"/>
                    <a:pt x="45" y="53"/>
                  </a:cubicBezTo>
                  <a:cubicBezTo>
                    <a:pt x="47" y="54"/>
                    <a:pt x="49" y="54"/>
                    <a:pt x="51" y="53"/>
                  </a:cubicBezTo>
                  <a:cubicBezTo>
                    <a:pt x="66" y="42"/>
                    <a:pt x="66" y="42"/>
                    <a:pt x="66" y="42"/>
                  </a:cubicBezTo>
                  <a:cubicBezTo>
                    <a:pt x="76" y="51"/>
                    <a:pt x="76" y="51"/>
                    <a:pt x="76" y="51"/>
                  </a:cubicBezTo>
                  <a:cubicBezTo>
                    <a:pt x="77" y="52"/>
                    <a:pt x="78" y="53"/>
                    <a:pt x="79" y="53"/>
                  </a:cubicBezTo>
                  <a:cubicBezTo>
                    <a:pt x="98" y="53"/>
                    <a:pt x="98" y="53"/>
                    <a:pt x="98" y="53"/>
                  </a:cubicBezTo>
                  <a:cubicBezTo>
                    <a:pt x="104" y="66"/>
                    <a:pt x="117" y="74"/>
                    <a:pt x="131" y="74"/>
                  </a:cubicBezTo>
                  <a:cubicBezTo>
                    <a:pt x="152" y="74"/>
                    <a:pt x="168" y="57"/>
                    <a:pt x="168" y="37"/>
                  </a:cubicBezTo>
                  <a:cubicBezTo>
                    <a:pt x="168" y="27"/>
                    <a:pt x="164" y="17"/>
                    <a:pt x="157" y="10"/>
                  </a:cubicBezTo>
                  <a:cubicBezTo>
                    <a:pt x="150" y="3"/>
                    <a:pt x="141" y="0"/>
                    <a:pt x="131" y="0"/>
                  </a:cubicBezTo>
                  <a:close/>
                  <a:moveTo>
                    <a:pt x="131" y="64"/>
                  </a:moveTo>
                  <a:cubicBezTo>
                    <a:pt x="120" y="64"/>
                    <a:pt x="110" y="57"/>
                    <a:pt x="106" y="46"/>
                  </a:cubicBezTo>
                  <a:cubicBezTo>
                    <a:pt x="105" y="44"/>
                    <a:pt x="103" y="43"/>
                    <a:pt x="101" y="43"/>
                  </a:cubicBezTo>
                  <a:cubicBezTo>
                    <a:pt x="81" y="43"/>
                    <a:pt x="81" y="43"/>
                    <a:pt x="81" y="43"/>
                  </a:cubicBezTo>
                  <a:cubicBezTo>
                    <a:pt x="70" y="32"/>
                    <a:pt x="70" y="32"/>
                    <a:pt x="70" y="32"/>
                  </a:cubicBezTo>
                  <a:cubicBezTo>
                    <a:pt x="69" y="30"/>
                    <a:pt x="66" y="30"/>
                    <a:pt x="64" y="31"/>
                  </a:cubicBezTo>
                  <a:cubicBezTo>
                    <a:pt x="48" y="43"/>
                    <a:pt x="48" y="43"/>
                    <a:pt x="48" y="43"/>
                  </a:cubicBezTo>
                  <a:cubicBezTo>
                    <a:pt x="35" y="35"/>
                    <a:pt x="35" y="35"/>
                    <a:pt x="35" y="35"/>
                  </a:cubicBezTo>
                  <a:cubicBezTo>
                    <a:pt x="34" y="34"/>
                    <a:pt x="32" y="34"/>
                    <a:pt x="30" y="35"/>
                  </a:cubicBezTo>
                  <a:cubicBezTo>
                    <a:pt x="19" y="41"/>
                    <a:pt x="19" y="41"/>
                    <a:pt x="19" y="41"/>
                  </a:cubicBezTo>
                  <a:cubicBezTo>
                    <a:pt x="11" y="33"/>
                    <a:pt x="11" y="33"/>
                    <a:pt x="11" y="33"/>
                  </a:cubicBezTo>
                  <a:cubicBezTo>
                    <a:pt x="13" y="28"/>
                    <a:pt x="13" y="28"/>
                    <a:pt x="13" y="28"/>
                  </a:cubicBezTo>
                  <a:cubicBezTo>
                    <a:pt x="102" y="28"/>
                    <a:pt x="102" y="28"/>
                    <a:pt x="102" y="28"/>
                  </a:cubicBezTo>
                  <a:cubicBezTo>
                    <a:pt x="104" y="28"/>
                    <a:pt x="106" y="27"/>
                    <a:pt x="106" y="25"/>
                  </a:cubicBezTo>
                  <a:cubicBezTo>
                    <a:pt x="111" y="16"/>
                    <a:pt x="121" y="9"/>
                    <a:pt x="131" y="9"/>
                  </a:cubicBezTo>
                  <a:cubicBezTo>
                    <a:pt x="138" y="9"/>
                    <a:pt x="145" y="12"/>
                    <a:pt x="151" y="17"/>
                  </a:cubicBezTo>
                  <a:cubicBezTo>
                    <a:pt x="156" y="23"/>
                    <a:pt x="159" y="29"/>
                    <a:pt x="159" y="37"/>
                  </a:cubicBezTo>
                  <a:cubicBezTo>
                    <a:pt x="159" y="52"/>
                    <a:pt x="146" y="64"/>
                    <a:pt x="131" y="6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0" name="Oval 424">
              <a:extLst>
                <a:ext uri="{FF2B5EF4-FFF2-40B4-BE49-F238E27FC236}">
                  <a16:creationId xmlns:a16="http://schemas.microsoft.com/office/drawing/2014/main" id="{856B889C-1DF6-475E-A075-BF07407A6039}"/>
                </a:ext>
              </a:extLst>
            </p:cNvPr>
            <p:cNvSpPr>
              <a:spLocks noChangeArrowheads="1"/>
            </p:cNvSpPr>
            <p:nvPr/>
          </p:nvSpPr>
          <p:spPr bwMode="auto">
            <a:xfrm>
              <a:off x="11193463" y="1546225"/>
              <a:ext cx="33337" cy="33337"/>
            </a:xfrm>
            <a:prstGeom prst="ellipse">
              <a:avLst/>
            </a:pr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51" name="TextBox 50">
            <a:extLst>
              <a:ext uri="{FF2B5EF4-FFF2-40B4-BE49-F238E27FC236}">
                <a16:creationId xmlns:a16="http://schemas.microsoft.com/office/drawing/2014/main" id="{F0AB3B79-6533-4469-8025-7CB59C7D044E}"/>
              </a:ext>
            </a:extLst>
          </p:cNvPr>
          <p:cNvSpPr txBox="1"/>
          <p:nvPr/>
        </p:nvSpPr>
        <p:spPr>
          <a:xfrm>
            <a:off x="8381702" y="5659191"/>
            <a:ext cx="959366" cy="215444"/>
          </a:xfrm>
          <a:prstGeom prst="rect">
            <a:avLst/>
          </a:prstGeom>
          <a:noFill/>
        </p:spPr>
        <p:txBody>
          <a:bodyPr wrap="square" rtlCol="0">
            <a:spAutoFit/>
          </a:bodyPr>
          <a:lstStyle/>
          <a:p>
            <a:pPr algn="ctr"/>
            <a:r>
              <a:rPr lang="en-US" sz="800" i="1" dirty="0"/>
              <a:t>Subscriber ID</a:t>
            </a:r>
          </a:p>
        </p:txBody>
      </p:sp>
      <p:grpSp>
        <p:nvGrpSpPr>
          <p:cNvPr id="52" name="Group 51">
            <a:extLst>
              <a:ext uri="{FF2B5EF4-FFF2-40B4-BE49-F238E27FC236}">
                <a16:creationId xmlns:a16="http://schemas.microsoft.com/office/drawing/2014/main" id="{8F5E59C0-4CFE-42EE-8E76-CAC7CF932E90}"/>
              </a:ext>
            </a:extLst>
          </p:cNvPr>
          <p:cNvGrpSpPr/>
          <p:nvPr/>
        </p:nvGrpSpPr>
        <p:grpSpPr>
          <a:xfrm>
            <a:off x="9391399" y="5135940"/>
            <a:ext cx="439074" cy="462312"/>
            <a:chOff x="1311275" y="6561138"/>
            <a:chExt cx="539750" cy="568325"/>
          </a:xfrm>
        </p:grpSpPr>
        <p:sp>
          <p:nvSpPr>
            <p:cNvPr id="53" name="Freeform 58">
              <a:extLst>
                <a:ext uri="{FF2B5EF4-FFF2-40B4-BE49-F238E27FC236}">
                  <a16:creationId xmlns:a16="http://schemas.microsoft.com/office/drawing/2014/main" id="{3DA8BB66-15E2-4D04-B447-B3A0F9B64B96}"/>
                </a:ext>
              </a:extLst>
            </p:cNvPr>
            <p:cNvSpPr>
              <a:spLocks/>
            </p:cNvSpPr>
            <p:nvPr/>
          </p:nvSpPr>
          <p:spPr bwMode="auto">
            <a:xfrm>
              <a:off x="1524000" y="7043738"/>
              <a:ext cx="327025" cy="23813"/>
            </a:xfrm>
            <a:custGeom>
              <a:avLst/>
              <a:gdLst>
                <a:gd name="T0" fmla="*/ 128 w 133"/>
                <a:gd name="T1" fmla="*/ 0 h 10"/>
                <a:gd name="T2" fmla="*/ 5 w 133"/>
                <a:gd name="T3" fmla="*/ 0 h 10"/>
                <a:gd name="T4" fmla="*/ 0 w 133"/>
                <a:gd name="T5" fmla="*/ 5 h 10"/>
                <a:gd name="T6" fmla="*/ 5 w 133"/>
                <a:gd name="T7" fmla="*/ 10 h 10"/>
                <a:gd name="T8" fmla="*/ 128 w 133"/>
                <a:gd name="T9" fmla="*/ 10 h 10"/>
                <a:gd name="T10" fmla="*/ 133 w 133"/>
                <a:gd name="T11" fmla="*/ 5 h 10"/>
                <a:gd name="T12" fmla="*/ 128 w 1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3" h="10">
                  <a:moveTo>
                    <a:pt x="128" y="0"/>
                  </a:moveTo>
                  <a:cubicBezTo>
                    <a:pt x="5" y="0"/>
                    <a:pt x="5" y="0"/>
                    <a:pt x="5" y="0"/>
                  </a:cubicBezTo>
                  <a:cubicBezTo>
                    <a:pt x="3" y="0"/>
                    <a:pt x="0" y="2"/>
                    <a:pt x="0" y="5"/>
                  </a:cubicBezTo>
                  <a:cubicBezTo>
                    <a:pt x="0" y="8"/>
                    <a:pt x="3" y="10"/>
                    <a:pt x="5" y="10"/>
                  </a:cubicBezTo>
                  <a:cubicBezTo>
                    <a:pt x="128" y="10"/>
                    <a:pt x="128" y="10"/>
                    <a:pt x="128" y="10"/>
                  </a:cubicBezTo>
                  <a:cubicBezTo>
                    <a:pt x="131" y="10"/>
                    <a:pt x="133" y="8"/>
                    <a:pt x="133" y="5"/>
                  </a:cubicBezTo>
                  <a:cubicBezTo>
                    <a:pt x="133" y="2"/>
                    <a:pt x="131" y="0"/>
                    <a:pt x="128"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4" name="Freeform 59">
              <a:extLst>
                <a:ext uri="{FF2B5EF4-FFF2-40B4-BE49-F238E27FC236}">
                  <a16:creationId xmlns:a16="http://schemas.microsoft.com/office/drawing/2014/main" id="{E75D2711-4195-49DC-85CB-6CD132FDF16A}"/>
                </a:ext>
              </a:extLst>
            </p:cNvPr>
            <p:cNvSpPr>
              <a:spLocks/>
            </p:cNvSpPr>
            <p:nvPr/>
          </p:nvSpPr>
          <p:spPr bwMode="auto">
            <a:xfrm>
              <a:off x="1524000" y="6840538"/>
              <a:ext cx="327025" cy="22225"/>
            </a:xfrm>
            <a:custGeom>
              <a:avLst/>
              <a:gdLst>
                <a:gd name="T0" fmla="*/ 128 w 133"/>
                <a:gd name="T1" fmla="*/ 0 h 9"/>
                <a:gd name="T2" fmla="*/ 5 w 133"/>
                <a:gd name="T3" fmla="*/ 0 h 9"/>
                <a:gd name="T4" fmla="*/ 0 w 133"/>
                <a:gd name="T5" fmla="*/ 5 h 9"/>
                <a:gd name="T6" fmla="*/ 5 w 133"/>
                <a:gd name="T7" fmla="*/ 9 h 9"/>
                <a:gd name="T8" fmla="*/ 128 w 133"/>
                <a:gd name="T9" fmla="*/ 9 h 9"/>
                <a:gd name="T10" fmla="*/ 133 w 133"/>
                <a:gd name="T11" fmla="*/ 5 h 9"/>
                <a:gd name="T12" fmla="*/ 128 w 13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3" h="9">
                  <a:moveTo>
                    <a:pt x="128" y="0"/>
                  </a:moveTo>
                  <a:cubicBezTo>
                    <a:pt x="5" y="0"/>
                    <a:pt x="5" y="0"/>
                    <a:pt x="5" y="0"/>
                  </a:cubicBezTo>
                  <a:cubicBezTo>
                    <a:pt x="3" y="0"/>
                    <a:pt x="0" y="2"/>
                    <a:pt x="0" y="5"/>
                  </a:cubicBezTo>
                  <a:cubicBezTo>
                    <a:pt x="0" y="7"/>
                    <a:pt x="3" y="9"/>
                    <a:pt x="5" y="9"/>
                  </a:cubicBezTo>
                  <a:cubicBezTo>
                    <a:pt x="128" y="9"/>
                    <a:pt x="128" y="9"/>
                    <a:pt x="128" y="9"/>
                  </a:cubicBezTo>
                  <a:cubicBezTo>
                    <a:pt x="131" y="9"/>
                    <a:pt x="133" y="7"/>
                    <a:pt x="133" y="5"/>
                  </a:cubicBezTo>
                  <a:cubicBezTo>
                    <a:pt x="133" y="2"/>
                    <a:pt x="131" y="0"/>
                    <a:pt x="128"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7" name="Freeform 60">
              <a:extLst>
                <a:ext uri="{FF2B5EF4-FFF2-40B4-BE49-F238E27FC236}">
                  <a16:creationId xmlns:a16="http://schemas.microsoft.com/office/drawing/2014/main" id="{66327B44-F2B0-4A82-8B0B-0C1866EBAC3D}"/>
                </a:ext>
              </a:extLst>
            </p:cNvPr>
            <p:cNvSpPr>
              <a:spLocks/>
            </p:cNvSpPr>
            <p:nvPr/>
          </p:nvSpPr>
          <p:spPr bwMode="auto">
            <a:xfrm>
              <a:off x="1524000" y="6638925"/>
              <a:ext cx="327025" cy="22225"/>
            </a:xfrm>
            <a:custGeom>
              <a:avLst/>
              <a:gdLst>
                <a:gd name="T0" fmla="*/ 5 w 133"/>
                <a:gd name="T1" fmla="*/ 9 h 9"/>
                <a:gd name="T2" fmla="*/ 128 w 133"/>
                <a:gd name="T3" fmla="*/ 9 h 9"/>
                <a:gd name="T4" fmla="*/ 133 w 133"/>
                <a:gd name="T5" fmla="*/ 5 h 9"/>
                <a:gd name="T6" fmla="*/ 128 w 133"/>
                <a:gd name="T7" fmla="*/ 0 h 9"/>
                <a:gd name="T8" fmla="*/ 5 w 133"/>
                <a:gd name="T9" fmla="*/ 0 h 9"/>
                <a:gd name="T10" fmla="*/ 0 w 133"/>
                <a:gd name="T11" fmla="*/ 5 h 9"/>
                <a:gd name="T12" fmla="*/ 5 w 13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33" h="9">
                  <a:moveTo>
                    <a:pt x="5" y="9"/>
                  </a:moveTo>
                  <a:cubicBezTo>
                    <a:pt x="128" y="9"/>
                    <a:pt x="128" y="9"/>
                    <a:pt x="128" y="9"/>
                  </a:cubicBezTo>
                  <a:cubicBezTo>
                    <a:pt x="131" y="9"/>
                    <a:pt x="133" y="7"/>
                    <a:pt x="133" y="5"/>
                  </a:cubicBezTo>
                  <a:cubicBezTo>
                    <a:pt x="133" y="2"/>
                    <a:pt x="131" y="0"/>
                    <a:pt x="128" y="0"/>
                  </a:cubicBezTo>
                  <a:cubicBezTo>
                    <a:pt x="5" y="0"/>
                    <a:pt x="5" y="0"/>
                    <a:pt x="5" y="0"/>
                  </a:cubicBezTo>
                  <a:cubicBezTo>
                    <a:pt x="3" y="0"/>
                    <a:pt x="0" y="2"/>
                    <a:pt x="0" y="5"/>
                  </a:cubicBezTo>
                  <a:cubicBezTo>
                    <a:pt x="0" y="7"/>
                    <a:pt x="3" y="9"/>
                    <a:pt x="5" y="9"/>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8" name="Freeform 61">
              <a:extLst>
                <a:ext uri="{FF2B5EF4-FFF2-40B4-BE49-F238E27FC236}">
                  <a16:creationId xmlns:a16="http://schemas.microsoft.com/office/drawing/2014/main" id="{BCBC6B60-6383-4BC6-AA6A-543F5894CB6D}"/>
                </a:ext>
              </a:extLst>
            </p:cNvPr>
            <p:cNvSpPr>
              <a:spLocks noEditPoints="1"/>
            </p:cNvSpPr>
            <p:nvPr/>
          </p:nvSpPr>
          <p:spPr bwMode="auto">
            <a:xfrm>
              <a:off x="1314450" y="6780213"/>
              <a:ext cx="147637" cy="147638"/>
            </a:xfrm>
            <a:custGeom>
              <a:avLst/>
              <a:gdLst>
                <a:gd name="T0" fmla="*/ 55 w 60"/>
                <a:gd name="T1" fmla="*/ 0 h 60"/>
                <a:gd name="T2" fmla="*/ 4 w 60"/>
                <a:gd name="T3" fmla="*/ 0 h 60"/>
                <a:gd name="T4" fmla="*/ 0 w 60"/>
                <a:gd name="T5" fmla="*/ 4 h 60"/>
                <a:gd name="T6" fmla="*/ 0 w 60"/>
                <a:gd name="T7" fmla="*/ 55 h 60"/>
                <a:gd name="T8" fmla="*/ 4 w 60"/>
                <a:gd name="T9" fmla="*/ 60 h 60"/>
                <a:gd name="T10" fmla="*/ 55 w 60"/>
                <a:gd name="T11" fmla="*/ 60 h 60"/>
                <a:gd name="T12" fmla="*/ 60 w 60"/>
                <a:gd name="T13" fmla="*/ 55 h 60"/>
                <a:gd name="T14" fmla="*/ 60 w 60"/>
                <a:gd name="T15" fmla="*/ 4 h 60"/>
                <a:gd name="T16" fmla="*/ 55 w 60"/>
                <a:gd name="T17" fmla="*/ 0 h 60"/>
                <a:gd name="T18" fmla="*/ 50 w 60"/>
                <a:gd name="T19" fmla="*/ 50 h 60"/>
                <a:gd name="T20" fmla="*/ 9 w 60"/>
                <a:gd name="T21" fmla="*/ 50 h 60"/>
                <a:gd name="T22" fmla="*/ 9 w 60"/>
                <a:gd name="T23" fmla="*/ 9 h 60"/>
                <a:gd name="T24" fmla="*/ 50 w 60"/>
                <a:gd name="T25" fmla="*/ 9 h 60"/>
                <a:gd name="T26" fmla="*/ 50 w 60"/>
                <a:gd name="T27"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55" y="0"/>
                  </a:moveTo>
                  <a:cubicBezTo>
                    <a:pt x="4" y="0"/>
                    <a:pt x="4" y="0"/>
                    <a:pt x="4" y="0"/>
                  </a:cubicBezTo>
                  <a:cubicBezTo>
                    <a:pt x="2" y="0"/>
                    <a:pt x="0" y="2"/>
                    <a:pt x="0" y="4"/>
                  </a:cubicBezTo>
                  <a:cubicBezTo>
                    <a:pt x="0" y="55"/>
                    <a:pt x="0" y="55"/>
                    <a:pt x="0" y="55"/>
                  </a:cubicBezTo>
                  <a:cubicBezTo>
                    <a:pt x="0" y="58"/>
                    <a:pt x="2" y="60"/>
                    <a:pt x="4" y="60"/>
                  </a:cubicBezTo>
                  <a:cubicBezTo>
                    <a:pt x="55" y="60"/>
                    <a:pt x="55" y="60"/>
                    <a:pt x="55" y="60"/>
                  </a:cubicBezTo>
                  <a:cubicBezTo>
                    <a:pt x="58" y="60"/>
                    <a:pt x="60" y="58"/>
                    <a:pt x="60" y="55"/>
                  </a:cubicBezTo>
                  <a:cubicBezTo>
                    <a:pt x="60" y="4"/>
                    <a:pt x="60" y="4"/>
                    <a:pt x="60" y="4"/>
                  </a:cubicBezTo>
                  <a:cubicBezTo>
                    <a:pt x="60" y="2"/>
                    <a:pt x="58" y="0"/>
                    <a:pt x="55" y="0"/>
                  </a:cubicBezTo>
                  <a:close/>
                  <a:moveTo>
                    <a:pt x="50" y="50"/>
                  </a:moveTo>
                  <a:cubicBezTo>
                    <a:pt x="9" y="50"/>
                    <a:pt x="9" y="50"/>
                    <a:pt x="9" y="50"/>
                  </a:cubicBezTo>
                  <a:cubicBezTo>
                    <a:pt x="9" y="9"/>
                    <a:pt x="9" y="9"/>
                    <a:pt x="9" y="9"/>
                  </a:cubicBezTo>
                  <a:cubicBezTo>
                    <a:pt x="50" y="9"/>
                    <a:pt x="50" y="9"/>
                    <a:pt x="50" y="9"/>
                  </a:cubicBezTo>
                  <a:lnTo>
                    <a:pt x="50" y="50"/>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9" name="Freeform 62">
              <a:extLst>
                <a:ext uri="{FF2B5EF4-FFF2-40B4-BE49-F238E27FC236}">
                  <a16:creationId xmlns:a16="http://schemas.microsoft.com/office/drawing/2014/main" id="{4865683B-8581-43F8-BA47-CB4F233F0496}"/>
                </a:ext>
              </a:extLst>
            </p:cNvPr>
            <p:cNvSpPr>
              <a:spLocks noEditPoints="1"/>
            </p:cNvSpPr>
            <p:nvPr/>
          </p:nvSpPr>
          <p:spPr bwMode="auto">
            <a:xfrm>
              <a:off x="1314450" y="6981825"/>
              <a:ext cx="147637" cy="147638"/>
            </a:xfrm>
            <a:custGeom>
              <a:avLst/>
              <a:gdLst>
                <a:gd name="T0" fmla="*/ 55 w 60"/>
                <a:gd name="T1" fmla="*/ 0 h 60"/>
                <a:gd name="T2" fmla="*/ 4 w 60"/>
                <a:gd name="T3" fmla="*/ 0 h 60"/>
                <a:gd name="T4" fmla="*/ 0 w 60"/>
                <a:gd name="T5" fmla="*/ 5 h 60"/>
                <a:gd name="T6" fmla="*/ 0 w 60"/>
                <a:gd name="T7" fmla="*/ 55 h 60"/>
                <a:gd name="T8" fmla="*/ 4 w 60"/>
                <a:gd name="T9" fmla="*/ 60 h 60"/>
                <a:gd name="T10" fmla="*/ 55 w 60"/>
                <a:gd name="T11" fmla="*/ 60 h 60"/>
                <a:gd name="T12" fmla="*/ 60 w 60"/>
                <a:gd name="T13" fmla="*/ 55 h 60"/>
                <a:gd name="T14" fmla="*/ 60 w 60"/>
                <a:gd name="T15" fmla="*/ 5 h 60"/>
                <a:gd name="T16" fmla="*/ 55 w 60"/>
                <a:gd name="T17" fmla="*/ 0 h 60"/>
                <a:gd name="T18" fmla="*/ 50 w 60"/>
                <a:gd name="T19" fmla="*/ 50 h 60"/>
                <a:gd name="T20" fmla="*/ 9 w 60"/>
                <a:gd name="T21" fmla="*/ 50 h 60"/>
                <a:gd name="T22" fmla="*/ 9 w 60"/>
                <a:gd name="T23" fmla="*/ 9 h 60"/>
                <a:gd name="T24" fmla="*/ 50 w 60"/>
                <a:gd name="T25" fmla="*/ 9 h 60"/>
                <a:gd name="T26" fmla="*/ 50 w 60"/>
                <a:gd name="T27"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55" y="0"/>
                  </a:moveTo>
                  <a:cubicBezTo>
                    <a:pt x="4" y="0"/>
                    <a:pt x="4" y="0"/>
                    <a:pt x="4" y="0"/>
                  </a:cubicBezTo>
                  <a:cubicBezTo>
                    <a:pt x="2" y="0"/>
                    <a:pt x="0" y="2"/>
                    <a:pt x="0" y="5"/>
                  </a:cubicBezTo>
                  <a:cubicBezTo>
                    <a:pt x="0" y="55"/>
                    <a:pt x="0" y="55"/>
                    <a:pt x="0" y="55"/>
                  </a:cubicBezTo>
                  <a:cubicBezTo>
                    <a:pt x="0" y="58"/>
                    <a:pt x="2" y="60"/>
                    <a:pt x="4" y="60"/>
                  </a:cubicBezTo>
                  <a:cubicBezTo>
                    <a:pt x="55" y="60"/>
                    <a:pt x="55" y="60"/>
                    <a:pt x="55" y="60"/>
                  </a:cubicBezTo>
                  <a:cubicBezTo>
                    <a:pt x="58" y="60"/>
                    <a:pt x="60" y="58"/>
                    <a:pt x="60" y="55"/>
                  </a:cubicBezTo>
                  <a:cubicBezTo>
                    <a:pt x="60" y="5"/>
                    <a:pt x="60" y="5"/>
                    <a:pt x="60" y="5"/>
                  </a:cubicBezTo>
                  <a:cubicBezTo>
                    <a:pt x="60" y="2"/>
                    <a:pt x="58" y="0"/>
                    <a:pt x="55" y="0"/>
                  </a:cubicBezTo>
                  <a:close/>
                  <a:moveTo>
                    <a:pt x="50" y="50"/>
                  </a:moveTo>
                  <a:cubicBezTo>
                    <a:pt x="9" y="50"/>
                    <a:pt x="9" y="50"/>
                    <a:pt x="9" y="50"/>
                  </a:cubicBezTo>
                  <a:cubicBezTo>
                    <a:pt x="9" y="9"/>
                    <a:pt x="9" y="9"/>
                    <a:pt x="9" y="9"/>
                  </a:cubicBezTo>
                  <a:cubicBezTo>
                    <a:pt x="50" y="9"/>
                    <a:pt x="50" y="9"/>
                    <a:pt x="50" y="9"/>
                  </a:cubicBezTo>
                  <a:lnTo>
                    <a:pt x="50" y="50"/>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0" name="Freeform 63">
              <a:extLst>
                <a:ext uri="{FF2B5EF4-FFF2-40B4-BE49-F238E27FC236}">
                  <a16:creationId xmlns:a16="http://schemas.microsoft.com/office/drawing/2014/main" id="{3F1A26F9-4DE5-4C56-98F8-831B7E940020}"/>
                </a:ext>
              </a:extLst>
            </p:cNvPr>
            <p:cNvSpPr>
              <a:spLocks/>
            </p:cNvSpPr>
            <p:nvPr/>
          </p:nvSpPr>
          <p:spPr bwMode="auto">
            <a:xfrm>
              <a:off x="1311275" y="6561138"/>
              <a:ext cx="182562" cy="158750"/>
            </a:xfrm>
            <a:custGeom>
              <a:avLst/>
              <a:gdLst>
                <a:gd name="T0" fmla="*/ 65 w 74"/>
                <a:gd name="T1" fmla="*/ 2 h 65"/>
                <a:gd name="T2" fmla="*/ 23 w 74"/>
                <a:gd name="T3" fmla="*/ 53 h 65"/>
                <a:gd name="T4" fmla="*/ 9 w 74"/>
                <a:gd name="T5" fmla="*/ 38 h 65"/>
                <a:gd name="T6" fmla="*/ 2 w 74"/>
                <a:gd name="T7" fmla="*/ 37 h 65"/>
                <a:gd name="T8" fmla="*/ 2 w 74"/>
                <a:gd name="T9" fmla="*/ 44 h 65"/>
                <a:gd name="T10" fmla="*/ 19 w 74"/>
                <a:gd name="T11" fmla="*/ 64 h 65"/>
                <a:gd name="T12" fmla="*/ 23 w 74"/>
                <a:gd name="T13" fmla="*/ 65 h 65"/>
                <a:gd name="T14" fmla="*/ 23 w 74"/>
                <a:gd name="T15" fmla="*/ 65 h 65"/>
                <a:gd name="T16" fmla="*/ 27 w 74"/>
                <a:gd name="T17" fmla="*/ 64 h 65"/>
                <a:gd name="T18" fmla="*/ 72 w 74"/>
                <a:gd name="T19" fmla="*/ 8 h 65"/>
                <a:gd name="T20" fmla="*/ 72 w 74"/>
                <a:gd name="T21" fmla="*/ 1 h 65"/>
                <a:gd name="T22" fmla="*/ 65 w 74"/>
                <a:gd name="T23"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65">
                  <a:moveTo>
                    <a:pt x="65" y="2"/>
                  </a:moveTo>
                  <a:cubicBezTo>
                    <a:pt x="23" y="53"/>
                    <a:pt x="23" y="53"/>
                    <a:pt x="23" y="53"/>
                  </a:cubicBezTo>
                  <a:cubicBezTo>
                    <a:pt x="9" y="38"/>
                    <a:pt x="9" y="38"/>
                    <a:pt x="9" y="38"/>
                  </a:cubicBezTo>
                  <a:cubicBezTo>
                    <a:pt x="7" y="36"/>
                    <a:pt x="4" y="36"/>
                    <a:pt x="2" y="37"/>
                  </a:cubicBezTo>
                  <a:cubicBezTo>
                    <a:pt x="0" y="39"/>
                    <a:pt x="0" y="42"/>
                    <a:pt x="2" y="44"/>
                  </a:cubicBezTo>
                  <a:cubicBezTo>
                    <a:pt x="19" y="64"/>
                    <a:pt x="19" y="64"/>
                    <a:pt x="19" y="64"/>
                  </a:cubicBezTo>
                  <a:cubicBezTo>
                    <a:pt x="20" y="65"/>
                    <a:pt x="22" y="65"/>
                    <a:pt x="23" y="65"/>
                  </a:cubicBezTo>
                  <a:cubicBezTo>
                    <a:pt x="23" y="65"/>
                    <a:pt x="23" y="65"/>
                    <a:pt x="23" y="65"/>
                  </a:cubicBezTo>
                  <a:cubicBezTo>
                    <a:pt x="25" y="65"/>
                    <a:pt x="26" y="65"/>
                    <a:pt x="27" y="64"/>
                  </a:cubicBezTo>
                  <a:cubicBezTo>
                    <a:pt x="72" y="8"/>
                    <a:pt x="72" y="8"/>
                    <a:pt x="72" y="8"/>
                  </a:cubicBezTo>
                  <a:cubicBezTo>
                    <a:pt x="74" y="6"/>
                    <a:pt x="74" y="3"/>
                    <a:pt x="72" y="1"/>
                  </a:cubicBezTo>
                  <a:cubicBezTo>
                    <a:pt x="70" y="0"/>
                    <a:pt x="67" y="0"/>
                    <a:pt x="6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61" name="TextBox 60">
            <a:extLst>
              <a:ext uri="{FF2B5EF4-FFF2-40B4-BE49-F238E27FC236}">
                <a16:creationId xmlns:a16="http://schemas.microsoft.com/office/drawing/2014/main" id="{9BC10864-B2A1-4A76-8A39-7681C8C76694}"/>
              </a:ext>
            </a:extLst>
          </p:cNvPr>
          <p:cNvSpPr txBox="1"/>
          <p:nvPr/>
        </p:nvSpPr>
        <p:spPr>
          <a:xfrm>
            <a:off x="9145062" y="5659191"/>
            <a:ext cx="923853" cy="338554"/>
          </a:xfrm>
          <a:prstGeom prst="rect">
            <a:avLst/>
          </a:prstGeom>
          <a:noFill/>
        </p:spPr>
        <p:txBody>
          <a:bodyPr wrap="square" rtlCol="0">
            <a:spAutoFit/>
          </a:bodyPr>
          <a:lstStyle/>
          <a:p>
            <a:pPr algn="ctr"/>
            <a:r>
              <a:rPr lang="en-US" sz="800" i="1" dirty="0"/>
              <a:t>Form Completion</a:t>
            </a:r>
          </a:p>
        </p:txBody>
      </p:sp>
      <p:pic>
        <p:nvPicPr>
          <p:cNvPr id="62" name="Picture 61">
            <a:extLst>
              <a:ext uri="{FF2B5EF4-FFF2-40B4-BE49-F238E27FC236}">
                <a16:creationId xmlns:a16="http://schemas.microsoft.com/office/drawing/2014/main" id="{3B09B497-567D-43E6-965C-F560C2885B73}"/>
              </a:ext>
            </a:extLst>
          </p:cNvPr>
          <p:cNvPicPr>
            <a:picLocks noChangeAspect="1"/>
          </p:cNvPicPr>
          <p:nvPr/>
        </p:nvPicPr>
        <p:blipFill rotWithShape="1">
          <a:blip r:embed="rId8"/>
          <a:srcRect t="3605" b="40875"/>
          <a:stretch/>
        </p:blipFill>
        <p:spPr>
          <a:xfrm>
            <a:off x="9341068" y="2391308"/>
            <a:ext cx="1094899" cy="966320"/>
          </a:xfrm>
          <a:prstGeom prst="rect">
            <a:avLst/>
          </a:prstGeom>
          <a:ln>
            <a:solidFill>
              <a:schemeClr val="bg1">
                <a:lumMod val="50000"/>
              </a:schemeClr>
            </a:solidFill>
          </a:ln>
        </p:spPr>
      </p:pic>
      <p:pic>
        <p:nvPicPr>
          <p:cNvPr id="63" name="Picture 62">
            <a:extLst>
              <a:ext uri="{FF2B5EF4-FFF2-40B4-BE49-F238E27FC236}">
                <a16:creationId xmlns:a16="http://schemas.microsoft.com/office/drawing/2014/main" id="{723601F3-03FD-4018-9CEB-BC499560DC64}"/>
              </a:ext>
            </a:extLst>
          </p:cNvPr>
          <p:cNvPicPr>
            <a:picLocks noChangeAspect="1"/>
          </p:cNvPicPr>
          <p:nvPr/>
        </p:nvPicPr>
        <p:blipFill rotWithShape="1">
          <a:blip r:embed="rId9"/>
          <a:srcRect t="1557" b="68678"/>
          <a:stretch/>
        </p:blipFill>
        <p:spPr>
          <a:xfrm>
            <a:off x="7654892" y="2308600"/>
            <a:ext cx="672732" cy="1025427"/>
          </a:xfrm>
          <a:prstGeom prst="rect">
            <a:avLst/>
          </a:prstGeom>
          <a:ln>
            <a:solidFill>
              <a:schemeClr val="bg1">
                <a:lumMod val="50000"/>
              </a:schemeClr>
            </a:solidFill>
          </a:ln>
        </p:spPr>
      </p:pic>
      <p:sp>
        <p:nvSpPr>
          <p:cNvPr id="64" name="Google Shape;1258;p126">
            <a:extLst>
              <a:ext uri="{FF2B5EF4-FFF2-40B4-BE49-F238E27FC236}">
                <a16:creationId xmlns:a16="http://schemas.microsoft.com/office/drawing/2014/main" id="{3B2BEE74-B023-4CDF-8419-B9B611C0A978}"/>
              </a:ext>
            </a:extLst>
          </p:cNvPr>
          <p:cNvSpPr txBox="1"/>
          <p:nvPr/>
        </p:nvSpPr>
        <p:spPr>
          <a:xfrm>
            <a:off x="8980596" y="3367560"/>
            <a:ext cx="2079000" cy="312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1" u="none" strike="noStrike" kern="1200" cap="none" spc="0" normalizeH="0" baseline="0" noProof="0" dirty="0">
                <a:ln>
                  <a:noFill/>
                </a:ln>
                <a:solidFill>
                  <a:srgbClr val="000000"/>
                </a:solidFill>
                <a:uLnTx/>
                <a:uFillTx/>
                <a:ea typeface="Salesforce Sans"/>
                <a:cs typeface="Salesforce Sans"/>
                <a:sym typeface="Salesforce Sans"/>
              </a:rPr>
              <a:t>Home Page</a:t>
            </a:r>
          </a:p>
        </p:txBody>
      </p:sp>
      <p:pic>
        <p:nvPicPr>
          <p:cNvPr id="65" name="Picture 64">
            <a:extLst>
              <a:ext uri="{FF2B5EF4-FFF2-40B4-BE49-F238E27FC236}">
                <a16:creationId xmlns:a16="http://schemas.microsoft.com/office/drawing/2014/main" id="{395D55D0-BDC8-4BE0-B04E-00F461D919CC}"/>
              </a:ext>
            </a:extLst>
          </p:cNvPr>
          <p:cNvPicPr>
            <a:picLocks noChangeAspect="1"/>
          </p:cNvPicPr>
          <p:nvPr/>
        </p:nvPicPr>
        <p:blipFill rotWithShape="1">
          <a:blip r:embed="rId10"/>
          <a:srcRect t="2191" b="59971"/>
          <a:stretch/>
        </p:blipFill>
        <p:spPr>
          <a:xfrm>
            <a:off x="8259469" y="2452669"/>
            <a:ext cx="661478" cy="925721"/>
          </a:xfrm>
          <a:prstGeom prst="rect">
            <a:avLst/>
          </a:prstGeom>
          <a:ln>
            <a:solidFill>
              <a:schemeClr val="bg1">
                <a:lumMod val="50000"/>
              </a:schemeClr>
            </a:solidFill>
          </a:ln>
        </p:spPr>
      </p:pic>
      <p:sp>
        <p:nvSpPr>
          <p:cNvPr id="66" name="Google Shape;1258;p126">
            <a:extLst>
              <a:ext uri="{FF2B5EF4-FFF2-40B4-BE49-F238E27FC236}">
                <a16:creationId xmlns:a16="http://schemas.microsoft.com/office/drawing/2014/main" id="{013A5CD6-B6B8-433D-B170-7635ADB1181B}"/>
              </a:ext>
            </a:extLst>
          </p:cNvPr>
          <p:cNvSpPr txBox="1"/>
          <p:nvPr/>
        </p:nvSpPr>
        <p:spPr>
          <a:xfrm>
            <a:off x="7200980" y="3358348"/>
            <a:ext cx="2394287" cy="362491"/>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1" u="none" strike="noStrike" kern="1200" cap="none" spc="0" normalizeH="0" baseline="0" noProof="0" dirty="0">
                <a:ln>
                  <a:noFill/>
                </a:ln>
                <a:solidFill>
                  <a:srgbClr val="000000"/>
                </a:solidFill>
                <a:uLnTx/>
                <a:uFillTx/>
                <a:ea typeface="Salesforce Sans"/>
                <a:cs typeface="Salesforce Sans"/>
                <a:sym typeface="Salesforce Sans"/>
              </a:rPr>
              <a:t>Product Detail Pages</a:t>
            </a:r>
          </a:p>
        </p:txBody>
      </p:sp>
      <p:sp>
        <p:nvSpPr>
          <p:cNvPr id="67" name="Google Shape;1258;p126">
            <a:extLst>
              <a:ext uri="{FF2B5EF4-FFF2-40B4-BE49-F238E27FC236}">
                <a16:creationId xmlns:a16="http://schemas.microsoft.com/office/drawing/2014/main" id="{293A9E42-B7A8-4B70-8AA1-4466F9CD134B}"/>
              </a:ext>
            </a:extLst>
          </p:cNvPr>
          <p:cNvSpPr txBox="1"/>
          <p:nvPr/>
        </p:nvSpPr>
        <p:spPr>
          <a:xfrm>
            <a:off x="7406645" y="1951398"/>
            <a:ext cx="2394287" cy="362491"/>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a typeface="Salesforce Sans"/>
                <a:cs typeface="Salesforce Sans"/>
                <a:sym typeface="Salesforce Sans"/>
              </a:rPr>
              <a:t>Page Type</a:t>
            </a:r>
            <a:endParaRPr kumimoji="0" lang="en-US" sz="1200" b="1" u="none" strike="noStrike" kern="1200" cap="none" spc="0" normalizeH="0" baseline="0" noProof="0" dirty="0">
              <a:ln>
                <a:noFill/>
              </a:ln>
              <a:solidFill>
                <a:srgbClr val="000000"/>
              </a:solidFill>
              <a:uLnTx/>
              <a:uFillTx/>
              <a:ea typeface="Salesforce Sans"/>
              <a:cs typeface="Salesforce Sans"/>
              <a:sym typeface="Salesforce Sans"/>
            </a:endParaRPr>
          </a:p>
        </p:txBody>
      </p:sp>
      <p:cxnSp>
        <p:nvCxnSpPr>
          <p:cNvPr id="69" name="Straight Connector 68">
            <a:extLst>
              <a:ext uri="{FF2B5EF4-FFF2-40B4-BE49-F238E27FC236}">
                <a16:creationId xmlns:a16="http://schemas.microsoft.com/office/drawing/2014/main" id="{3E52E6CB-E103-4E60-831F-91D77B208494}"/>
              </a:ext>
            </a:extLst>
          </p:cNvPr>
          <p:cNvCxnSpPr>
            <a:cxnSpLocks/>
          </p:cNvCxnSpPr>
          <p:nvPr/>
        </p:nvCxnSpPr>
        <p:spPr>
          <a:xfrm>
            <a:off x="7580607" y="3877341"/>
            <a:ext cx="9045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Google Shape;1258;p126">
            <a:extLst>
              <a:ext uri="{FF2B5EF4-FFF2-40B4-BE49-F238E27FC236}">
                <a16:creationId xmlns:a16="http://schemas.microsoft.com/office/drawing/2014/main" id="{880130DB-EB80-4476-9091-C069367C8BFA}"/>
              </a:ext>
            </a:extLst>
          </p:cNvPr>
          <p:cNvSpPr txBox="1"/>
          <p:nvPr/>
        </p:nvSpPr>
        <p:spPr>
          <a:xfrm>
            <a:off x="7491823" y="3627105"/>
            <a:ext cx="2394287" cy="362491"/>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000000"/>
                </a:solidFill>
                <a:uLnTx/>
                <a:uFillTx/>
                <a:ea typeface="Salesforce Sans"/>
                <a:cs typeface="Salesforce Sans"/>
                <a:sym typeface="Salesforce Sans"/>
              </a:rPr>
              <a:t>Event</a:t>
            </a:r>
            <a:endParaRPr kumimoji="0" sz="1200" b="1" u="none" strike="noStrike" kern="1200" cap="none" spc="0" normalizeH="0" baseline="0" noProof="0" dirty="0">
              <a:ln>
                <a:noFill/>
              </a:ln>
              <a:solidFill>
                <a:srgbClr val="000000"/>
              </a:solidFill>
              <a:uLnTx/>
              <a:uFillTx/>
              <a:ea typeface="Salesforce Sans"/>
              <a:cs typeface="Salesforce Sans"/>
              <a:sym typeface="Salesforce Sans"/>
            </a:endParaRPr>
          </a:p>
        </p:txBody>
      </p:sp>
      <p:cxnSp>
        <p:nvCxnSpPr>
          <p:cNvPr id="71" name="Straight Connector 70">
            <a:extLst>
              <a:ext uri="{FF2B5EF4-FFF2-40B4-BE49-F238E27FC236}">
                <a16:creationId xmlns:a16="http://schemas.microsoft.com/office/drawing/2014/main" id="{431C343C-7E4E-4CC1-A0EE-A797A33A3037}"/>
              </a:ext>
            </a:extLst>
          </p:cNvPr>
          <p:cNvCxnSpPr>
            <a:cxnSpLocks/>
          </p:cNvCxnSpPr>
          <p:nvPr/>
        </p:nvCxnSpPr>
        <p:spPr>
          <a:xfrm>
            <a:off x="7587173" y="4939746"/>
            <a:ext cx="207411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Google Shape;1258;p126">
            <a:extLst>
              <a:ext uri="{FF2B5EF4-FFF2-40B4-BE49-F238E27FC236}">
                <a16:creationId xmlns:a16="http://schemas.microsoft.com/office/drawing/2014/main" id="{C33D299E-B98D-4FE5-9A14-4F9F2E982FA7}"/>
              </a:ext>
            </a:extLst>
          </p:cNvPr>
          <p:cNvSpPr txBox="1"/>
          <p:nvPr/>
        </p:nvSpPr>
        <p:spPr>
          <a:xfrm>
            <a:off x="7498389" y="4689510"/>
            <a:ext cx="2394287" cy="362491"/>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000000"/>
                </a:solidFill>
                <a:uLnTx/>
                <a:uFillTx/>
                <a:ea typeface="Salesforce Sans"/>
                <a:cs typeface="Salesforce Sans"/>
                <a:sym typeface="Salesforce Sans"/>
              </a:rPr>
              <a:t>User/Account Attributes</a:t>
            </a:r>
            <a:endParaRPr kumimoji="0" sz="1200" b="1" u="none" strike="noStrike" kern="1200" cap="none" spc="0" normalizeH="0" baseline="0" noProof="0" dirty="0">
              <a:ln>
                <a:noFill/>
              </a:ln>
              <a:solidFill>
                <a:srgbClr val="000000"/>
              </a:solidFill>
              <a:uLnTx/>
              <a:uFillTx/>
              <a:ea typeface="Salesforce Sans"/>
              <a:cs typeface="Salesforce Sans"/>
              <a:sym typeface="Salesforce Sans"/>
            </a:endParaRPr>
          </a:p>
        </p:txBody>
      </p:sp>
      <p:sp>
        <p:nvSpPr>
          <p:cNvPr id="74" name="TextBox 73">
            <a:extLst>
              <a:ext uri="{FF2B5EF4-FFF2-40B4-BE49-F238E27FC236}">
                <a16:creationId xmlns:a16="http://schemas.microsoft.com/office/drawing/2014/main" id="{7A6B96E6-9314-4465-AD1E-A7CB27654F8B}"/>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need to identify select pages for site mapping, and the events and user attributes we will be listening for to send to Interaction Studio</a:t>
            </a:r>
          </a:p>
        </p:txBody>
      </p:sp>
    </p:spTree>
    <p:extLst>
      <p:ext uri="{BB962C8B-B14F-4D97-AF65-F5344CB8AC3E}">
        <p14:creationId xmlns:p14="http://schemas.microsoft.com/office/powerpoint/2010/main" val="255995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Site Mapping Examples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site map is a configuration driven layer. The site map can be setup to support global config and page-type specific config.  </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 name="TextBox 13">
            <a:extLst>
              <a:ext uri="{FF2B5EF4-FFF2-40B4-BE49-F238E27FC236}">
                <a16:creationId xmlns:a16="http://schemas.microsoft.com/office/drawing/2014/main" id="{C638B27B-7B64-4D5C-89CA-1E0B03D067F7}"/>
              </a:ext>
            </a:extLst>
          </p:cNvPr>
          <p:cNvSpPr txBox="1"/>
          <p:nvPr/>
        </p:nvSpPr>
        <p:spPr>
          <a:xfrm>
            <a:off x="628266" y="1989261"/>
            <a:ext cx="4526691"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t>Page type config</a:t>
            </a:r>
          </a:p>
          <a:p>
            <a:pPr marL="742950" lvl="1" indent="-285750">
              <a:buFont typeface="Arial" panose="020B0604020202020204" pitchFamily="34" charset="0"/>
              <a:buChar char="•"/>
            </a:pPr>
            <a:r>
              <a:rPr lang="en-US" sz="1600" dirty="0"/>
              <a:t>Identify pages that share a similar structure – the page type configs organize the sitemap code structure &amp; logic executed by the SDK</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Global config</a:t>
            </a:r>
          </a:p>
          <a:p>
            <a:pPr marL="742950" lvl="1" indent="-285750">
              <a:buFont typeface="Arial" panose="020B0604020202020204" pitchFamily="34" charset="0"/>
              <a:buChar char="•"/>
            </a:pPr>
            <a:r>
              <a:rPr lang="en-US" sz="1600" dirty="0"/>
              <a:t>If a page type config is defined, then it will merge with the global config</a:t>
            </a:r>
          </a:p>
          <a:p>
            <a:pPr marL="1200150" lvl="2" indent="-285750">
              <a:buFont typeface="Arial" panose="020B0604020202020204" pitchFamily="34" charset="0"/>
              <a:buChar char="•"/>
            </a:pPr>
            <a:r>
              <a:rPr lang="en-US" sz="1600" dirty="0"/>
              <a:t>Ex: Global pop-ups, global </a:t>
            </a:r>
            <a:r>
              <a:rPr lang="en-US" sz="1600" dirty="0" err="1"/>
              <a:t>infobars</a:t>
            </a:r>
            <a:endParaRPr lang="en-US" sz="1600" dirty="0"/>
          </a:p>
          <a:p>
            <a:pPr marL="742950" lvl="1" indent="-285750">
              <a:buFont typeface="Arial" panose="020B0604020202020204" pitchFamily="34" charset="0"/>
              <a:buChar char="•"/>
            </a:pPr>
            <a:r>
              <a:rPr lang="en-US" sz="1600" dirty="0"/>
              <a:t>Event listeners</a:t>
            </a:r>
          </a:p>
          <a:p>
            <a:pPr marL="1200150" lvl="2" indent="-285750">
              <a:buFont typeface="Arial" panose="020B0604020202020204" pitchFamily="34" charset="0"/>
              <a:buChar char="•"/>
            </a:pPr>
            <a:r>
              <a:rPr lang="en-US" sz="1600" dirty="0"/>
              <a:t>Ex: Capturing a user’s last searched term</a:t>
            </a:r>
          </a:p>
          <a:p>
            <a:pPr marL="1200150" lvl="2" indent="-285750">
              <a:buFont typeface="Arial" panose="020B0604020202020204" pitchFamily="34" charset="0"/>
              <a:buChar char="•"/>
            </a:pPr>
            <a:r>
              <a:rPr lang="en-US" sz="1600" dirty="0"/>
              <a:t>Ex: Capture data from small forms in the header or footer</a:t>
            </a:r>
          </a:p>
        </p:txBody>
      </p:sp>
      <p:sp>
        <p:nvSpPr>
          <p:cNvPr id="12" name="Rectangle 11">
            <a:extLst>
              <a:ext uri="{FF2B5EF4-FFF2-40B4-BE49-F238E27FC236}">
                <a16:creationId xmlns:a16="http://schemas.microsoft.com/office/drawing/2014/main" id="{55155EE6-615E-413C-A1DD-08B16D210BE6}"/>
              </a:ext>
            </a:extLst>
          </p:cNvPr>
          <p:cNvSpPr/>
          <p:nvPr/>
        </p:nvSpPr>
        <p:spPr>
          <a:xfrm>
            <a:off x="5356064" y="1585431"/>
            <a:ext cx="6713634" cy="24337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PAGE TYPE CONFIG</a:t>
            </a:r>
          </a:p>
        </p:txBody>
      </p:sp>
      <p:sp>
        <p:nvSpPr>
          <p:cNvPr id="21" name="Rectangle 20">
            <a:extLst>
              <a:ext uri="{FF2B5EF4-FFF2-40B4-BE49-F238E27FC236}">
                <a16:creationId xmlns:a16="http://schemas.microsoft.com/office/drawing/2014/main" id="{254F1061-3BF2-4EEF-833B-E20EB4417E83}"/>
              </a:ext>
            </a:extLst>
          </p:cNvPr>
          <p:cNvSpPr/>
          <p:nvPr/>
        </p:nvSpPr>
        <p:spPr>
          <a:xfrm>
            <a:off x="6493347" y="2168467"/>
            <a:ext cx="1053256" cy="191023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Action</a:t>
            </a:r>
          </a:p>
          <a:p>
            <a:pPr algn="ctr"/>
            <a:endParaRPr lang="en-US" sz="1000" dirty="0">
              <a:solidFill>
                <a:schemeClr val="tx1"/>
              </a:solidFill>
            </a:endParaRPr>
          </a:p>
          <a:p>
            <a:pPr algn="ctr"/>
            <a:r>
              <a:rPr lang="en-US" sz="1000" dirty="0">
                <a:solidFill>
                  <a:schemeClr val="tx1"/>
                </a:solidFill>
              </a:rPr>
              <a:t>This is used for campaign targeting</a:t>
            </a:r>
          </a:p>
        </p:txBody>
      </p:sp>
      <p:sp>
        <p:nvSpPr>
          <p:cNvPr id="22" name="Rectangle 21">
            <a:extLst>
              <a:ext uri="{FF2B5EF4-FFF2-40B4-BE49-F238E27FC236}">
                <a16:creationId xmlns:a16="http://schemas.microsoft.com/office/drawing/2014/main" id="{C6028090-D547-4CD2-A3A7-CCB04E0D7B04}"/>
              </a:ext>
            </a:extLst>
          </p:cNvPr>
          <p:cNvSpPr/>
          <p:nvPr/>
        </p:nvSpPr>
        <p:spPr>
          <a:xfrm>
            <a:off x="7624121" y="2168466"/>
            <a:ext cx="1053256" cy="19102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Content Zones</a:t>
            </a:r>
          </a:p>
          <a:p>
            <a:pPr algn="ctr"/>
            <a:r>
              <a:rPr lang="en-US" sz="1000" dirty="0">
                <a:solidFill>
                  <a:schemeClr val="tx1"/>
                </a:solidFill>
              </a:rPr>
              <a:t> Identify areas where campaigns will be inserted according to the client’s use cases</a:t>
            </a:r>
          </a:p>
        </p:txBody>
      </p:sp>
      <p:sp>
        <p:nvSpPr>
          <p:cNvPr id="23" name="Rectangle 22">
            <a:extLst>
              <a:ext uri="{FF2B5EF4-FFF2-40B4-BE49-F238E27FC236}">
                <a16:creationId xmlns:a16="http://schemas.microsoft.com/office/drawing/2014/main" id="{01CAE835-450B-4673-ABA0-DAE04FA6EDE9}"/>
              </a:ext>
            </a:extLst>
          </p:cNvPr>
          <p:cNvSpPr/>
          <p:nvPr/>
        </p:nvSpPr>
        <p:spPr>
          <a:xfrm>
            <a:off x="8754895" y="2168465"/>
            <a:ext cx="1053256" cy="19102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Catalog</a:t>
            </a:r>
          </a:p>
          <a:p>
            <a:pPr algn="ctr"/>
            <a:endParaRPr lang="en-US" sz="1000" dirty="0">
              <a:solidFill>
                <a:schemeClr val="tx1"/>
              </a:solidFill>
            </a:endParaRPr>
          </a:p>
          <a:p>
            <a:pPr algn="ctr"/>
            <a:r>
              <a:rPr lang="en-US" sz="1000" dirty="0">
                <a:solidFill>
                  <a:schemeClr val="tx1"/>
                </a:solidFill>
              </a:rPr>
              <a:t>Contains key items users can engage with. </a:t>
            </a:r>
          </a:p>
          <a:p>
            <a:pPr algn="ctr"/>
            <a:endParaRPr lang="en-US" sz="1000" dirty="0">
              <a:solidFill>
                <a:schemeClr val="tx1"/>
              </a:solidFill>
            </a:endParaRPr>
          </a:p>
          <a:p>
            <a:pPr algn="ctr"/>
            <a:r>
              <a:rPr lang="en-US" sz="1000" dirty="0">
                <a:solidFill>
                  <a:schemeClr val="tx1"/>
                </a:solidFill>
              </a:rPr>
              <a:t>(Products, content to promote, offers, etc.)</a:t>
            </a:r>
          </a:p>
        </p:txBody>
      </p:sp>
      <p:sp>
        <p:nvSpPr>
          <p:cNvPr id="24" name="Rectangle 23">
            <a:extLst>
              <a:ext uri="{FF2B5EF4-FFF2-40B4-BE49-F238E27FC236}">
                <a16:creationId xmlns:a16="http://schemas.microsoft.com/office/drawing/2014/main" id="{6E331ED2-CE7A-454E-AFF4-6DCB083255BF}"/>
              </a:ext>
            </a:extLst>
          </p:cNvPr>
          <p:cNvSpPr/>
          <p:nvPr/>
        </p:nvSpPr>
        <p:spPr>
          <a:xfrm>
            <a:off x="9885669" y="2168464"/>
            <a:ext cx="1053256" cy="19102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Listeners</a:t>
            </a:r>
          </a:p>
          <a:p>
            <a:pPr algn="ctr"/>
            <a:endParaRPr lang="en-US" sz="1000" dirty="0">
              <a:solidFill>
                <a:schemeClr val="tx1"/>
              </a:solidFill>
            </a:endParaRPr>
          </a:p>
          <a:p>
            <a:pPr algn="ctr"/>
            <a:r>
              <a:rPr lang="en-US" sz="1000" dirty="0">
                <a:solidFill>
                  <a:schemeClr val="tx1"/>
                </a:solidFill>
              </a:rPr>
              <a:t>Event listeners managed by the platform.</a:t>
            </a:r>
          </a:p>
          <a:p>
            <a:pPr algn="ctr"/>
            <a:endParaRPr lang="en-US" sz="1000" dirty="0">
              <a:solidFill>
                <a:schemeClr val="tx1"/>
              </a:solidFill>
            </a:endParaRPr>
          </a:p>
          <a:p>
            <a:pPr algn="ctr"/>
            <a:r>
              <a:rPr lang="en-US" sz="1000" dirty="0">
                <a:solidFill>
                  <a:schemeClr val="tx1"/>
                </a:solidFill>
              </a:rPr>
              <a:t>Bind and unbind as the matched page changes. </a:t>
            </a:r>
          </a:p>
        </p:txBody>
      </p:sp>
      <p:sp>
        <p:nvSpPr>
          <p:cNvPr id="25" name="Rectangle 24">
            <a:extLst>
              <a:ext uri="{FF2B5EF4-FFF2-40B4-BE49-F238E27FC236}">
                <a16:creationId xmlns:a16="http://schemas.microsoft.com/office/drawing/2014/main" id="{614E8D88-B78A-45C8-82C4-2DA7FACA871A}"/>
              </a:ext>
            </a:extLst>
          </p:cNvPr>
          <p:cNvSpPr/>
          <p:nvPr/>
        </p:nvSpPr>
        <p:spPr>
          <a:xfrm>
            <a:off x="5362573" y="2168464"/>
            <a:ext cx="1053256" cy="191023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err="1">
                <a:solidFill>
                  <a:schemeClr val="tx1"/>
                </a:solidFill>
              </a:rPr>
              <a:t>isMatch</a:t>
            </a:r>
            <a:endParaRPr lang="en-US" sz="1000" b="1" dirty="0">
              <a:solidFill>
                <a:schemeClr val="tx1"/>
              </a:solidFill>
            </a:endParaRPr>
          </a:p>
          <a:p>
            <a:pPr algn="ctr"/>
            <a:endParaRPr lang="en-US" sz="1000" b="1" dirty="0">
              <a:solidFill>
                <a:schemeClr val="tx1"/>
              </a:solidFill>
            </a:endParaRPr>
          </a:p>
          <a:p>
            <a:r>
              <a:rPr lang="en-US" sz="1000" dirty="0">
                <a:solidFill>
                  <a:schemeClr val="tx1"/>
                </a:solidFill>
              </a:rPr>
              <a:t>What unique identifiers were used to match this page? </a:t>
            </a:r>
          </a:p>
          <a:p>
            <a:r>
              <a:rPr lang="en-US" sz="1000" dirty="0">
                <a:solidFill>
                  <a:schemeClr val="tx1"/>
                </a:solidFill>
              </a:rPr>
              <a:t>Methods: </a:t>
            </a:r>
          </a:p>
          <a:p>
            <a:pPr marL="171450" indent="-171450">
              <a:buFont typeface="Arial" panose="020B0604020202020204" pitchFamily="34" charset="0"/>
              <a:buChar char="•"/>
            </a:pPr>
            <a:r>
              <a:rPr lang="en-US" sz="1000" dirty="0">
                <a:solidFill>
                  <a:schemeClr val="tx1"/>
                </a:solidFill>
              </a:rPr>
              <a:t>URL</a:t>
            </a:r>
          </a:p>
          <a:p>
            <a:pPr marL="171450" indent="-171450">
              <a:buFont typeface="Arial" panose="020B0604020202020204" pitchFamily="34" charset="0"/>
              <a:buChar char="•"/>
            </a:pPr>
            <a:r>
              <a:rPr lang="en-US" sz="1000" dirty="0">
                <a:solidFill>
                  <a:schemeClr val="tx1"/>
                </a:solidFill>
              </a:rPr>
              <a:t>DOM Element</a:t>
            </a:r>
          </a:p>
          <a:p>
            <a:pPr marL="171450" indent="-171450">
              <a:buFont typeface="Arial" panose="020B0604020202020204" pitchFamily="34" charset="0"/>
              <a:buChar char="•"/>
            </a:pPr>
            <a:r>
              <a:rPr lang="en-US" sz="1000" dirty="0">
                <a:solidFill>
                  <a:schemeClr val="tx1"/>
                </a:solidFill>
              </a:rPr>
              <a:t>Data Layer</a:t>
            </a:r>
          </a:p>
        </p:txBody>
      </p:sp>
      <p:sp>
        <p:nvSpPr>
          <p:cNvPr id="26" name="Rectangle 25">
            <a:extLst>
              <a:ext uri="{FF2B5EF4-FFF2-40B4-BE49-F238E27FC236}">
                <a16:creationId xmlns:a16="http://schemas.microsoft.com/office/drawing/2014/main" id="{5B8C83DE-7C09-4164-BA8C-71E828EF123B}"/>
              </a:ext>
            </a:extLst>
          </p:cNvPr>
          <p:cNvSpPr/>
          <p:nvPr/>
        </p:nvSpPr>
        <p:spPr>
          <a:xfrm>
            <a:off x="11016442" y="2168464"/>
            <a:ext cx="1053256" cy="19102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err="1">
                <a:solidFill>
                  <a:schemeClr val="tx1"/>
                </a:solidFill>
              </a:rPr>
              <a:t>onAction</a:t>
            </a:r>
            <a:r>
              <a:rPr lang="en-US" sz="1000" b="1" dirty="0">
                <a:solidFill>
                  <a:schemeClr val="tx1"/>
                </a:solidFill>
              </a:rPr>
              <a:t> Event</a:t>
            </a:r>
          </a:p>
          <a:p>
            <a:pPr algn="ctr"/>
            <a:r>
              <a:rPr lang="en-US" sz="1000" dirty="0">
                <a:solidFill>
                  <a:schemeClr val="tx1"/>
                </a:solidFill>
              </a:rPr>
              <a:t>Update the event with any additional data before it is sent.</a:t>
            </a:r>
          </a:p>
        </p:txBody>
      </p:sp>
      <p:sp>
        <p:nvSpPr>
          <p:cNvPr id="19" name="Arrow: Right 18">
            <a:extLst>
              <a:ext uri="{FF2B5EF4-FFF2-40B4-BE49-F238E27FC236}">
                <a16:creationId xmlns:a16="http://schemas.microsoft.com/office/drawing/2014/main" id="{7E416FCB-F34C-422C-B50A-98FA9931F8FD}"/>
              </a:ext>
            </a:extLst>
          </p:cNvPr>
          <p:cNvSpPr/>
          <p:nvPr/>
        </p:nvSpPr>
        <p:spPr>
          <a:xfrm rot="5400000">
            <a:off x="5754594" y="1808695"/>
            <a:ext cx="256584"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0B8B6F0B-5B0F-43A1-B142-13AD4C1F1EBA}"/>
              </a:ext>
            </a:extLst>
          </p:cNvPr>
          <p:cNvSpPr/>
          <p:nvPr/>
        </p:nvSpPr>
        <p:spPr>
          <a:xfrm rot="5400000">
            <a:off x="6886946" y="1808696"/>
            <a:ext cx="256585"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551C42B2-9E66-4EE8-BF7C-699D0A2C6BB2}"/>
              </a:ext>
            </a:extLst>
          </p:cNvPr>
          <p:cNvSpPr/>
          <p:nvPr/>
        </p:nvSpPr>
        <p:spPr>
          <a:xfrm rot="5400000">
            <a:off x="8019300" y="1808695"/>
            <a:ext cx="256584"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C15EE51-0C83-450F-8856-4FBE88083A22}"/>
              </a:ext>
            </a:extLst>
          </p:cNvPr>
          <p:cNvSpPr/>
          <p:nvPr/>
        </p:nvSpPr>
        <p:spPr>
          <a:xfrm rot="5400000">
            <a:off x="9153232" y="1808695"/>
            <a:ext cx="256584"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0E8E6A27-0557-45D8-B5D3-3846AA226432}"/>
              </a:ext>
            </a:extLst>
          </p:cNvPr>
          <p:cNvSpPr/>
          <p:nvPr/>
        </p:nvSpPr>
        <p:spPr>
          <a:xfrm rot="5400000">
            <a:off x="10284006" y="1808695"/>
            <a:ext cx="256584"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32C226D-9B75-44F7-913B-1C15A8101D9A}"/>
              </a:ext>
            </a:extLst>
          </p:cNvPr>
          <p:cNvSpPr/>
          <p:nvPr/>
        </p:nvSpPr>
        <p:spPr>
          <a:xfrm rot="5400000">
            <a:off x="11414780" y="1808695"/>
            <a:ext cx="256584"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12DC56-B351-4757-B393-E63F671D5CFA}"/>
              </a:ext>
            </a:extLst>
          </p:cNvPr>
          <p:cNvSpPr/>
          <p:nvPr/>
        </p:nvSpPr>
        <p:spPr>
          <a:xfrm>
            <a:off x="5927757" y="4397032"/>
            <a:ext cx="5594427" cy="22462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GLOBAL CONFIG (WITH PAGE TYPE)</a:t>
            </a:r>
          </a:p>
        </p:txBody>
      </p:sp>
      <p:sp>
        <p:nvSpPr>
          <p:cNvPr id="35" name="Rectangle 34">
            <a:extLst>
              <a:ext uri="{FF2B5EF4-FFF2-40B4-BE49-F238E27FC236}">
                <a16:creationId xmlns:a16="http://schemas.microsoft.com/office/drawing/2014/main" id="{5D1FEEE3-2C59-423A-ADD2-E9CE7C6CF537}"/>
              </a:ext>
            </a:extLst>
          </p:cNvPr>
          <p:cNvSpPr/>
          <p:nvPr/>
        </p:nvSpPr>
        <p:spPr>
          <a:xfrm>
            <a:off x="7076608" y="4980067"/>
            <a:ext cx="1053256" cy="1762369"/>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Content Zones</a:t>
            </a:r>
          </a:p>
          <a:p>
            <a:pPr algn="ctr"/>
            <a:r>
              <a:rPr lang="en-US" sz="1000" dirty="0">
                <a:solidFill>
                  <a:schemeClr val="tx1"/>
                </a:solidFill>
              </a:rPr>
              <a:t>Global info-bar</a:t>
            </a:r>
          </a:p>
          <a:p>
            <a:pPr algn="ctr"/>
            <a:r>
              <a:rPr lang="en-US" sz="1000" dirty="0">
                <a:solidFill>
                  <a:schemeClr val="tx1"/>
                </a:solidFill>
              </a:rPr>
              <a:t>Global Pop-up</a:t>
            </a:r>
          </a:p>
        </p:txBody>
      </p:sp>
      <p:sp>
        <p:nvSpPr>
          <p:cNvPr id="37" name="Rectangle 36">
            <a:extLst>
              <a:ext uri="{FF2B5EF4-FFF2-40B4-BE49-F238E27FC236}">
                <a16:creationId xmlns:a16="http://schemas.microsoft.com/office/drawing/2014/main" id="{5CA0C316-7FA9-47BF-BD52-1F3E4C5A0123}"/>
              </a:ext>
            </a:extLst>
          </p:cNvPr>
          <p:cNvSpPr/>
          <p:nvPr/>
        </p:nvSpPr>
        <p:spPr>
          <a:xfrm>
            <a:off x="8204112" y="4980066"/>
            <a:ext cx="1053256" cy="176237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Listeners</a:t>
            </a:r>
          </a:p>
          <a:p>
            <a:pPr algn="ctr"/>
            <a:endParaRPr lang="en-US" sz="1000" dirty="0">
              <a:solidFill>
                <a:schemeClr val="tx1"/>
              </a:solidFill>
            </a:endParaRPr>
          </a:p>
          <a:p>
            <a:pPr algn="ctr"/>
            <a:r>
              <a:rPr lang="en-US" sz="1000" dirty="0">
                <a:solidFill>
                  <a:schemeClr val="tx1"/>
                </a:solidFill>
              </a:rPr>
              <a:t>Email Submission</a:t>
            </a:r>
          </a:p>
        </p:txBody>
      </p:sp>
      <p:sp>
        <p:nvSpPr>
          <p:cNvPr id="38" name="Rectangle 37">
            <a:extLst>
              <a:ext uri="{FF2B5EF4-FFF2-40B4-BE49-F238E27FC236}">
                <a16:creationId xmlns:a16="http://schemas.microsoft.com/office/drawing/2014/main" id="{335187FA-C456-4011-BF37-709C6C6C11A7}"/>
              </a:ext>
            </a:extLst>
          </p:cNvPr>
          <p:cNvSpPr/>
          <p:nvPr/>
        </p:nvSpPr>
        <p:spPr>
          <a:xfrm>
            <a:off x="5927757" y="4980064"/>
            <a:ext cx="1053256" cy="1762373"/>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Merging</a:t>
            </a:r>
          </a:p>
          <a:p>
            <a:pPr algn="ctr"/>
            <a:endParaRPr lang="en-US" sz="1000" b="1" dirty="0">
              <a:solidFill>
                <a:schemeClr val="tx1"/>
              </a:solidFill>
            </a:endParaRPr>
          </a:p>
          <a:p>
            <a:pPr algn="ctr"/>
            <a:r>
              <a:rPr lang="en-US" sz="1000" dirty="0">
                <a:solidFill>
                  <a:schemeClr val="tx1"/>
                </a:solidFill>
              </a:rPr>
              <a:t>Matched page config values are executed first</a:t>
            </a:r>
          </a:p>
          <a:p>
            <a:pPr algn="ctr"/>
            <a:endParaRPr lang="en-US" sz="1000" dirty="0">
              <a:solidFill>
                <a:schemeClr val="tx1"/>
              </a:solidFill>
            </a:endParaRPr>
          </a:p>
          <a:p>
            <a:pPr algn="ctr"/>
            <a:r>
              <a:rPr lang="en-US" sz="1000" dirty="0">
                <a:solidFill>
                  <a:schemeClr val="tx1"/>
                </a:solidFill>
              </a:rPr>
              <a:t>Content zone and listener arrays are concatenated</a:t>
            </a:r>
          </a:p>
        </p:txBody>
      </p:sp>
      <p:sp>
        <p:nvSpPr>
          <p:cNvPr id="39" name="Rectangle 38">
            <a:extLst>
              <a:ext uri="{FF2B5EF4-FFF2-40B4-BE49-F238E27FC236}">
                <a16:creationId xmlns:a16="http://schemas.microsoft.com/office/drawing/2014/main" id="{4DAA8A59-FCC0-4C2F-A4BD-80485D972478}"/>
              </a:ext>
            </a:extLst>
          </p:cNvPr>
          <p:cNvSpPr/>
          <p:nvPr/>
        </p:nvSpPr>
        <p:spPr>
          <a:xfrm>
            <a:off x="9334886" y="4980065"/>
            <a:ext cx="1053256" cy="1762369"/>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err="1">
                <a:solidFill>
                  <a:schemeClr val="tx1"/>
                </a:solidFill>
              </a:rPr>
              <a:t>onAction</a:t>
            </a:r>
            <a:r>
              <a:rPr lang="en-US" sz="1000" b="1" dirty="0">
                <a:solidFill>
                  <a:schemeClr val="tx1"/>
                </a:solidFill>
              </a:rPr>
              <a:t> Event</a:t>
            </a:r>
          </a:p>
          <a:p>
            <a:pPr algn="ctr"/>
            <a:r>
              <a:rPr lang="en-US" sz="1000" dirty="0">
                <a:solidFill>
                  <a:schemeClr val="tx1"/>
                </a:solidFill>
              </a:rPr>
              <a:t>Email address collected</a:t>
            </a:r>
          </a:p>
        </p:txBody>
      </p:sp>
      <p:sp>
        <p:nvSpPr>
          <p:cNvPr id="42" name="Arrow: Right 41">
            <a:extLst>
              <a:ext uri="{FF2B5EF4-FFF2-40B4-BE49-F238E27FC236}">
                <a16:creationId xmlns:a16="http://schemas.microsoft.com/office/drawing/2014/main" id="{3A1B24BE-6DBB-4001-A846-009B1C41A2EB}"/>
              </a:ext>
            </a:extLst>
          </p:cNvPr>
          <p:cNvSpPr/>
          <p:nvPr/>
        </p:nvSpPr>
        <p:spPr>
          <a:xfrm rot="5400000">
            <a:off x="7471787" y="4620298"/>
            <a:ext cx="256585"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D990F334-7683-47B4-B963-EFF290E9AE86}"/>
              </a:ext>
            </a:extLst>
          </p:cNvPr>
          <p:cNvSpPr/>
          <p:nvPr/>
        </p:nvSpPr>
        <p:spPr>
          <a:xfrm rot="5400000">
            <a:off x="8605719" y="4620298"/>
            <a:ext cx="256585"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844AEF71-E1F5-4A9A-A670-DA9B9E1F6B21}"/>
              </a:ext>
            </a:extLst>
          </p:cNvPr>
          <p:cNvSpPr/>
          <p:nvPr/>
        </p:nvSpPr>
        <p:spPr>
          <a:xfrm rot="5400000">
            <a:off x="9736493" y="4620298"/>
            <a:ext cx="256585"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04EBB39-D005-41B7-B0F5-79C13ED281A7}"/>
              </a:ext>
            </a:extLst>
          </p:cNvPr>
          <p:cNvSpPr/>
          <p:nvPr/>
        </p:nvSpPr>
        <p:spPr>
          <a:xfrm rot="5400000">
            <a:off x="10867267" y="4620298"/>
            <a:ext cx="256585" cy="361132"/>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540A496-FF92-442B-BCAD-EE3855B7357C}"/>
              </a:ext>
            </a:extLst>
          </p:cNvPr>
          <p:cNvSpPr/>
          <p:nvPr/>
        </p:nvSpPr>
        <p:spPr>
          <a:xfrm>
            <a:off x="10462390" y="4980065"/>
            <a:ext cx="1053256" cy="176237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rPr>
              <a:t>Locale</a:t>
            </a:r>
          </a:p>
          <a:p>
            <a:pPr algn="ctr"/>
            <a:endParaRPr lang="en-US" sz="1000" b="1" dirty="0">
              <a:solidFill>
                <a:schemeClr val="tx1"/>
              </a:solidFill>
            </a:endParaRPr>
          </a:p>
          <a:p>
            <a:pPr algn="ctr"/>
            <a:r>
              <a:rPr lang="en-US" sz="1000" dirty="0" err="1">
                <a:solidFill>
                  <a:schemeClr val="tx1"/>
                </a:solidFill>
              </a:rPr>
              <a:t>en_US</a:t>
            </a:r>
            <a:endParaRPr lang="en-US" sz="1000" dirty="0">
              <a:solidFill>
                <a:schemeClr val="tx1"/>
              </a:solidFill>
            </a:endParaRPr>
          </a:p>
          <a:p>
            <a:pPr algn="ctr"/>
            <a:endParaRPr lang="en-US" sz="1000" dirty="0">
              <a:solidFill>
                <a:schemeClr val="tx1"/>
              </a:solidFill>
            </a:endParaRPr>
          </a:p>
        </p:txBody>
      </p:sp>
      <p:sp>
        <p:nvSpPr>
          <p:cNvPr id="40" name="TextBox 39">
            <a:extLst>
              <a:ext uri="{FF2B5EF4-FFF2-40B4-BE49-F238E27FC236}">
                <a16:creationId xmlns:a16="http://schemas.microsoft.com/office/drawing/2014/main" id="{BA109304-0CF2-4912-A780-333BB5A44C62}"/>
              </a:ext>
            </a:extLst>
          </p:cNvPr>
          <p:cNvSpPr txBox="1"/>
          <p:nvPr/>
        </p:nvSpPr>
        <p:spPr>
          <a:xfrm>
            <a:off x="7290033" y="109057"/>
            <a:ext cx="4655890" cy="1015663"/>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use the sitemap to recognize if the page is a PDP, if the customer signs up for their account, if there exists a Product Recs Row content zone, capture catalog information such as SKU, and pass along any information on purchase.</a:t>
            </a:r>
          </a:p>
        </p:txBody>
      </p:sp>
    </p:spTree>
    <p:extLst>
      <p:ext uri="{BB962C8B-B14F-4D97-AF65-F5344CB8AC3E}">
        <p14:creationId xmlns:p14="http://schemas.microsoft.com/office/powerpoint/2010/main" val="50460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2C74AEED-7B4B-4257-87A5-705AFA8F6E59}"/>
              </a:ext>
            </a:extLst>
          </p:cNvPr>
          <p:cNvSpPr txBox="1"/>
          <p:nvPr/>
        </p:nvSpPr>
        <p:spPr>
          <a:xfrm>
            <a:off x="825951" y="2079965"/>
            <a:ext cx="3412093" cy="462402"/>
          </a:xfrm>
          <a:prstGeom prst="rect">
            <a:avLst/>
          </a:prstGeom>
          <a:noFill/>
        </p:spPr>
        <p:txBody>
          <a:bodyPr wrap="square" rtlCol="0">
            <a:noAutofit/>
          </a:bodyPr>
          <a:lstStyle/>
          <a:p>
            <a:pPr lvl="0">
              <a:defRPr/>
            </a:pPr>
            <a:r>
              <a:rPr lang="en-US" b="1" spc="-50" dirty="0">
                <a:solidFill>
                  <a:srgbClr val="000000"/>
                </a:solidFill>
                <a:cs typeface="Open Sans"/>
              </a:rPr>
              <a:t>Interaction </a:t>
            </a:r>
            <a:r>
              <a:rPr lang="en-US" b="1" spc="-50">
                <a:solidFill>
                  <a:srgbClr val="000000"/>
                </a:solidFill>
                <a:cs typeface="Open Sans"/>
              </a:rPr>
              <a:t>Studio Overview</a:t>
            </a:r>
            <a:endParaRPr lang="en-US" b="1" spc="-50" dirty="0">
              <a:solidFill>
                <a:srgbClr val="000000"/>
              </a:solidFill>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strike="noStrike" kern="1200" cap="none" spc="-50" normalizeH="0" baseline="0" noProof="0" dirty="0">
              <a:ln>
                <a:noFill/>
              </a:ln>
              <a:solidFill>
                <a:srgbClr val="000000"/>
              </a:solidFill>
              <a:effectLst/>
              <a:uLnTx/>
              <a:uFillTx/>
              <a:cs typeface="Open Sans"/>
            </a:endParaRPr>
          </a:p>
        </p:txBody>
      </p:sp>
      <p:graphicFrame>
        <p:nvGraphicFramePr>
          <p:cNvPr id="6" name="Object 5" hidden="1">
            <a:extLst>
              <a:ext uri="{FF2B5EF4-FFF2-40B4-BE49-F238E27FC236}">
                <a16:creationId xmlns:a16="http://schemas.microsoft.com/office/drawing/2014/main" id="{D28157E2-9353-4D82-8514-BE3C91C7F3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D28157E2-9353-4D82-8514-BE3C91C7F3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7F0B35E-93F5-40FD-9C9F-DD342CC3808E}"/>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36" name="TextBox 35">
            <a:extLst>
              <a:ext uri="{FF2B5EF4-FFF2-40B4-BE49-F238E27FC236}">
                <a16:creationId xmlns:a16="http://schemas.microsoft.com/office/drawing/2014/main" id="{98D8DEE5-A42D-4CFC-A54C-7095382BF91D}"/>
              </a:ext>
            </a:extLst>
          </p:cNvPr>
          <p:cNvSpPr txBox="1"/>
          <p:nvPr/>
        </p:nvSpPr>
        <p:spPr>
          <a:xfrm>
            <a:off x="825952" y="2640636"/>
            <a:ext cx="3324808" cy="461665"/>
          </a:xfrm>
          <a:prstGeom prst="rect">
            <a:avLst/>
          </a:prstGeom>
          <a:noFill/>
        </p:spPr>
        <p:txBody>
          <a:bodyPr wrap="square" rtlCol="0">
            <a:noAutofit/>
          </a:bodyPr>
          <a:lstStyle/>
          <a:p>
            <a:pPr lvl="0">
              <a:defRPr/>
            </a:pPr>
            <a:r>
              <a:rPr lang="en-US" b="1" spc="-50" dirty="0">
                <a:solidFill>
                  <a:srgbClr val="000000"/>
                </a:solidFill>
                <a:cs typeface="Open Sans"/>
              </a:rPr>
              <a:t>Use Cases</a:t>
            </a:r>
          </a:p>
          <a:p>
            <a:pPr lvl="0">
              <a:defRPr/>
            </a:pPr>
            <a:endParaRPr lang="en-US" sz="1000" spc="-50" dirty="0">
              <a:solidFill>
                <a:srgbClr val="000000"/>
              </a:solidFill>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50" normalizeH="0" baseline="0" noProof="0" dirty="0">
              <a:ln>
                <a:noFill/>
              </a:ln>
              <a:solidFill>
                <a:srgbClr val="000000"/>
              </a:solidFill>
              <a:effectLst/>
              <a:uLnTx/>
              <a:uFillTx/>
              <a:ea typeface="+mn-ea"/>
              <a:cs typeface="Open Sans"/>
            </a:endParaRPr>
          </a:p>
        </p:txBody>
      </p:sp>
      <p:sp>
        <p:nvSpPr>
          <p:cNvPr id="29" name="TextBox 28">
            <a:extLst>
              <a:ext uri="{FF2B5EF4-FFF2-40B4-BE49-F238E27FC236}">
                <a16:creationId xmlns:a16="http://schemas.microsoft.com/office/drawing/2014/main" id="{21EB4EC4-8CAD-407C-B6F5-F4804B4E4C10}"/>
              </a:ext>
            </a:extLst>
          </p:cNvPr>
          <p:cNvSpPr txBox="1"/>
          <p:nvPr/>
        </p:nvSpPr>
        <p:spPr>
          <a:xfrm>
            <a:off x="825952" y="3186421"/>
            <a:ext cx="1873181" cy="46110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dirty="0">
                <a:ln>
                  <a:noFill/>
                </a:ln>
                <a:solidFill>
                  <a:srgbClr val="000000"/>
                </a:solidFill>
                <a:effectLst/>
                <a:uLnTx/>
                <a:uFillTx/>
                <a:ea typeface="+mn-ea"/>
                <a:cs typeface="Open Sans"/>
              </a:rPr>
              <a:t>Discovery</a:t>
            </a:r>
          </a:p>
        </p:txBody>
      </p:sp>
      <p:sp>
        <p:nvSpPr>
          <p:cNvPr id="40" name="TextBox 39">
            <a:extLst>
              <a:ext uri="{FF2B5EF4-FFF2-40B4-BE49-F238E27FC236}">
                <a16:creationId xmlns:a16="http://schemas.microsoft.com/office/drawing/2014/main" id="{2B202BF8-3013-4914-BCA2-A74002F71489}"/>
              </a:ext>
            </a:extLst>
          </p:cNvPr>
          <p:cNvSpPr txBox="1"/>
          <p:nvPr/>
        </p:nvSpPr>
        <p:spPr>
          <a:xfrm>
            <a:off x="825952" y="4852279"/>
            <a:ext cx="699793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rPr>
              <a:t>Pricing &amp; Packaging </a:t>
            </a:r>
            <a:endParaRPr kumimoji="0" lang="en-US" b="1" i="0" u="none" strike="noStrike" kern="1200" cap="none" spc="0" normalizeH="0" baseline="0" noProof="0" dirty="0">
              <a:ln>
                <a:noFill/>
              </a:ln>
              <a:solidFill>
                <a:srgbClr val="000000"/>
              </a:solidFill>
              <a:effectLst/>
              <a:uLnTx/>
              <a:uFillTx/>
              <a:ea typeface="+mn-ea"/>
              <a:cs typeface="+mn-cs"/>
            </a:endParaRPr>
          </a:p>
        </p:txBody>
      </p:sp>
      <p:sp>
        <p:nvSpPr>
          <p:cNvPr id="44" name="TextBox 43">
            <a:extLst>
              <a:ext uri="{FF2B5EF4-FFF2-40B4-BE49-F238E27FC236}">
                <a16:creationId xmlns:a16="http://schemas.microsoft.com/office/drawing/2014/main" id="{7EABA06D-2F0F-4A39-90A8-B5851755B5FA}"/>
              </a:ext>
            </a:extLst>
          </p:cNvPr>
          <p:cNvSpPr txBox="1"/>
          <p:nvPr/>
        </p:nvSpPr>
        <p:spPr>
          <a:xfrm>
            <a:off x="825952" y="4361837"/>
            <a:ext cx="4842416" cy="287565"/>
          </a:xfrm>
          <a:prstGeom prst="rect">
            <a:avLst/>
          </a:prstGeom>
          <a:noFill/>
        </p:spPr>
        <p:txBody>
          <a:bodyPr wrap="square" rtlCol="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b="1" dirty="0">
                <a:solidFill>
                  <a:srgbClr val="000000"/>
                </a:solidFill>
                <a:ea typeface="Chronicle Display Black" charset="0"/>
                <a:cs typeface="Chronicle Display Black" charset="0"/>
              </a:rPr>
              <a:t>Offerings</a:t>
            </a:r>
            <a:endParaRPr kumimoji="0" lang="en-US" b="1" i="0" u="none" strike="noStrike" kern="1200" cap="none" spc="0" normalizeH="0" baseline="0" noProof="0" dirty="0">
              <a:ln>
                <a:noFill/>
              </a:ln>
              <a:solidFill>
                <a:srgbClr val="000000"/>
              </a:solidFill>
              <a:effectLst/>
              <a:uLnTx/>
              <a:uFillTx/>
              <a:ea typeface="Chronicle Display Black" charset="0"/>
              <a:cs typeface="Chronicle Display Black" charset="0"/>
            </a:endParaRP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Table of Contents</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4"/>
          </p:nvPr>
        </p:nvSpPr>
        <p:spPr/>
        <p:txBody>
          <a:bodyPr/>
          <a:lstStyle/>
          <a:p>
            <a:r>
              <a:rPr lang="en-US" dirty="0"/>
              <a:t>Below </a:t>
            </a:r>
            <a:r>
              <a:rPr lang="en-US"/>
              <a:t>are agenda items for day 1 and day 2 </a:t>
            </a:r>
            <a:r>
              <a:rPr lang="en-US" dirty="0"/>
              <a:t>of the Interaction Studio training.</a:t>
            </a:r>
          </a:p>
        </p:txBody>
      </p:sp>
      <p:sp>
        <p:nvSpPr>
          <p:cNvPr id="8" name="Text Placeholder 7">
            <a:extLst>
              <a:ext uri="{FF2B5EF4-FFF2-40B4-BE49-F238E27FC236}">
                <a16:creationId xmlns:a16="http://schemas.microsoft.com/office/drawing/2014/main" id="{6D3DD0E3-1A00-41E5-83D0-6523748430FE}"/>
              </a:ext>
            </a:extLst>
          </p:cNvPr>
          <p:cNvSpPr>
            <a:spLocks noGrp="1"/>
          </p:cNvSpPr>
          <p:nvPr>
            <p:ph type="body" sz="quarter" idx="15"/>
          </p:nvPr>
        </p:nvSpPr>
        <p:spPr/>
        <p:txBody>
          <a:bodyPr/>
          <a:lstStyle/>
          <a:p>
            <a:r>
              <a:rPr lang="en-US" dirty="0"/>
              <a:t>INTRO</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536715"/>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0" name="TextBox 69">
            <a:extLst>
              <a:ext uri="{FF2B5EF4-FFF2-40B4-BE49-F238E27FC236}">
                <a16:creationId xmlns:a16="http://schemas.microsoft.com/office/drawing/2014/main" id="{166F7809-ABDD-43EA-A377-A8DE24791C6E}"/>
              </a:ext>
            </a:extLst>
          </p:cNvPr>
          <p:cNvSpPr txBox="1"/>
          <p:nvPr/>
        </p:nvSpPr>
        <p:spPr>
          <a:xfrm>
            <a:off x="825952" y="5401328"/>
            <a:ext cx="4842416"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Timeline &amp; Team</a:t>
            </a:r>
          </a:p>
        </p:txBody>
      </p:sp>
      <p:sp>
        <p:nvSpPr>
          <p:cNvPr id="72" name="TextBox 71">
            <a:extLst>
              <a:ext uri="{FF2B5EF4-FFF2-40B4-BE49-F238E27FC236}">
                <a16:creationId xmlns:a16="http://schemas.microsoft.com/office/drawing/2014/main" id="{0661DED8-22A5-4FD0-8E7E-14FA7666773B}"/>
              </a:ext>
            </a:extLst>
          </p:cNvPr>
          <p:cNvSpPr txBox="1"/>
          <p:nvPr/>
        </p:nvSpPr>
        <p:spPr>
          <a:xfrm>
            <a:off x="6441199" y="3314559"/>
            <a:ext cx="3529246" cy="461665"/>
          </a:xfrm>
          <a:prstGeom prst="rect">
            <a:avLst/>
          </a:prstGeom>
          <a:noFill/>
        </p:spPr>
        <p:txBody>
          <a:bodyPr wrap="square" rtlCol="0">
            <a:noAutofit/>
          </a:bodyPr>
          <a:lstStyle/>
          <a:p>
            <a:pPr lvl="0">
              <a:defRPr/>
            </a:pPr>
            <a:r>
              <a:rPr lang="en-US" b="1" spc="-50" dirty="0">
                <a:solidFill>
                  <a:srgbClr val="000000"/>
                </a:solidFill>
                <a:cs typeface="Open Sans"/>
              </a:rPr>
              <a:t>Platform Setup </a:t>
            </a:r>
          </a:p>
          <a:p>
            <a:pPr lvl="0">
              <a:defRPr/>
            </a:pPr>
            <a:endParaRPr lang="en-US" sz="1000" spc="-50" dirty="0">
              <a:solidFill>
                <a:srgbClr val="000000"/>
              </a:solidFill>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50" normalizeH="0" baseline="0" noProof="0" dirty="0">
              <a:ln>
                <a:noFill/>
              </a:ln>
              <a:solidFill>
                <a:srgbClr val="000000"/>
              </a:solidFill>
              <a:effectLst/>
              <a:uLnTx/>
              <a:uFillTx/>
              <a:ea typeface="+mn-ea"/>
              <a:cs typeface="Open Sans"/>
            </a:endParaRPr>
          </a:p>
        </p:txBody>
      </p:sp>
      <p:sp>
        <p:nvSpPr>
          <p:cNvPr id="73" name="TextBox 72">
            <a:extLst>
              <a:ext uri="{FF2B5EF4-FFF2-40B4-BE49-F238E27FC236}">
                <a16:creationId xmlns:a16="http://schemas.microsoft.com/office/drawing/2014/main" id="{20C76A57-6994-430D-AECA-D40F1720E09B}"/>
              </a:ext>
            </a:extLst>
          </p:cNvPr>
          <p:cNvSpPr txBox="1"/>
          <p:nvPr/>
        </p:nvSpPr>
        <p:spPr>
          <a:xfrm>
            <a:off x="6441201" y="4548416"/>
            <a:ext cx="4226287" cy="497745"/>
          </a:xfrm>
          <a:prstGeom prst="rect">
            <a:avLst/>
          </a:prstGeom>
          <a:noFill/>
          <a:ln>
            <a:no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a:noFill/>
                </a:ln>
                <a:solidFill>
                  <a:srgbClr val="000000"/>
                </a:solidFill>
                <a:effectLst/>
                <a:uLnTx/>
                <a:uFillTx/>
                <a:ea typeface="+mn-ea"/>
                <a:cs typeface="Open Sans"/>
              </a:rPr>
              <a:t>Activation</a:t>
            </a:r>
            <a:endParaRPr kumimoji="0" lang="en-US" sz="2000" b="1" i="0" u="none" strike="noStrike" kern="1200" cap="none" spc="-50" normalizeH="0" baseline="0" noProof="0" dirty="0">
              <a:ln>
                <a:noFill/>
              </a:ln>
              <a:solidFill>
                <a:srgbClr val="000000"/>
              </a:solidFill>
              <a:effectLst/>
              <a:uLnTx/>
              <a:uFillTx/>
              <a:ea typeface="+mn-ea"/>
              <a:cs typeface="Open Sans"/>
            </a:endParaRPr>
          </a:p>
        </p:txBody>
      </p:sp>
      <p:sp>
        <p:nvSpPr>
          <p:cNvPr id="74" name="TextBox 73">
            <a:extLst>
              <a:ext uri="{FF2B5EF4-FFF2-40B4-BE49-F238E27FC236}">
                <a16:creationId xmlns:a16="http://schemas.microsoft.com/office/drawing/2014/main" id="{6DB9FFF9-1A31-4C91-9BE9-B78A5975734A}"/>
              </a:ext>
            </a:extLst>
          </p:cNvPr>
          <p:cNvSpPr txBox="1"/>
          <p:nvPr/>
        </p:nvSpPr>
        <p:spPr>
          <a:xfrm>
            <a:off x="6441201" y="2080702"/>
            <a:ext cx="3738564" cy="461665"/>
          </a:xfrm>
          <a:prstGeom prst="rect">
            <a:avLst/>
          </a:prstGeom>
          <a:noFill/>
        </p:spPr>
        <p:txBody>
          <a:bodyPr wrap="square" rtlCol="0">
            <a:noAutofit/>
          </a:bodyPr>
          <a:lstStyle/>
          <a:p>
            <a:pPr lvl="0">
              <a:defRPr/>
            </a:pPr>
            <a:r>
              <a:rPr lang="en-US" b="1" spc="-50" dirty="0">
                <a:solidFill>
                  <a:srgbClr val="000000"/>
                </a:solidFill>
                <a:cs typeface="Open Sans"/>
              </a:rPr>
              <a:t>Use Case Example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50" normalizeH="0" baseline="0" noProof="0" dirty="0">
              <a:ln>
                <a:noFill/>
              </a:ln>
              <a:solidFill>
                <a:srgbClr val="000000"/>
              </a:solidFill>
              <a:effectLst/>
              <a:uLnTx/>
              <a:uFillTx/>
              <a:cs typeface="Open Sans"/>
            </a:endParaRPr>
          </a:p>
        </p:txBody>
      </p:sp>
      <p:sp>
        <p:nvSpPr>
          <p:cNvPr id="79" name="TextBox 78">
            <a:extLst>
              <a:ext uri="{FF2B5EF4-FFF2-40B4-BE49-F238E27FC236}">
                <a16:creationId xmlns:a16="http://schemas.microsoft.com/office/drawing/2014/main" id="{4C44806C-A354-48CC-9214-41A383293B58}"/>
              </a:ext>
            </a:extLst>
          </p:cNvPr>
          <p:cNvSpPr txBox="1"/>
          <p:nvPr/>
        </p:nvSpPr>
        <p:spPr>
          <a:xfrm>
            <a:off x="6441199" y="5818354"/>
            <a:ext cx="4540433" cy="461665"/>
          </a:xfrm>
          <a:prstGeom prst="rect">
            <a:avLst/>
          </a:prstGeom>
          <a:noFill/>
        </p:spPr>
        <p:txBody>
          <a:bodyPr wrap="square" rtlCol="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b="1" dirty="0">
                <a:solidFill>
                  <a:srgbClr val="000000"/>
                </a:solidFill>
                <a:ea typeface="Chronicle Display Black" charset="0"/>
                <a:cs typeface="Chronicle Display Black" charset="0"/>
              </a:rPr>
              <a:t>Leading Practices &amp; Resources</a:t>
            </a:r>
            <a:endParaRPr kumimoji="0" lang="en-US" b="1" i="0" u="none" strike="noStrike" kern="1200" cap="none" spc="0" normalizeH="0" baseline="0" noProof="0" dirty="0">
              <a:ln>
                <a:noFill/>
              </a:ln>
              <a:solidFill>
                <a:srgbClr val="000000"/>
              </a:solidFill>
              <a:effectLst/>
              <a:uLnTx/>
              <a:uFillTx/>
              <a:ea typeface="Chronicle Display Black" charset="0"/>
              <a:cs typeface="Chronicle Display Black" charset="0"/>
            </a:endParaRPr>
          </a:p>
        </p:txBody>
      </p:sp>
      <p:sp>
        <p:nvSpPr>
          <p:cNvPr id="97" name="Rectangle 96">
            <a:hlinkClick r:id="" action="ppaction://noaction"/>
            <a:extLst>
              <a:ext uri="{FF2B5EF4-FFF2-40B4-BE49-F238E27FC236}">
                <a16:creationId xmlns:a16="http://schemas.microsoft.com/office/drawing/2014/main" id="{576B69B9-0A24-42CB-A954-5B6F9E2B7253}"/>
              </a:ext>
            </a:extLst>
          </p:cNvPr>
          <p:cNvSpPr/>
          <p:nvPr/>
        </p:nvSpPr>
        <p:spPr>
          <a:xfrm>
            <a:off x="6470528" y="5155537"/>
            <a:ext cx="4868393" cy="4616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437A79-6C2B-4381-9CAA-D71B4D4B21F0}"/>
              </a:ext>
            </a:extLst>
          </p:cNvPr>
          <p:cNvSpPr txBox="1"/>
          <p:nvPr/>
        </p:nvSpPr>
        <p:spPr>
          <a:xfrm>
            <a:off x="5243267" y="2111111"/>
            <a:ext cx="748892" cy="369332"/>
          </a:xfrm>
          <a:prstGeom prst="rect">
            <a:avLst/>
          </a:prstGeom>
          <a:noFill/>
        </p:spPr>
        <p:txBody>
          <a:bodyPr wrap="square" rtlCol="0">
            <a:spAutoFit/>
          </a:bodyPr>
          <a:lstStyle/>
          <a:p>
            <a:pPr algn="ctr"/>
            <a:r>
              <a:rPr lang="en-US" b="1" dirty="0"/>
              <a:t>5</a:t>
            </a:r>
          </a:p>
        </p:txBody>
      </p:sp>
      <p:sp>
        <p:nvSpPr>
          <p:cNvPr id="47" name="TextBox 46">
            <a:extLst>
              <a:ext uri="{FF2B5EF4-FFF2-40B4-BE49-F238E27FC236}">
                <a16:creationId xmlns:a16="http://schemas.microsoft.com/office/drawing/2014/main" id="{DE58B254-C527-46D3-9B36-6F34CD65ADD8}"/>
              </a:ext>
            </a:extLst>
          </p:cNvPr>
          <p:cNvSpPr txBox="1"/>
          <p:nvPr/>
        </p:nvSpPr>
        <p:spPr>
          <a:xfrm>
            <a:off x="5243267" y="2671413"/>
            <a:ext cx="748892" cy="369332"/>
          </a:xfrm>
          <a:prstGeom prst="rect">
            <a:avLst/>
          </a:prstGeom>
          <a:noFill/>
        </p:spPr>
        <p:txBody>
          <a:bodyPr wrap="square" rtlCol="0">
            <a:spAutoFit/>
          </a:bodyPr>
          <a:lstStyle/>
          <a:p>
            <a:pPr algn="ctr"/>
            <a:r>
              <a:rPr lang="en-US" b="1" dirty="0"/>
              <a:t>8</a:t>
            </a:r>
          </a:p>
        </p:txBody>
      </p:sp>
      <p:sp>
        <p:nvSpPr>
          <p:cNvPr id="49" name="TextBox 48">
            <a:extLst>
              <a:ext uri="{FF2B5EF4-FFF2-40B4-BE49-F238E27FC236}">
                <a16:creationId xmlns:a16="http://schemas.microsoft.com/office/drawing/2014/main" id="{A37E3F48-9152-403A-986C-F1E6389C8BF1}"/>
              </a:ext>
            </a:extLst>
          </p:cNvPr>
          <p:cNvSpPr txBox="1"/>
          <p:nvPr/>
        </p:nvSpPr>
        <p:spPr>
          <a:xfrm>
            <a:off x="5243267" y="4305564"/>
            <a:ext cx="748892" cy="369332"/>
          </a:xfrm>
          <a:prstGeom prst="rect">
            <a:avLst/>
          </a:prstGeom>
          <a:noFill/>
        </p:spPr>
        <p:txBody>
          <a:bodyPr wrap="square" rtlCol="0">
            <a:spAutoFit/>
          </a:bodyPr>
          <a:lstStyle/>
          <a:p>
            <a:pPr algn="ctr"/>
            <a:r>
              <a:rPr lang="en-US" b="1" dirty="0"/>
              <a:t>17</a:t>
            </a:r>
            <a:endParaRPr lang="en-US" sz="2000" b="1" dirty="0"/>
          </a:p>
        </p:txBody>
      </p:sp>
      <p:sp>
        <p:nvSpPr>
          <p:cNvPr id="50" name="TextBox 49">
            <a:extLst>
              <a:ext uri="{FF2B5EF4-FFF2-40B4-BE49-F238E27FC236}">
                <a16:creationId xmlns:a16="http://schemas.microsoft.com/office/drawing/2014/main" id="{F2EE2093-897C-447C-87BF-57A5DE697BF4}"/>
              </a:ext>
            </a:extLst>
          </p:cNvPr>
          <p:cNvSpPr txBox="1"/>
          <p:nvPr/>
        </p:nvSpPr>
        <p:spPr>
          <a:xfrm>
            <a:off x="5243267" y="3216919"/>
            <a:ext cx="748892" cy="369332"/>
          </a:xfrm>
          <a:prstGeom prst="rect">
            <a:avLst/>
          </a:prstGeom>
          <a:noFill/>
        </p:spPr>
        <p:txBody>
          <a:bodyPr wrap="square" rtlCol="0">
            <a:spAutoFit/>
          </a:bodyPr>
          <a:lstStyle/>
          <a:p>
            <a:pPr algn="ctr"/>
            <a:r>
              <a:rPr lang="en-US" b="1" dirty="0"/>
              <a:t>15</a:t>
            </a:r>
          </a:p>
        </p:txBody>
      </p:sp>
      <p:sp>
        <p:nvSpPr>
          <p:cNvPr id="51" name="TextBox 50">
            <a:extLst>
              <a:ext uri="{FF2B5EF4-FFF2-40B4-BE49-F238E27FC236}">
                <a16:creationId xmlns:a16="http://schemas.microsoft.com/office/drawing/2014/main" id="{C34C23E0-4EE9-454B-A1AC-4C0EB6E3032A}"/>
              </a:ext>
            </a:extLst>
          </p:cNvPr>
          <p:cNvSpPr txBox="1"/>
          <p:nvPr/>
        </p:nvSpPr>
        <p:spPr>
          <a:xfrm>
            <a:off x="5243267" y="4883056"/>
            <a:ext cx="748892" cy="369332"/>
          </a:xfrm>
          <a:prstGeom prst="rect">
            <a:avLst/>
          </a:prstGeom>
          <a:noFill/>
        </p:spPr>
        <p:txBody>
          <a:bodyPr wrap="square" rtlCol="0">
            <a:spAutoFit/>
          </a:bodyPr>
          <a:lstStyle/>
          <a:p>
            <a:pPr algn="ctr"/>
            <a:r>
              <a:rPr lang="en-US" b="1" dirty="0"/>
              <a:t>18</a:t>
            </a:r>
            <a:endParaRPr lang="en-US" sz="2000" b="1" dirty="0"/>
          </a:p>
        </p:txBody>
      </p:sp>
      <p:sp>
        <p:nvSpPr>
          <p:cNvPr id="52" name="TextBox 51">
            <a:extLst>
              <a:ext uri="{FF2B5EF4-FFF2-40B4-BE49-F238E27FC236}">
                <a16:creationId xmlns:a16="http://schemas.microsoft.com/office/drawing/2014/main" id="{9328AD7A-3063-4892-BE15-508BB954FFF1}"/>
              </a:ext>
            </a:extLst>
          </p:cNvPr>
          <p:cNvSpPr txBox="1"/>
          <p:nvPr/>
        </p:nvSpPr>
        <p:spPr>
          <a:xfrm>
            <a:off x="5243267" y="5432105"/>
            <a:ext cx="748892" cy="369332"/>
          </a:xfrm>
          <a:prstGeom prst="rect">
            <a:avLst/>
          </a:prstGeom>
          <a:noFill/>
        </p:spPr>
        <p:txBody>
          <a:bodyPr wrap="square" rtlCol="0">
            <a:spAutoFit/>
          </a:bodyPr>
          <a:lstStyle/>
          <a:p>
            <a:pPr algn="ctr"/>
            <a:r>
              <a:rPr lang="en-US" b="1" dirty="0"/>
              <a:t>19</a:t>
            </a:r>
          </a:p>
        </p:txBody>
      </p:sp>
      <p:sp>
        <p:nvSpPr>
          <p:cNvPr id="53" name="TextBox 52">
            <a:extLst>
              <a:ext uri="{FF2B5EF4-FFF2-40B4-BE49-F238E27FC236}">
                <a16:creationId xmlns:a16="http://schemas.microsoft.com/office/drawing/2014/main" id="{0311DF86-FB76-4EC4-A175-F3582E488BF8}"/>
              </a:ext>
            </a:extLst>
          </p:cNvPr>
          <p:cNvSpPr txBox="1"/>
          <p:nvPr/>
        </p:nvSpPr>
        <p:spPr>
          <a:xfrm>
            <a:off x="10713207" y="2080702"/>
            <a:ext cx="748892" cy="369332"/>
          </a:xfrm>
          <a:prstGeom prst="rect">
            <a:avLst/>
          </a:prstGeom>
          <a:noFill/>
        </p:spPr>
        <p:txBody>
          <a:bodyPr wrap="square" rtlCol="0">
            <a:spAutoFit/>
          </a:bodyPr>
          <a:lstStyle/>
          <a:p>
            <a:pPr algn="ctr"/>
            <a:r>
              <a:rPr lang="en-US" b="1" dirty="0"/>
              <a:t>24</a:t>
            </a:r>
          </a:p>
        </p:txBody>
      </p:sp>
      <p:sp>
        <p:nvSpPr>
          <p:cNvPr id="54" name="TextBox 53">
            <a:extLst>
              <a:ext uri="{FF2B5EF4-FFF2-40B4-BE49-F238E27FC236}">
                <a16:creationId xmlns:a16="http://schemas.microsoft.com/office/drawing/2014/main" id="{30019D1B-A85C-417A-8CCD-6145E557347F}"/>
              </a:ext>
            </a:extLst>
          </p:cNvPr>
          <p:cNvSpPr txBox="1"/>
          <p:nvPr/>
        </p:nvSpPr>
        <p:spPr>
          <a:xfrm>
            <a:off x="10761233" y="5812740"/>
            <a:ext cx="652841" cy="369332"/>
          </a:xfrm>
          <a:prstGeom prst="rect">
            <a:avLst/>
          </a:prstGeom>
          <a:noFill/>
        </p:spPr>
        <p:txBody>
          <a:bodyPr wrap="square" rtlCol="0">
            <a:spAutoFit/>
          </a:bodyPr>
          <a:lstStyle/>
          <a:p>
            <a:pPr algn="ctr"/>
            <a:r>
              <a:rPr lang="en-US" b="1" dirty="0"/>
              <a:t>44</a:t>
            </a:r>
            <a:endParaRPr lang="en-US" sz="2000" b="1" dirty="0"/>
          </a:p>
        </p:txBody>
      </p:sp>
      <p:sp>
        <p:nvSpPr>
          <p:cNvPr id="55" name="TextBox 54">
            <a:extLst>
              <a:ext uri="{FF2B5EF4-FFF2-40B4-BE49-F238E27FC236}">
                <a16:creationId xmlns:a16="http://schemas.microsoft.com/office/drawing/2014/main" id="{5319C1A5-A4FD-481A-AC8D-BBAE0A6F8101}"/>
              </a:ext>
            </a:extLst>
          </p:cNvPr>
          <p:cNvSpPr txBox="1"/>
          <p:nvPr/>
        </p:nvSpPr>
        <p:spPr>
          <a:xfrm>
            <a:off x="10713207" y="4568728"/>
            <a:ext cx="748892" cy="369332"/>
          </a:xfrm>
          <a:prstGeom prst="rect">
            <a:avLst/>
          </a:prstGeom>
          <a:noFill/>
        </p:spPr>
        <p:txBody>
          <a:bodyPr wrap="square" rtlCol="0">
            <a:spAutoFit/>
          </a:bodyPr>
          <a:lstStyle/>
          <a:p>
            <a:pPr algn="ctr"/>
            <a:r>
              <a:rPr lang="en-US" b="1" dirty="0"/>
              <a:t>37</a:t>
            </a:r>
          </a:p>
        </p:txBody>
      </p:sp>
      <p:sp>
        <p:nvSpPr>
          <p:cNvPr id="58" name="TextBox 57">
            <a:extLst>
              <a:ext uri="{FF2B5EF4-FFF2-40B4-BE49-F238E27FC236}">
                <a16:creationId xmlns:a16="http://schemas.microsoft.com/office/drawing/2014/main" id="{4A5EF829-4580-4081-9507-077B95F61CDF}"/>
              </a:ext>
            </a:extLst>
          </p:cNvPr>
          <p:cNvSpPr txBox="1"/>
          <p:nvPr/>
        </p:nvSpPr>
        <p:spPr>
          <a:xfrm>
            <a:off x="10713207" y="3324715"/>
            <a:ext cx="748892" cy="369332"/>
          </a:xfrm>
          <a:prstGeom prst="rect">
            <a:avLst/>
          </a:prstGeom>
          <a:noFill/>
        </p:spPr>
        <p:txBody>
          <a:bodyPr wrap="square" rtlCol="0">
            <a:spAutoFit/>
          </a:bodyPr>
          <a:lstStyle/>
          <a:p>
            <a:pPr algn="ctr"/>
            <a:r>
              <a:rPr lang="en-US" b="1" dirty="0"/>
              <a:t>25</a:t>
            </a:r>
          </a:p>
        </p:txBody>
      </p:sp>
      <p:sp>
        <p:nvSpPr>
          <p:cNvPr id="63" name="Rectangle 62">
            <a:extLst>
              <a:ext uri="{FF2B5EF4-FFF2-40B4-BE49-F238E27FC236}">
                <a16:creationId xmlns:a16="http://schemas.microsoft.com/office/drawing/2014/main" id="{82FBD787-3492-4B03-90E9-78985FEED7E9}"/>
              </a:ext>
            </a:extLst>
          </p:cNvPr>
          <p:cNvSpPr/>
          <p:nvPr/>
        </p:nvSpPr>
        <p:spPr>
          <a:xfrm>
            <a:off x="6104320" y="1857264"/>
            <a:ext cx="45719" cy="44585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4" name="TextBox 63">
            <a:extLst>
              <a:ext uri="{FF2B5EF4-FFF2-40B4-BE49-F238E27FC236}">
                <a16:creationId xmlns:a16="http://schemas.microsoft.com/office/drawing/2014/main" id="{992C6BA5-8B3B-41C8-80F7-E74598729EC9}"/>
              </a:ext>
            </a:extLst>
          </p:cNvPr>
          <p:cNvSpPr txBox="1"/>
          <p:nvPr/>
        </p:nvSpPr>
        <p:spPr>
          <a:xfrm>
            <a:off x="825952" y="3732288"/>
            <a:ext cx="3969199" cy="418730"/>
          </a:xfrm>
          <a:prstGeom prst="rect">
            <a:avLst/>
          </a:prstGeom>
          <a:noFill/>
        </p:spPr>
        <p:txBody>
          <a:bodyPr wrap="square" rtlCol="0">
            <a:noAutofit/>
          </a:bodyPr>
          <a:lstStyle/>
          <a:p>
            <a:pPr lvl="0">
              <a:defRPr/>
            </a:pPr>
            <a:r>
              <a:rPr lang="en-US" b="1" spc="-50" dirty="0">
                <a:solidFill>
                  <a:srgbClr val="000000"/>
                </a:solidFill>
                <a:cs typeface="Open Sans"/>
              </a:rPr>
              <a:t>Roadmap</a:t>
            </a:r>
            <a:endParaRPr lang="en-US" sz="2000" b="1" spc="-50" dirty="0">
              <a:solidFill>
                <a:srgbClr val="000000"/>
              </a:solidFill>
              <a:cs typeface="Open Sans"/>
            </a:endParaRPr>
          </a:p>
        </p:txBody>
      </p:sp>
      <p:sp>
        <p:nvSpPr>
          <p:cNvPr id="67" name="TextBox 66">
            <a:extLst>
              <a:ext uri="{FF2B5EF4-FFF2-40B4-BE49-F238E27FC236}">
                <a16:creationId xmlns:a16="http://schemas.microsoft.com/office/drawing/2014/main" id="{0E73357D-422F-4014-B3BD-B17B47477D94}"/>
              </a:ext>
            </a:extLst>
          </p:cNvPr>
          <p:cNvSpPr txBox="1"/>
          <p:nvPr/>
        </p:nvSpPr>
        <p:spPr>
          <a:xfrm>
            <a:off x="5243267" y="3741598"/>
            <a:ext cx="748892" cy="369332"/>
          </a:xfrm>
          <a:prstGeom prst="rect">
            <a:avLst/>
          </a:prstGeom>
          <a:noFill/>
        </p:spPr>
        <p:txBody>
          <a:bodyPr wrap="square" rtlCol="0">
            <a:spAutoFit/>
          </a:bodyPr>
          <a:lstStyle/>
          <a:p>
            <a:pPr algn="ctr"/>
            <a:r>
              <a:rPr lang="en-US" b="1" dirty="0"/>
              <a:t>16</a:t>
            </a:r>
          </a:p>
        </p:txBody>
      </p:sp>
      <p:sp>
        <p:nvSpPr>
          <p:cNvPr id="60" name="TextBox 59">
            <a:extLst>
              <a:ext uri="{FF2B5EF4-FFF2-40B4-BE49-F238E27FC236}">
                <a16:creationId xmlns:a16="http://schemas.microsoft.com/office/drawing/2014/main" id="{49B97BC1-CC05-4466-A1DA-5DE2569566A1}"/>
              </a:ext>
            </a:extLst>
          </p:cNvPr>
          <p:cNvSpPr txBox="1"/>
          <p:nvPr/>
        </p:nvSpPr>
        <p:spPr>
          <a:xfrm>
            <a:off x="825952" y="5967630"/>
            <a:ext cx="3451850" cy="44813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ea typeface="+mn-ea"/>
                <a:cs typeface="+mn-cs"/>
              </a:rPr>
              <a:t>Competitive </a:t>
            </a:r>
            <a:r>
              <a:rPr kumimoji="0" lang="en-US" b="1" i="0" u="none" strike="noStrike" kern="1200" cap="none" spc="0" normalizeH="0" baseline="0" noProof="0" dirty="0">
                <a:ln>
                  <a:noFill/>
                </a:ln>
                <a:solidFill>
                  <a:srgbClr val="000000"/>
                </a:solidFill>
                <a:effectLst/>
                <a:uLnTx/>
                <a:uFillTx/>
                <a:ea typeface="+mn-ea"/>
                <a:cs typeface="+mn-cs"/>
              </a:rPr>
              <a:t>Differentiators</a:t>
            </a:r>
          </a:p>
        </p:txBody>
      </p:sp>
      <p:sp>
        <p:nvSpPr>
          <p:cNvPr id="76" name="TextBox 75">
            <a:extLst>
              <a:ext uri="{FF2B5EF4-FFF2-40B4-BE49-F238E27FC236}">
                <a16:creationId xmlns:a16="http://schemas.microsoft.com/office/drawing/2014/main" id="{D235281F-4F27-4D30-9BA5-128C2EA071C7}"/>
              </a:ext>
            </a:extLst>
          </p:cNvPr>
          <p:cNvSpPr txBox="1"/>
          <p:nvPr/>
        </p:nvSpPr>
        <p:spPr>
          <a:xfrm>
            <a:off x="5243267" y="6007031"/>
            <a:ext cx="748892" cy="369332"/>
          </a:xfrm>
          <a:prstGeom prst="rect">
            <a:avLst/>
          </a:prstGeom>
          <a:noFill/>
        </p:spPr>
        <p:txBody>
          <a:bodyPr wrap="square" rtlCol="0">
            <a:spAutoFit/>
          </a:bodyPr>
          <a:lstStyle/>
          <a:p>
            <a:pPr algn="ctr"/>
            <a:r>
              <a:rPr lang="en-US" b="1" dirty="0"/>
              <a:t>21</a:t>
            </a:r>
          </a:p>
        </p:txBody>
      </p:sp>
      <p:sp>
        <p:nvSpPr>
          <p:cNvPr id="80" name="TextBox 79">
            <a:extLst>
              <a:ext uri="{FF2B5EF4-FFF2-40B4-BE49-F238E27FC236}">
                <a16:creationId xmlns:a16="http://schemas.microsoft.com/office/drawing/2014/main" id="{38104F60-CEBE-45D1-A2EA-B8C435981646}"/>
              </a:ext>
            </a:extLst>
          </p:cNvPr>
          <p:cNvSpPr txBox="1"/>
          <p:nvPr/>
        </p:nvSpPr>
        <p:spPr>
          <a:xfrm>
            <a:off x="2038989" y="1576723"/>
            <a:ext cx="2852294" cy="369332"/>
          </a:xfrm>
          <a:prstGeom prst="rect">
            <a:avLst/>
          </a:prstGeom>
          <a:noFill/>
        </p:spPr>
        <p:txBody>
          <a:bodyPr vert="horz" wrap="square" rtlCol="0">
            <a:spAutoFit/>
          </a:bodyPr>
          <a:lstStyle/>
          <a:p>
            <a:pPr algn="ctr"/>
            <a:r>
              <a:rPr lang="en-US" b="1" dirty="0"/>
              <a:t>DAY 1</a:t>
            </a:r>
          </a:p>
        </p:txBody>
      </p:sp>
      <p:cxnSp>
        <p:nvCxnSpPr>
          <p:cNvPr id="81" name="Straight Connector 80">
            <a:extLst>
              <a:ext uri="{FF2B5EF4-FFF2-40B4-BE49-F238E27FC236}">
                <a16:creationId xmlns:a16="http://schemas.microsoft.com/office/drawing/2014/main" id="{676C25B2-6636-402F-B441-3DD473C4FD49}"/>
              </a:ext>
            </a:extLst>
          </p:cNvPr>
          <p:cNvCxnSpPr/>
          <p:nvPr/>
        </p:nvCxnSpPr>
        <p:spPr>
          <a:xfrm>
            <a:off x="2687896" y="1891553"/>
            <a:ext cx="15544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F855EBD-7D3E-40E5-8A8B-043A38CF9AE6}"/>
              </a:ext>
            </a:extLst>
          </p:cNvPr>
          <p:cNvSpPr txBox="1"/>
          <p:nvPr/>
        </p:nvSpPr>
        <p:spPr>
          <a:xfrm>
            <a:off x="7647563" y="1565200"/>
            <a:ext cx="2852294" cy="369332"/>
          </a:xfrm>
          <a:prstGeom prst="rect">
            <a:avLst/>
          </a:prstGeom>
          <a:noFill/>
        </p:spPr>
        <p:txBody>
          <a:bodyPr vert="horz" wrap="square" rtlCol="0">
            <a:spAutoFit/>
          </a:bodyPr>
          <a:lstStyle/>
          <a:p>
            <a:pPr algn="ctr"/>
            <a:r>
              <a:rPr lang="en-US" b="1" dirty="0"/>
              <a:t>DAY 2</a:t>
            </a:r>
          </a:p>
        </p:txBody>
      </p:sp>
      <p:cxnSp>
        <p:nvCxnSpPr>
          <p:cNvPr id="83" name="Straight Connector 82">
            <a:extLst>
              <a:ext uri="{FF2B5EF4-FFF2-40B4-BE49-F238E27FC236}">
                <a16:creationId xmlns:a16="http://schemas.microsoft.com/office/drawing/2014/main" id="{35DADD2C-1F46-4E28-B2E6-4933480F3BAA}"/>
              </a:ext>
            </a:extLst>
          </p:cNvPr>
          <p:cNvCxnSpPr/>
          <p:nvPr/>
        </p:nvCxnSpPr>
        <p:spPr>
          <a:xfrm>
            <a:off x="8296470" y="1880030"/>
            <a:ext cx="155448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00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Data Layer</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Different perspectives on the data layer </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 name="Rectangle 7">
            <a:extLst>
              <a:ext uri="{FF2B5EF4-FFF2-40B4-BE49-F238E27FC236}">
                <a16:creationId xmlns:a16="http://schemas.microsoft.com/office/drawing/2014/main" id="{E0914749-087B-4B03-9451-F3008F903D87}"/>
              </a:ext>
            </a:extLst>
          </p:cNvPr>
          <p:cNvSpPr/>
          <p:nvPr/>
        </p:nvSpPr>
        <p:spPr>
          <a:xfrm>
            <a:off x="10020096" y="-1725406"/>
            <a:ext cx="2122415" cy="95634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Quip</a:t>
            </a:r>
          </a:p>
          <a:p>
            <a:pPr algn="ctr"/>
            <a:r>
              <a:rPr lang="en-US" dirty="0"/>
              <a:t>Mention Events/Actions</a:t>
            </a:r>
          </a:p>
        </p:txBody>
      </p:sp>
      <p:sp>
        <p:nvSpPr>
          <p:cNvPr id="5" name="Rectangle 4">
            <a:extLst>
              <a:ext uri="{FF2B5EF4-FFF2-40B4-BE49-F238E27FC236}">
                <a16:creationId xmlns:a16="http://schemas.microsoft.com/office/drawing/2014/main" id="{5144D435-EC70-448C-8EBF-C8282F3D143E}"/>
              </a:ext>
            </a:extLst>
          </p:cNvPr>
          <p:cNvSpPr/>
          <p:nvPr/>
        </p:nvSpPr>
        <p:spPr>
          <a:xfrm>
            <a:off x="1110696" y="-1867856"/>
            <a:ext cx="9350376" cy="2031325"/>
          </a:xfrm>
          <a:prstGeom prst="rect">
            <a:avLst/>
          </a:prstGeom>
        </p:spPr>
        <p:txBody>
          <a:bodyPr wrap="square">
            <a:spAutoFit/>
          </a:bodyPr>
          <a:lstStyle/>
          <a:p>
            <a:pPr marL="285750" indent="-285750">
              <a:buFont typeface="Arial" panose="020B0604020202020204" pitchFamily="34" charset="0"/>
              <a:buChar char="•"/>
            </a:pPr>
            <a:r>
              <a:rPr lang="en-US" dirty="0">
                <a:hlinkClick r:id="rId3"/>
              </a:rPr>
              <a:t>https://share.vidyard.com/watch/3FLuYbbWLmMnYAC86Vufbv</a:t>
            </a:r>
            <a:r>
              <a:rPr lang="en-US" dirty="0"/>
              <a:t>?</a:t>
            </a:r>
          </a:p>
          <a:p>
            <a:pPr marL="285750" indent="-285750">
              <a:buFont typeface="Arial" panose="020B0604020202020204" pitchFamily="34" charset="0"/>
              <a:buChar char="•"/>
            </a:pPr>
            <a:r>
              <a:rPr lang="en-US" dirty="0">
                <a:hlinkClick r:id="rId4"/>
              </a:rPr>
              <a:t>https://share.vidyard.com/watch/12hM7chXdumN6BRkkK13bx</a:t>
            </a:r>
            <a:r>
              <a:rPr lang="en-US" dirty="0"/>
              <a:t>?</a:t>
            </a:r>
          </a:p>
          <a:p>
            <a:pPr marL="285750" indent="-285750">
              <a:buFont typeface="Arial" panose="020B0604020202020204" pitchFamily="34" charset="0"/>
              <a:buChar char="•"/>
            </a:pPr>
            <a:r>
              <a:rPr lang="en-US" dirty="0">
                <a:hlinkClick r:id="rId5"/>
              </a:rPr>
              <a:t>https://quip.com/IblfAoIPCURi/TEMPLATE-Site-Mapping-Blueprint-eCommerce-Example</a:t>
            </a:r>
            <a:endParaRPr lang="en-US" dirty="0"/>
          </a:p>
          <a:p>
            <a:pPr marL="285750" indent="-285750">
              <a:buFont typeface="Arial" panose="020B0604020202020204" pitchFamily="34" charset="0"/>
              <a:buChar char="•"/>
            </a:pPr>
            <a:r>
              <a:rPr lang="en-US" dirty="0">
                <a:hlinkClick r:id="rId6"/>
              </a:rPr>
              <a:t>https://quip.com/4DJwAxzuDKbR/Sitemap-QA-Checklist-and-Best-Practices</a:t>
            </a:r>
            <a:endParaRPr lang="en-US" dirty="0"/>
          </a:p>
          <a:p>
            <a:pPr marL="285750" indent="-285750">
              <a:buFont typeface="Arial" panose="020B0604020202020204" pitchFamily="34" charset="0"/>
              <a:buChar char="•"/>
            </a:pPr>
            <a:r>
              <a:rPr lang="en-US" dirty="0">
                <a:hlinkClick r:id="rId7"/>
              </a:rPr>
              <a:t>https://developer.evergage.com/web-integration/sitemap/examples</a:t>
            </a:r>
            <a:endParaRPr lang="en-US" dirty="0"/>
          </a:p>
          <a:p>
            <a:pPr marL="285750" indent="-285750">
              <a:buFont typeface="Arial" panose="020B0604020202020204" pitchFamily="34" charset="0"/>
              <a:buChar char="•"/>
            </a:pPr>
            <a:endParaRPr lang="en-US" dirty="0"/>
          </a:p>
        </p:txBody>
      </p:sp>
      <p:sp>
        <p:nvSpPr>
          <p:cNvPr id="16" name="Rectangle 15">
            <a:extLst>
              <a:ext uri="{FF2B5EF4-FFF2-40B4-BE49-F238E27FC236}">
                <a16:creationId xmlns:a16="http://schemas.microsoft.com/office/drawing/2014/main" id="{E01DD8BC-CF1D-40D6-A425-6D6D44680696}"/>
              </a:ext>
            </a:extLst>
          </p:cNvPr>
          <p:cNvSpPr/>
          <p:nvPr/>
        </p:nvSpPr>
        <p:spPr>
          <a:xfrm>
            <a:off x="8161459" y="1863525"/>
            <a:ext cx="3104707"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dirty="0">
                <a:solidFill>
                  <a:srgbClr val="000000"/>
                </a:solidFill>
              </a:rPr>
              <a:t>A data layer is the middle ware for the web.  It provides a consolidated integration platform where all web based platforms can communicate with each other.   </a:t>
            </a:r>
          </a:p>
        </p:txBody>
      </p:sp>
      <p:sp>
        <p:nvSpPr>
          <p:cNvPr id="17" name="Rectangle 16">
            <a:extLst>
              <a:ext uri="{FF2B5EF4-FFF2-40B4-BE49-F238E27FC236}">
                <a16:creationId xmlns:a16="http://schemas.microsoft.com/office/drawing/2014/main" id="{28917377-48C4-4E65-BC31-5396DD72867E}"/>
              </a:ext>
            </a:extLst>
          </p:cNvPr>
          <p:cNvSpPr/>
          <p:nvPr/>
        </p:nvSpPr>
        <p:spPr>
          <a:xfrm>
            <a:off x="903286" y="1863525"/>
            <a:ext cx="3104707"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solidFill>
                  <a:srgbClr val="000000"/>
                </a:solidFill>
              </a:rPr>
              <a:t>Data layer contains </a:t>
            </a:r>
            <a:r>
              <a:rPr lang="en-US">
                <a:solidFill>
                  <a:srgbClr val="000000"/>
                </a:solidFill>
              </a:rPr>
              <a:t>key information </a:t>
            </a:r>
            <a:r>
              <a:rPr lang="en-US" dirty="0">
                <a:solidFill>
                  <a:srgbClr val="000000"/>
                </a:solidFill>
              </a:rPr>
              <a:t>that lives on </a:t>
            </a:r>
            <a:r>
              <a:rPr lang="en-US">
                <a:solidFill>
                  <a:srgbClr val="000000"/>
                </a:solidFill>
              </a:rPr>
              <a:t>the site</a:t>
            </a:r>
            <a:r>
              <a:rPr lang="en-US" dirty="0">
                <a:solidFill>
                  <a:srgbClr val="000000"/>
                </a:solidFill>
              </a:rPr>
              <a:t>, such as product or account </a:t>
            </a:r>
            <a:r>
              <a:rPr lang="en-US">
                <a:solidFill>
                  <a:srgbClr val="000000"/>
                </a:solidFill>
              </a:rPr>
              <a:t>related attributes</a:t>
            </a:r>
            <a:r>
              <a:rPr lang="en-US" dirty="0">
                <a:solidFill>
                  <a:srgbClr val="000000"/>
                </a:solidFill>
              </a:rPr>
              <a:t>. </a:t>
            </a:r>
            <a:r>
              <a:rPr lang="en-US">
                <a:solidFill>
                  <a:srgbClr val="000000"/>
                </a:solidFill>
              </a:rPr>
              <a:t>This information is </a:t>
            </a:r>
            <a:r>
              <a:rPr lang="en-US" dirty="0">
                <a:solidFill>
                  <a:srgbClr val="000000"/>
                </a:solidFill>
              </a:rPr>
              <a:t>updated in real-time.</a:t>
            </a:r>
          </a:p>
        </p:txBody>
      </p:sp>
      <p:sp>
        <p:nvSpPr>
          <p:cNvPr id="18" name="Rectangle 17">
            <a:extLst>
              <a:ext uri="{FF2B5EF4-FFF2-40B4-BE49-F238E27FC236}">
                <a16:creationId xmlns:a16="http://schemas.microsoft.com/office/drawing/2014/main" id="{1B242E54-DDBA-481D-801E-9845A2FD57C4}"/>
              </a:ext>
            </a:extLst>
          </p:cNvPr>
          <p:cNvSpPr/>
          <p:nvPr/>
        </p:nvSpPr>
        <p:spPr>
          <a:xfrm>
            <a:off x="4532372" y="1863525"/>
            <a:ext cx="3104707"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A data layer is a </a:t>
            </a:r>
            <a:r>
              <a:rPr lang="en-US" dirty="0" err="1">
                <a:solidFill>
                  <a:schemeClr val="tx1"/>
                </a:solidFill>
              </a:rPr>
              <a:t>javaScript</a:t>
            </a:r>
            <a:r>
              <a:rPr lang="en-US" dirty="0">
                <a:solidFill>
                  <a:schemeClr val="tx1"/>
                </a:solidFill>
              </a:rPr>
              <a:t> Object, which sits in the middle, transfers visitor interaction data occurring at the user interactions to different vendors like analytics, personalization etc.</a:t>
            </a:r>
          </a:p>
        </p:txBody>
      </p:sp>
      <p:sp>
        <p:nvSpPr>
          <p:cNvPr id="19" name="Rectangle 18">
            <a:extLst>
              <a:ext uri="{FF2B5EF4-FFF2-40B4-BE49-F238E27FC236}">
                <a16:creationId xmlns:a16="http://schemas.microsoft.com/office/drawing/2014/main" id="{4EBE5C54-9321-4611-8F33-9859C8440787}"/>
              </a:ext>
            </a:extLst>
          </p:cNvPr>
          <p:cNvSpPr/>
          <p:nvPr/>
        </p:nvSpPr>
        <p:spPr>
          <a:xfrm>
            <a:off x="857567" y="1863525"/>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D9158A-9ADB-41FC-9784-3612B9B0C739}"/>
              </a:ext>
            </a:extLst>
          </p:cNvPr>
          <p:cNvSpPr/>
          <p:nvPr/>
        </p:nvSpPr>
        <p:spPr>
          <a:xfrm>
            <a:off x="4480935" y="1863525"/>
            <a:ext cx="45719" cy="411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AD890D-F10D-4980-BD00-AFCD8F464DE0}"/>
              </a:ext>
            </a:extLst>
          </p:cNvPr>
          <p:cNvSpPr/>
          <p:nvPr/>
        </p:nvSpPr>
        <p:spPr>
          <a:xfrm>
            <a:off x="8133627" y="1863525"/>
            <a:ext cx="45719" cy="411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6F6408-F9C1-4ACD-9DA0-E509149181BF}"/>
              </a:ext>
            </a:extLst>
          </p:cNvPr>
          <p:cNvSpPr txBox="1"/>
          <p:nvPr/>
        </p:nvSpPr>
        <p:spPr>
          <a:xfrm>
            <a:off x="914398" y="2013995"/>
            <a:ext cx="3229337" cy="369332"/>
          </a:xfrm>
          <a:prstGeom prst="rect">
            <a:avLst/>
          </a:prstGeom>
          <a:noFill/>
        </p:spPr>
        <p:txBody>
          <a:bodyPr wrap="square" rtlCol="0">
            <a:spAutoFit/>
          </a:bodyPr>
          <a:lstStyle/>
          <a:p>
            <a:pPr algn="ctr"/>
            <a:r>
              <a:rPr lang="en-US" b="1" dirty="0"/>
              <a:t>Functional Definition</a:t>
            </a:r>
          </a:p>
        </p:txBody>
      </p:sp>
      <p:sp>
        <p:nvSpPr>
          <p:cNvPr id="22" name="TextBox 21">
            <a:extLst>
              <a:ext uri="{FF2B5EF4-FFF2-40B4-BE49-F238E27FC236}">
                <a16:creationId xmlns:a16="http://schemas.microsoft.com/office/drawing/2014/main" id="{2158C309-4DCE-4374-90BF-18C438C1EAF5}"/>
              </a:ext>
            </a:extLst>
          </p:cNvPr>
          <p:cNvSpPr txBox="1"/>
          <p:nvPr/>
        </p:nvSpPr>
        <p:spPr>
          <a:xfrm>
            <a:off x="4486273" y="2013995"/>
            <a:ext cx="3229337" cy="369332"/>
          </a:xfrm>
          <a:prstGeom prst="rect">
            <a:avLst/>
          </a:prstGeom>
          <a:noFill/>
        </p:spPr>
        <p:txBody>
          <a:bodyPr wrap="square" rtlCol="0">
            <a:spAutoFit/>
          </a:bodyPr>
          <a:lstStyle/>
          <a:p>
            <a:pPr algn="ctr"/>
            <a:r>
              <a:rPr lang="en-US" b="1" dirty="0"/>
              <a:t>Technical Definition</a:t>
            </a:r>
          </a:p>
        </p:txBody>
      </p:sp>
      <p:sp>
        <p:nvSpPr>
          <p:cNvPr id="23" name="TextBox 22">
            <a:extLst>
              <a:ext uri="{FF2B5EF4-FFF2-40B4-BE49-F238E27FC236}">
                <a16:creationId xmlns:a16="http://schemas.microsoft.com/office/drawing/2014/main" id="{0C31B823-E300-4B79-88D6-AF94169C0583}"/>
              </a:ext>
            </a:extLst>
          </p:cNvPr>
          <p:cNvSpPr txBox="1"/>
          <p:nvPr/>
        </p:nvSpPr>
        <p:spPr>
          <a:xfrm>
            <a:off x="8100330" y="2013995"/>
            <a:ext cx="3229337" cy="369332"/>
          </a:xfrm>
          <a:prstGeom prst="rect">
            <a:avLst/>
          </a:prstGeom>
          <a:noFill/>
        </p:spPr>
        <p:txBody>
          <a:bodyPr wrap="square" lIns="91440" tIns="45720" rIns="91440" bIns="45720" rtlCol="0" anchor="t">
            <a:spAutoFit/>
          </a:bodyPr>
          <a:lstStyle/>
          <a:p>
            <a:pPr algn="ctr"/>
            <a:r>
              <a:rPr lang="en-US" b="1" dirty="0"/>
              <a:t>Executive Definition</a:t>
            </a:r>
          </a:p>
        </p:txBody>
      </p:sp>
    </p:spTree>
    <p:extLst>
      <p:ext uri="{BB962C8B-B14F-4D97-AF65-F5344CB8AC3E}">
        <p14:creationId xmlns:p14="http://schemas.microsoft.com/office/powerpoint/2010/main" val="2418232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Catalog Setup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IS maintains a real time catalog that contains and organizes items and </a:t>
            </a:r>
            <a:r>
              <a:rPr lang="en-US"/>
              <a:t>its</a:t>
            </a:r>
            <a:r>
              <a:rPr lang="en-US" dirty="0"/>
              <a:t> related data. It can be used for personalization, targeting, and reporting and insights.   </a:t>
            </a:r>
          </a:p>
          <a:p>
            <a:endParaRPr lang="en-US" b="1"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C5071044-A730-4A15-B736-3338F25D68A8}"/>
              </a:ext>
            </a:extLst>
          </p:cNvPr>
          <p:cNvSpPr/>
          <p:nvPr/>
        </p:nvSpPr>
        <p:spPr>
          <a:xfrm>
            <a:off x="7646915" y="6417580"/>
            <a:ext cx="6096000" cy="230832"/>
          </a:xfrm>
          <a:prstGeom prst="rect">
            <a:avLst/>
          </a:prstGeom>
        </p:spPr>
        <p:txBody>
          <a:bodyPr>
            <a:spAutoFit/>
          </a:bodyPr>
          <a:lstStyle/>
          <a:p>
            <a:pPr marL="342900" indent="-342900">
              <a:buFont typeface="+mj-lt"/>
              <a:buAutoNum type="arabicPeriod"/>
            </a:pPr>
            <a:r>
              <a:rPr lang="en-US" sz="900" dirty="0">
                <a:cs typeface="Times New Roman" panose="02020603050405020304" pitchFamily="18" charset="0"/>
              </a:rPr>
              <a:t>https://share.vidyard.com/watch/Zck6s8NgRmMJzKm8mWFsNv?</a:t>
            </a:r>
          </a:p>
        </p:txBody>
      </p:sp>
      <p:sp>
        <p:nvSpPr>
          <p:cNvPr id="11" name="TextBox 10">
            <a:extLst>
              <a:ext uri="{FF2B5EF4-FFF2-40B4-BE49-F238E27FC236}">
                <a16:creationId xmlns:a16="http://schemas.microsoft.com/office/drawing/2014/main" id="{C80A77FD-FF64-4871-9076-C0D8F975B8B2}"/>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set up a product catalog with the primary item type as product and attributes and dimensions similar to those listed out in the first diagram.  </a:t>
            </a:r>
          </a:p>
        </p:txBody>
      </p:sp>
      <p:sp>
        <p:nvSpPr>
          <p:cNvPr id="6" name="TextBox 5">
            <a:extLst>
              <a:ext uri="{FF2B5EF4-FFF2-40B4-BE49-F238E27FC236}">
                <a16:creationId xmlns:a16="http://schemas.microsoft.com/office/drawing/2014/main" id="{DD03FD3D-CEC1-416B-8905-BF097EEB9CD1}"/>
              </a:ext>
            </a:extLst>
          </p:cNvPr>
          <p:cNvSpPr txBox="1"/>
          <p:nvPr/>
        </p:nvSpPr>
        <p:spPr>
          <a:xfrm>
            <a:off x="1375961" y="1974791"/>
            <a:ext cx="3546504" cy="1815882"/>
          </a:xfrm>
          <a:prstGeom prst="rect">
            <a:avLst/>
          </a:prstGeom>
          <a:noFill/>
        </p:spPr>
        <p:txBody>
          <a:bodyPr wrap="square" rtlCol="0">
            <a:spAutoFit/>
          </a:bodyPr>
          <a:lstStyle/>
          <a:p>
            <a:r>
              <a:rPr lang="en-US" sz="1400" b="1" dirty="0"/>
              <a:t>Catalog can contain: </a:t>
            </a:r>
          </a:p>
          <a:p>
            <a:pPr marL="285750" indent="-285750">
              <a:buFont typeface="Arial" panose="020B0604020202020204" pitchFamily="34" charset="0"/>
              <a:buChar char="•"/>
            </a:pPr>
            <a:r>
              <a:rPr lang="en-US" sz="1400" dirty="0"/>
              <a:t>Items</a:t>
            </a:r>
          </a:p>
          <a:p>
            <a:pPr marL="742950" lvl="1" indent="-285750">
              <a:buFont typeface="Arial" panose="020B0604020202020204" pitchFamily="34" charset="0"/>
              <a:buChar char="•"/>
            </a:pPr>
            <a:r>
              <a:rPr lang="en-US" sz="1400" dirty="0"/>
              <a:t>Products </a:t>
            </a:r>
          </a:p>
          <a:p>
            <a:pPr marL="742950" lvl="1" indent="-285750">
              <a:buFont typeface="Arial" panose="020B0604020202020204" pitchFamily="34" charset="0"/>
              <a:buChar char="•"/>
            </a:pPr>
            <a:r>
              <a:rPr lang="en-US" sz="1400" dirty="0"/>
              <a:t>Content </a:t>
            </a:r>
          </a:p>
          <a:p>
            <a:pPr marL="742950" lvl="1" indent="-285750">
              <a:buFont typeface="Arial" panose="020B0604020202020204" pitchFamily="34" charset="0"/>
              <a:buChar char="•"/>
            </a:pPr>
            <a:r>
              <a:rPr lang="en-US" sz="1400" dirty="0"/>
              <a:t>Offers/Creative</a:t>
            </a:r>
          </a:p>
          <a:p>
            <a:pPr marL="285750" indent="-285750">
              <a:buFont typeface="Arial" panose="020B0604020202020204" pitchFamily="34" charset="0"/>
              <a:buChar char="•"/>
            </a:pPr>
            <a:r>
              <a:rPr lang="en-US" sz="1400" dirty="0"/>
              <a:t>Each Item can have</a:t>
            </a:r>
          </a:p>
          <a:p>
            <a:pPr marL="742950" lvl="1" indent="-285750">
              <a:buFont typeface="Arial" panose="020B0604020202020204" pitchFamily="34" charset="0"/>
              <a:buChar char="•"/>
            </a:pPr>
            <a:r>
              <a:rPr lang="en-US" sz="1400" dirty="0"/>
              <a:t>Attributes </a:t>
            </a:r>
          </a:p>
          <a:p>
            <a:pPr marL="742950" lvl="1" indent="-285750">
              <a:buFont typeface="Arial" panose="020B0604020202020204" pitchFamily="34" charset="0"/>
              <a:buChar char="•"/>
            </a:pPr>
            <a:r>
              <a:rPr lang="en-US" sz="1400" dirty="0"/>
              <a:t>Dimensions </a:t>
            </a:r>
          </a:p>
        </p:txBody>
      </p:sp>
      <p:sp>
        <p:nvSpPr>
          <p:cNvPr id="14" name="TextBox 13">
            <a:extLst>
              <a:ext uri="{FF2B5EF4-FFF2-40B4-BE49-F238E27FC236}">
                <a16:creationId xmlns:a16="http://schemas.microsoft.com/office/drawing/2014/main" id="{CE2F6323-C02A-4137-BD24-3528D1BF92B9}"/>
              </a:ext>
            </a:extLst>
          </p:cNvPr>
          <p:cNvSpPr txBox="1"/>
          <p:nvPr/>
        </p:nvSpPr>
        <p:spPr>
          <a:xfrm>
            <a:off x="1375961" y="4194560"/>
            <a:ext cx="3546504" cy="738664"/>
          </a:xfrm>
          <a:prstGeom prst="rect">
            <a:avLst/>
          </a:prstGeom>
          <a:noFill/>
        </p:spPr>
        <p:txBody>
          <a:bodyPr wrap="square" rtlCol="0">
            <a:spAutoFit/>
          </a:bodyPr>
          <a:lstStyle/>
          <a:p>
            <a:r>
              <a:rPr lang="en-US" sz="1400" b="1" dirty="0"/>
              <a:t>Catalog can be populated by: </a:t>
            </a:r>
          </a:p>
          <a:p>
            <a:pPr marL="285750" indent="-285750">
              <a:buFont typeface="Arial" panose="020B0604020202020204" pitchFamily="34" charset="0"/>
              <a:buChar char="•"/>
            </a:pPr>
            <a:r>
              <a:rPr lang="en-US" sz="1400" dirty="0"/>
              <a:t>Sitemap</a:t>
            </a:r>
          </a:p>
          <a:p>
            <a:pPr marL="285750" indent="-285750">
              <a:buFont typeface="Arial" panose="020B0604020202020204" pitchFamily="34" charset="0"/>
              <a:buChar char="•"/>
            </a:pPr>
            <a:r>
              <a:rPr lang="en-US" sz="1400" dirty="0"/>
              <a:t>Feed (Product ETL)</a:t>
            </a:r>
          </a:p>
        </p:txBody>
      </p:sp>
      <p:sp>
        <p:nvSpPr>
          <p:cNvPr id="8" name="Rectangle 7">
            <a:extLst>
              <a:ext uri="{FF2B5EF4-FFF2-40B4-BE49-F238E27FC236}">
                <a16:creationId xmlns:a16="http://schemas.microsoft.com/office/drawing/2014/main" id="{1345FC50-81D0-411C-9D98-DFBC09D485EC}"/>
              </a:ext>
            </a:extLst>
          </p:cNvPr>
          <p:cNvSpPr/>
          <p:nvPr/>
        </p:nvSpPr>
        <p:spPr>
          <a:xfrm>
            <a:off x="6006566" y="1974078"/>
            <a:ext cx="1931350" cy="548640"/>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Item 1</a:t>
            </a:r>
          </a:p>
          <a:p>
            <a:pPr algn="ctr"/>
            <a:r>
              <a:rPr lang="en-US" sz="1200" dirty="0">
                <a:solidFill>
                  <a:schemeClr val="tx1"/>
                </a:solidFill>
              </a:rPr>
              <a:t>(i.e. jacket) </a:t>
            </a:r>
          </a:p>
        </p:txBody>
      </p:sp>
      <p:sp>
        <p:nvSpPr>
          <p:cNvPr id="16" name="Rectangle 15">
            <a:extLst>
              <a:ext uri="{FF2B5EF4-FFF2-40B4-BE49-F238E27FC236}">
                <a16:creationId xmlns:a16="http://schemas.microsoft.com/office/drawing/2014/main" id="{D98518BD-B452-4B41-8C35-DDFD26429F0A}"/>
              </a:ext>
            </a:extLst>
          </p:cNvPr>
          <p:cNvSpPr/>
          <p:nvPr/>
        </p:nvSpPr>
        <p:spPr>
          <a:xfrm>
            <a:off x="8247700" y="1974078"/>
            <a:ext cx="1931350" cy="548640"/>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Item 2</a:t>
            </a:r>
          </a:p>
          <a:p>
            <a:pPr algn="ctr"/>
            <a:r>
              <a:rPr lang="en-US" sz="1200" dirty="0">
                <a:solidFill>
                  <a:schemeClr val="tx1"/>
                </a:solidFill>
              </a:rPr>
              <a:t>(i.e. pants)</a:t>
            </a:r>
          </a:p>
        </p:txBody>
      </p:sp>
      <p:sp>
        <p:nvSpPr>
          <p:cNvPr id="17" name="Rectangle 16">
            <a:extLst>
              <a:ext uri="{FF2B5EF4-FFF2-40B4-BE49-F238E27FC236}">
                <a16:creationId xmlns:a16="http://schemas.microsoft.com/office/drawing/2014/main" id="{4BFE1FE3-3BA9-4BE6-8397-DFCAD16090F6}"/>
              </a:ext>
            </a:extLst>
          </p:cNvPr>
          <p:cNvSpPr/>
          <p:nvPr/>
        </p:nvSpPr>
        <p:spPr>
          <a:xfrm>
            <a:off x="6006566" y="2608603"/>
            <a:ext cx="1922804" cy="548640"/>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Attributes</a:t>
            </a:r>
          </a:p>
          <a:p>
            <a:pPr algn="ctr"/>
            <a:r>
              <a:rPr lang="en-US" sz="1200" dirty="0">
                <a:solidFill>
                  <a:schemeClr val="tx1"/>
                </a:solidFill>
              </a:rPr>
              <a:t>(i.e. color, size)</a:t>
            </a:r>
          </a:p>
        </p:txBody>
      </p:sp>
      <p:sp>
        <p:nvSpPr>
          <p:cNvPr id="18" name="Rectangle 17">
            <a:extLst>
              <a:ext uri="{FF2B5EF4-FFF2-40B4-BE49-F238E27FC236}">
                <a16:creationId xmlns:a16="http://schemas.microsoft.com/office/drawing/2014/main" id="{B55FAF8A-91A6-4034-80BF-9D7A7DDE6DF7}"/>
              </a:ext>
            </a:extLst>
          </p:cNvPr>
          <p:cNvSpPr/>
          <p:nvPr/>
        </p:nvSpPr>
        <p:spPr>
          <a:xfrm>
            <a:off x="8247700" y="2608603"/>
            <a:ext cx="1920668" cy="548640"/>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Attributes</a:t>
            </a:r>
          </a:p>
          <a:p>
            <a:pPr algn="ctr"/>
            <a:r>
              <a:rPr lang="en-US" sz="1200" dirty="0">
                <a:solidFill>
                  <a:schemeClr val="tx1"/>
                </a:solidFill>
              </a:rPr>
              <a:t>(i.e. color, size)</a:t>
            </a:r>
          </a:p>
        </p:txBody>
      </p:sp>
      <p:sp>
        <p:nvSpPr>
          <p:cNvPr id="19" name="Rectangle 18">
            <a:extLst>
              <a:ext uri="{FF2B5EF4-FFF2-40B4-BE49-F238E27FC236}">
                <a16:creationId xmlns:a16="http://schemas.microsoft.com/office/drawing/2014/main" id="{DDDEE76A-4264-41AC-9C8E-21C03AEE95FF}"/>
              </a:ext>
            </a:extLst>
          </p:cNvPr>
          <p:cNvSpPr/>
          <p:nvPr/>
        </p:nvSpPr>
        <p:spPr>
          <a:xfrm>
            <a:off x="6006566" y="3226037"/>
            <a:ext cx="4170348" cy="548640"/>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Dimensions</a:t>
            </a:r>
          </a:p>
          <a:p>
            <a:pPr algn="ctr"/>
            <a:r>
              <a:rPr lang="en-US" sz="1200" dirty="0">
                <a:solidFill>
                  <a:schemeClr val="tx1"/>
                </a:solidFill>
              </a:rPr>
              <a:t>(i.e. category, gender)</a:t>
            </a:r>
          </a:p>
        </p:txBody>
      </p:sp>
      <p:sp>
        <p:nvSpPr>
          <p:cNvPr id="20" name="TextBox 19">
            <a:extLst>
              <a:ext uri="{FF2B5EF4-FFF2-40B4-BE49-F238E27FC236}">
                <a16:creationId xmlns:a16="http://schemas.microsoft.com/office/drawing/2014/main" id="{D131E494-446A-4E59-9518-537DFE51273C}"/>
              </a:ext>
            </a:extLst>
          </p:cNvPr>
          <p:cNvSpPr txBox="1"/>
          <p:nvPr/>
        </p:nvSpPr>
        <p:spPr>
          <a:xfrm>
            <a:off x="1314715" y="4985402"/>
            <a:ext cx="3607749" cy="1200329"/>
          </a:xfrm>
          <a:prstGeom prst="rect">
            <a:avLst/>
          </a:prstGeom>
          <a:noFill/>
        </p:spPr>
        <p:txBody>
          <a:bodyPr wrap="square" rtlCol="0">
            <a:spAutoFit/>
          </a:bodyPr>
          <a:lstStyle/>
          <a:p>
            <a:r>
              <a:rPr lang="en-US" sz="1200" b="1" dirty="0"/>
              <a:t>Best Practices</a:t>
            </a:r>
          </a:p>
          <a:p>
            <a:pPr marL="285750" indent="-285750">
              <a:buFont typeface="Wingdings" panose="05000000000000000000" pitchFamily="2" charset="2"/>
              <a:buChar char="ü"/>
            </a:pPr>
            <a:r>
              <a:rPr lang="en-US" sz="1200" dirty="0"/>
              <a:t>Use both the sitemap and the Feed (one as the primary source and the other as the secondary)</a:t>
            </a:r>
          </a:p>
          <a:p>
            <a:pPr marL="285750" indent="-285750">
              <a:buFont typeface="Wingdings" panose="05000000000000000000" pitchFamily="2" charset="2"/>
              <a:buChar char="ü"/>
            </a:pPr>
            <a:r>
              <a:rPr lang="en-US" sz="1200" dirty="0"/>
              <a:t>Determine dimensions carefully as it can help track customer affinity </a:t>
            </a:r>
          </a:p>
        </p:txBody>
      </p:sp>
      <p:sp>
        <p:nvSpPr>
          <p:cNvPr id="21" name="Rectangle 20">
            <a:extLst>
              <a:ext uri="{FF2B5EF4-FFF2-40B4-BE49-F238E27FC236}">
                <a16:creationId xmlns:a16="http://schemas.microsoft.com/office/drawing/2014/main" id="{053CAB81-9EAC-409C-BED6-97E4E93AD1EB}"/>
              </a:ext>
            </a:extLst>
          </p:cNvPr>
          <p:cNvSpPr/>
          <p:nvPr/>
        </p:nvSpPr>
        <p:spPr>
          <a:xfrm>
            <a:off x="6005141" y="4194560"/>
            <a:ext cx="1931350" cy="548640"/>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Article 1</a:t>
            </a:r>
          </a:p>
          <a:p>
            <a:pPr algn="ctr"/>
            <a:r>
              <a:rPr lang="en-US" sz="1200" dirty="0">
                <a:solidFill>
                  <a:schemeClr val="tx1"/>
                </a:solidFill>
              </a:rPr>
              <a:t>(i.e. Blog post) </a:t>
            </a:r>
          </a:p>
        </p:txBody>
      </p:sp>
      <p:sp>
        <p:nvSpPr>
          <p:cNvPr id="22" name="Rectangle 21">
            <a:extLst>
              <a:ext uri="{FF2B5EF4-FFF2-40B4-BE49-F238E27FC236}">
                <a16:creationId xmlns:a16="http://schemas.microsoft.com/office/drawing/2014/main" id="{E95C4DAE-3FA4-4D00-A637-5816F19BFFBB}"/>
              </a:ext>
            </a:extLst>
          </p:cNvPr>
          <p:cNvSpPr/>
          <p:nvPr/>
        </p:nvSpPr>
        <p:spPr>
          <a:xfrm>
            <a:off x="8246275" y="4194560"/>
            <a:ext cx="1931350" cy="548640"/>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Article 2</a:t>
            </a:r>
          </a:p>
          <a:p>
            <a:pPr algn="ctr"/>
            <a:r>
              <a:rPr lang="en-US" sz="1200" dirty="0">
                <a:solidFill>
                  <a:schemeClr val="tx1"/>
                </a:solidFill>
              </a:rPr>
              <a:t>(i.e. How to guide)</a:t>
            </a:r>
          </a:p>
        </p:txBody>
      </p:sp>
      <p:sp>
        <p:nvSpPr>
          <p:cNvPr id="23" name="Rectangle 22">
            <a:extLst>
              <a:ext uri="{FF2B5EF4-FFF2-40B4-BE49-F238E27FC236}">
                <a16:creationId xmlns:a16="http://schemas.microsoft.com/office/drawing/2014/main" id="{EA3F4D0D-6E3A-4397-8041-1BFA4212CC33}"/>
              </a:ext>
            </a:extLst>
          </p:cNvPr>
          <p:cNvSpPr/>
          <p:nvPr/>
        </p:nvSpPr>
        <p:spPr>
          <a:xfrm>
            <a:off x="6005141" y="4829085"/>
            <a:ext cx="1922804" cy="548640"/>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Attributes</a:t>
            </a:r>
          </a:p>
          <a:p>
            <a:pPr algn="ctr"/>
            <a:r>
              <a:rPr lang="en-US" sz="1200" dirty="0">
                <a:solidFill>
                  <a:schemeClr val="tx1"/>
                </a:solidFill>
              </a:rPr>
              <a:t>(i.e. URL, Publish Date)</a:t>
            </a:r>
          </a:p>
        </p:txBody>
      </p:sp>
      <p:sp>
        <p:nvSpPr>
          <p:cNvPr id="24" name="Rectangle 23">
            <a:extLst>
              <a:ext uri="{FF2B5EF4-FFF2-40B4-BE49-F238E27FC236}">
                <a16:creationId xmlns:a16="http://schemas.microsoft.com/office/drawing/2014/main" id="{8E415E75-EC11-499F-9E27-F2855C3A6695}"/>
              </a:ext>
            </a:extLst>
          </p:cNvPr>
          <p:cNvSpPr/>
          <p:nvPr/>
        </p:nvSpPr>
        <p:spPr>
          <a:xfrm>
            <a:off x="8246275" y="4829085"/>
            <a:ext cx="1920668" cy="548640"/>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Attributes</a:t>
            </a:r>
          </a:p>
          <a:p>
            <a:pPr algn="ctr"/>
            <a:r>
              <a:rPr lang="en-US" sz="1200" dirty="0">
                <a:solidFill>
                  <a:schemeClr val="tx1"/>
                </a:solidFill>
              </a:rPr>
              <a:t>(i.e. URL, Publish Date)</a:t>
            </a:r>
          </a:p>
        </p:txBody>
      </p:sp>
      <p:sp>
        <p:nvSpPr>
          <p:cNvPr id="25" name="Rectangle 24">
            <a:extLst>
              <a:ext uri="{FF2B5EF4-FFF2-40B4-BE49-F238E27FC236}">
                <a16:creationId xmlns:a16="http://schemas.microsoft.com/office/drawing/2014/main" id="{899906B3-3843-4D48-B7F7-E286A9F761D2}"/>
              </a:ext>
            </a:extLst>
          </p:cNvPr>
          <p:cNvSpPr/>
          <p:nvPr/>
        </p:nvSpPr>
        <p:spPr>
          <a:xfrm>
            <a:off x="6005141" y="5446519"/>
            <a:ext cx="4170348" cy="548640"/>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Dimensions</a:t>
            </a:r>
          </a:p>
          <a:p>
            <a:pPr algn="ctr"/>
            <a:r>
              <a:rPr lang="en-US" sz="1200" dirty="0">
                <a:solidFill>
                  <a:schemeClr val="tx1"/>
                </a:solidFill>
              </a:rPr>
              <a:t>(i.e. author, industry)</a:t>
            </a:r>
          </a:p>
        </p:txBody>
      </p:sp>
      <p:sp>
        <p:nvSpPr>
          <p:cNvPr id="12" name="TextBox 11">
            <a:extLst>
              <a:ext uri="{FF2B5EF4-FFF2-40B4-BE49-F238E27FC236}">
                <a16:creationId xmlns:a16="http://schemas.microsoft.com/office/drawing/2014/main" id="{44664DCE-889F-4483-93FD-D5853A74EE2D}"/>
              </a:ext>
            </a:extLst>
          </p:cNvPr>
          <p:cNvSpPr txBox="1"/>
          <p:nvPr/>
        </p:nvSpPr>
        <p:spPr>
          <a:xfrm>
            <a:off x="5407649" y="1794617"/>
            <a:ext cx="400110" cy="2213361"/>
          </a:xfrm>
          <a:prstGeom prst="rect">
            <a:avLst/>
          </a:prstGeom>
          <a:noFill/>
        </p:spPr>
        <p:txBody>
          <a:bodyPr vert="vert270" wrap="square" rtlCol="0">
            <a:spAutoFit/>
          </a:bodyPr>
          <a:lstStyle/>
          <a:p>
            <a:pPr algn="ctr"/>
            <a:r>
              <a:rPr lang="en-US" sz="1400" b="1" dirty="0"/>
              <a:t>Product Example</a:t>
            </a:r>
          </a:p>
        </p:txBody>
      </p:sp>
      <p:sp>
        <p:nvSpPr>
          <p:cNvPr id="27" name="TextBox 26">
            <a:extLst>
              <a:ext uri="{FF2B5EF4-FFF2-40B4-BE49-F238E27FC236}">
                <a16:creationId xmlns:a16="http://schemas.microsoft.com/office/drawing/2014/main" id="{EB66EAF6-BFC2-4D00-A8FC-F4DD79C728EE}"/>
              </a:ext>
            </a:extLst>
          </p:cNvPr>
          <p:cNvSpPr txBox="1"/>
          <p:nvPr/>
        </p:nvSpPr>
        <p:spPr>
          <a:xfrm>
            <a:off x="5407649" y="4000945"/>
            <a:ext cx="400110" cy="2213361"/>
          </a:xfrm>
          <a:prstGeom prst="rect">
            <a:avLst/>
          </a:prstGeom>
          <a:noFill/>
        </p:spPr>
        <p:txBody>
          <a:bodyPr vert="vert270" wrap="square" rtlCol="0">
            <a:spAutoFit/>
          </a:bodyPr>
          <a:lstStyle/>
          <a:p>
            <a:pPr algn="ctr"/>
            <a:r>
              <a:rPr lang="en-US" sz="1400" b="1" dirty="0"/>
              <a:t>Content Example</a:t>
            </a:r>
          </a:p>
        </p:txBody>
      </p:sp>
    </p:spTree>
    <p:extLst>
      <p:ext uri="{BB962C8B-B14F-4D97-AF65-F5344CB8AC3E}">
        <p14:creationId xmlns:p14="http://schemas.microsoft.com/office/powerpoint/2010/main" val="4254344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Unified Customer Profile Setup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UCP provides a comprehensive, holistic view of every visitor, customer, or user based on their interactions across channels. The identity management system recognizes when multiple profiles belong to the same customer and merges the profiles and their corresponding data based on pre-determined configurations.</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166883AC-64CF-49D0-A00B-9FACFFCE0C34}"/>
              </a:ext>
            </a:extLst>
          </p:cNvPr>
          <p:cNvSpPr/>
          <p:nvPr/>
        </p:nvSpPr>
        <p:spPr>
          <a:xfrm>
            <a:off x="7974896" y="6163056"/>
            <a:ext cx="4199984" cy="646331"/>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https://share.vidyard.com/watch/ZdoxYdbFe7mTy3d4K5qF28</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rPr>
              <a:t>https://share.vidyard.com/watch/da8ueaBgMWs9jFnEa4VJaU?</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https://doc.evergage.com/display/EKB/Identity+Management</a:t>
            </a:r>
            <a:endParaRPr lang="en-US" sz="900" dirty="0">
              <a:cs typeface="Times New Roman" panose="02020603050405020304" pitchFamily="18" charset="0"/>
            </a:endParaRPr>
          </a:p>
          <a:p>
            <a:pPr marL="342900" indent="-342900">
              <a:buFont typeface="+mj-lt"/>
              <a:buAutoNum type="arabicPeriod"/>
            </a:pPr>
            <a:r>
              <a:rPr lang="en-US" sz="900" dirty="0">
                <a:cs typeface="Times New Roman" panose="02020603050405020304" pitchFamily="18" charset="0"/>
              </a:rPr>
              <a:t>https://doc.evergage.com/display/EKB/Unified+Customer+Profile</a:t>
            </a:r>
          </a:p>
        </p:txBody>
      </p:sp>
      <p:sp>
        <p:nvSpPr>
          <p:cNvPr id="14" name="TextBox 13">
            <a:extLst>
              <a:ext uri="{FF2B5EF4-FFF2-40B4-BE49-F238E27FC236}">
                <a16:creationId xmlns:a16="http://schemas.microsoft.com/office/drawing/2014/main" id="{40C80723-8B81-4659-91E1-D4B6CFBB1272}"/>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Our UCP will have First Name, Last Name, Email Address, Phone Number, Contact ID. The identity attributes would be email address and Contact ID.</a:t>
            </a:r>
          </a:p>
        </p:txBody>
      </p:sp>
      <p:sp>
        <p:nvSpPr>
          <p:cNvPr id="16" name="Rectangle 15">
            <a:extLst>
              <a:ext uri="{FF2B5EF4-FFF2-40B4-BE49-F238E27FC236}">
                <a16:creationId xmlns:a16="http://schemas.microsoft.com/office/drawing/2014/main" id="{61A33B08-4A24-4F39-9882-EF61DBAB9141}"/>
              </a:ext>
            </a:extLst>
          </p:cNvPr>
          <p:cNvSpPr/>
          <p:nvPr/>
        </p:nvSpPr>
        <p:spPr>
          <a:xfrm>
            <a:off x="914401" y="2531163"/>
            <a:ext cx="5053780" cy="1559625"/>
          </a:xfrm>
          <a:prstGeom prst="rect">
            <a:avLst/>
          </a:prstGeom>
          <a:gradFill flip="none" rotWithShape="1">
            <a:gsLst>
              <a:gs pos="0">
                <a:srgbClr val="FAFAFA"/>
              </a:gs>
              <a:gs pos="100000">
                <a:schemeClr val="bg1">
                  <a:lumMod val="95000"/>
                </a:schemeClr>
              </a:gs>
            </a:gsLst>
            <a:lin ang="5400000" scaled="1"/>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ea typeface="+mn-ea"/>
              <a:cs typeface="+mn-cs"/>
            </a:endParaRPr>
          </a:p>
        </p:txBody>
      </p:sp>
      <p:cxnSp>
        <p:nvCxnSpPr>
          <p:cNvPr id="17" name="Straight Connector 16">
            <a:extLst>
              <a:ext uri="{FF2B5EF4-FFF2-40B4-BE49-F238E27FC236}">
                <a16:creationId xmlns:a16="http://schemas.microsoft.com/office/drawing/2014/main" id="{F109EB6D-4328-49E1-B41D-78C145D30722}"/>
              </a:ext>
            </a:extLst>
          </p:cNvPr>
          <p:cNvCxnSpPr>
            <a:cxnSpLocks/>
          </p:cNvCxnSpPr>
          <p:nvPr/>
        </p:nvCxnSpPr>
        <p:spPr>
          <a:xfrm>
            <a:off x="914400" y="2518394"/>
            <a:ext cx="5053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Google Shape;22515;p994">
            <a:extLst>
              <a:ext uri="{FF2B5EF4-FFF2-40B4-BE49-F238E27FC236}">
                <a16:creationId xmlns:a16="http://schemas.microsoft.com/office/drawing/2014/main" id="{F93199DC-DEEE-4535-8E68-179D79D098E2}"/>
              </a:ext>
            </a:extLst>
          </p:cNvPr>
          <p:cNvSpPr txBox="1"/>
          <p:nvPr/>
        </p:nvSpPr>
        <p:spPr>
          <a:xfrm>
            <a:off x="1197807" y="2025444"/>
            <a:ext cx="3476423" cy="52063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900"/>
              <a:defRPr/>
            </a:pPr>
            <a:r>
              <a:rPr lang="en-US" b="1" dirty="0">
                <a:latin typeface="+mn-lt"/>
                <a:ea typeface="Open Sans" panose="020B0606030504020204" pitchFamily="34" charset="0"/>
                <a:cs typeface="Open Sans" panose="020B0606030504020204" pitchFamily="34" charset="0"/>
                <a:sym typeface="Open Sans"/>
              </a:rPr>
              <a:t>Customize the UCP by….</a:t>
            </a:r>
          </a:p>
        </p:txBody>
      </p:sp>
      <p:cxnSp>
        <p:nvCxnSpPr>
          <p:cNvPr id="19" name="Straight Connector 18">
            <a:extLst>
              <a:ext uri="{FF2B5EF4-FFF2-40B4-BE49-F238E27FC236}">
                <a16:creationId xmlns:a16="http://schemas.microsoft.com/office/drawing/2014/main" id="{774C3EF4-49D6-41E2-8194-F023B59D1E29}"/>
              </a:ext>
            </a:extLst>
          </p:cNvPr>
          <p:cNvCxnSpPr>
            <a:cxnSpLocks/>
          </p:cNvCxnSpPr>
          <p:nvPr/>
        </p:nvCxnSpPr>
        <p:spPr>
          <a:xfrm>
            <a:off x="914400" y="2066904"/>
            <a:ext cx="505378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B8E9535-8FBF-4F6E-8FAB-DC69D197881A}"/>
              </a:ext>
            </a:extLst>
          </p:cNvPr>
          <p:cNvSpPr txBox="1"/>
          <p:nvPr/>
        </p:nvSpPr>
        <p:spPr>
          <a:xfrm>
            <a:off x="938667" y="2628591"/>
            <a:ext cx="5174154"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Selecting your default customer overview screen type based on industry (SaaS, eCommerce, Demand Generation)</a:t>
            </a:r>
          </a:p>
          <a:p>
            <a:pPr marL="285750" indent="-285750">
              <a:buFont typeface="Arial" panose="020B0604020202020204" pitchFamily="34" charset="0"/>
              <a:buChar char="•"/>
            </a:pPr>
            <a:r>
              <a:rPr lang="en-US" sz="1400" dirty="0"/>
              <a:t>Creating custom attributes under Settings&gt; Attributes </a:t>
            </a:r>
          </a:p>
          <a:p>
            <a:pPr marL="285750" indent="-285750">
              <a:buFont typeface="Arial" panose="020B0604020202020204" pitchFamily="34" charset="0"/>
              <a:buChar char="•"/>
            </a:pPr>
            <a:r>
              <a:rPr lang="en-US" sz="1400" dirty="0"/>
              <a:t>Selecting Type, Classification, and if an identity type </a:t>
            </a:r>
          </a:p>
          <a:p>
            <a:pPr marL="285750" indent="-285750">
              <a:buFont typeface="Arial" panose="020B0604020202020204" pitchFamily="34" charset="0"/>
              <a:buChar char="•"/>
            </a:pPr>
            <a:r>
              <a:rPr lang="en-US" sz="1400" dirty="0"/>
              <a:t>Can be populated from sitemap or User ETL</a:t>
            </a:r>
          </a:p>
        </p:txBody>
      </p:sp>
      <p:sp>
        <p:nvSpPr>
          <p:cNvPr id="21" name="Rectangle 20">
            <a:extLst>
              <a:ext uri="{FF2B5EF4-FFF2-40B4-BE49-F238E27FC236}">
                <a16:creationId xmlns:a16="http://schemas.microsoft.com/office/drawing/2014/main" id="{679036FA-13BB-45B5-A899-A3BB6B927A4C}"/>
              </a:ext>
            </a:extLst>
          </p:cNvPr>
          <p:cNvSpPr/>
          <p:nvPr/>
        </p:nvSpPr>
        <p:spPr>
          <a:xfrm>
            <a:off x="914400" y="4703651"/>
            <a:ext cx="5053781" cy="1343875"/>
          </a:xfrm>
          <a:prstGeom prst="rect">
            <a:avLst/>
          </a:prstGeom>
          <a:gradFill flip="none" rotWithShape="1">
            <a:gsLst>
              <a:gs pos="0">
                <a:srgbClr val="FAFAFA"/>
              </a:gs>
              <a:gs pos="100000">
                <a:schemeClr val="bg1">
                  <a:lumMod val="95000"/>
                </a:schemeClr>
              </a:gs>
            </a:gsLst>
            <a:lin ang="5400000" scaled="1"/>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ea typeface="+mn-ea"/>
              <a:cs typeface="+mn-cs"/>
            </a:endParaRPr>
          </a:p>
        </p:txBody>
      </p:sp>
      <p:cxnSp>
        <p:nvCxnSpPr>
          <p:cNvPr id="22" name="Straight Connector 21">
            <a:extLst>
              <a:ext uri="{FF2B5EF4-FFF2-40B4-BE49-F238E27FC236}">
                <a16:creationId xmlns:a16="http://schemas.microsoft.com/office/drawing/2014/main" id="{795BB21E-77F5-4057-9EB2-D60036732E29}"/>
              </a:ext>
            </a:extLst>
          </p:cNvPr>
          <p:cNvCxnSpPr>
            <a:cxnSpLocks/>
          </p:cNvCxnSpPr>
          <p:nvPr/>
        </p:nvCxnSpPr>
        <p:spPr>
          <a:xfrm>
            <a:off x="914398" y="4624434"/>
            <a:ext cx="5053781"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Google Shape;22515;p994">
            <a:extLst>
              <a:ext uri="{FF2B5EF4-FFF2-40B4-BE49-F238E27FC236}">
                <a16:creationId xmlns:a16="http://schemas.microsoft.com/office/drawing/2014/main" id="{736E60BA-6907-4A27-BA31-5DAEBD1942EF}"/>
              </a:ext>
            </a:extLst>
          </p:cNvPr>
          <p:cNvSpPr txBox="1"/>
          <p:nvPr/>
        </p:nvSpPr>
        <p:spPr>
          <a:xfrm>
            <a:off x="1197807" y="4165903"/>
            <a:ext cx="4475538" cy="52063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900"/>
              <a:defRPr/>
            </a:pPr>
            <a:r>
              <a:rPr lang="en-US" b="1" dirty="0">
                <a:latin typeface="+mn-lt"/>
                <a:ea typeface="Open Sans Light" panose="020B0306030504020204" pitchFamily="34" charset="0"/>
                <a:cs typeface="Open Sans Light" panose="020B0306030504020204" pitchFamily="34" charset="0"/>
                <a:sym typeface="Open Sans"/>
              </a:rPr>
              <a:t>Leverage the UCP to determine…</a:t>
            </a:r>
          </a:p>
        </p:txBody>
      </p:sp>
      <p:cxnSp>
        <p:nvCxnSpPr>
          <p:cNvPr id="24" name="Straight Connector 23">
            <a:extLst>
              <a:ext uri="{FF2B5EF4-FFF2-40B4-BE49-F238E27FC236}">
                <a16:creationId xmlns:a16="http://schemas.microsoft.com/office/drawing/2014/main" id="{42BDC890-E4BE-493E-8074-D62BCB7AEEF3}"/>
              </a:ext>
            </a:extLst>
          </p:cNvPr>
          <p:cNvCxnSpPr>
            <a:cxnSpLocks/>
          </p:cNvCxnSpPr>
          <p:nvPr/>
        </p:nvCxnSpPr>
        <p:spPr>
          <a:xfrm>
            <a:off x="914398" y="4150340"/>
            <a:ext cx="505378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2DB68C1-05D1-4823-A8BE-EC7A8F91C63D}"/>
              </a:ext>
            </a:extLst>
          </p:cNvPr>
          <p:cNvSpPr txBox="1"/>
          <p:nvPr/>
        </p:nvSpPr>
        <p:spPr>
          <a:xfrm>
            <a:off x="938668" y="4738877"/>
            <a:ext cx="4523077" cy="1208023"/>
          </a:xfrm>
          <a:prstGeom prst="rect">
            <a:avLst/>
          </a:prstGeom>
          <a:noFill/>
        </p:spPr>
        <p:txBody>
          <a:bodyPr wrap="square" rtlCol="0">
            <a:spAutoFit/>
          </a:bodyPr>
          <a:lstStyle/>
          <a:p>
            <a:pPr marL="173736" marR="0" lvl="0" indent="-173736" algn="l" defTabSz="91440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ea typeface="+mn-ea"/>
                <a:cs typeface="+mn-cs"/>
              </a:rPr>
              <a:t>Assumes appropriate availability of key business, IT and analytics stakeholders to weigh in on risk mitigation and issue troubleshooting plans</a:t>
            </a:r>
          </a:p>
          <a:p>
            <a:pPr marL="173736" marR="0" lvl="0" indent="-173736" algn="l" defTabSz="914400" rtl="0" eaLnBrk="1" fontAlgn="auto" latinLnBrk="0" hangingPunct="1">
              <a:lnSpc>
                <a:spcPct val="10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ea typeface="+mn-ea"/>
                <a:cs typeface="+mn-cs"/>
              </a:rPr>
              <a:t>Assumes appropriate ability of key stakeholders to make timely decisions</a:t>
            </a:r>
          </a:p>
        </p:txBody>
      </p:sp>
      <p:sp>
        <p:nvSpPr>
          <p:cNvPr id="27" name="Rectangle 26">
            <a:extLst>
              <a:ext uri="{FF2B5EF4-FFF2-40B4-BE49-F238E27FC236}">
                <a16:creationId xmlns:a16="http://schemas.microsoft.com/office/drawing/2014/main" id="{BDEA3F51-77B7-4B7E-96B2-8FB955C3842A}"/>
              </a:ext>
            </a:extLst>
          </p:cNvPr>
          <p:cNvSpPr/>
          <p:nvPr/>
        </p:nvSpPr>
        <p:spPr>
          <a:xfrm>
            <a:off x="6223822" y="2536688"/>
            <a:ext cx="5174154" cy="3505232"/>
          </a:xfrm>
          <a:prstGeom prst="rect">
            <a:avLst/>
          </a:prstGeom>
          <a:gradFill flip="none" rotWithShape="1">
            <a:gsLst>
              <a:gs pos="0">
                <a:srgbClr val="FAFAFA"/>
              </a:gs>
              <a:gs pos="100000">
                <a:schemeClr val="bg1">
                  <a:lumMod val="95000"/>
                </a:schemeClr>
              </a:gs>
            </a:gsLst>
            <a:lin ang="5400000" scaled="1"/>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ea typeface="+mn-ea"/>
              <a:cs typeface="+mn-cs"/>
            </a:endParaRPr>
          </a:p>
        </p:txBody>
      </p:sp>
      <p:cxnSp>
        <p:nvCxnSpPr>
          <p:cNvPr id="28" name="Straight Connector 27">
            <a:extLst>
              <a:ext uri="{FF2B5EF4-FFF2-40B4-BE49-F238E27FC236}">
                <a16:creationId xmlns:a16="http://schemas.microsoft.com/office/drawing/2014/main" id="{5E8C1AF4-F60C-47D2-8DE3-7804B3700B6F}"/>
              </a:ext>
            </a:extLst>
          </p:cNvPr>
          <p:cNvCxnSpPr>
            <a:cxnSpLocks/>
          </p:cNvCxnSpPr>
          <p:nvPr/>
        </p:nvCxnSpPr>
        <p:spPr>
          <a:xfrm>
            <a:off x="6223820" y="2518394"/>
            <a:ext cx="517415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Google Shape;22515;p994">
            <a:extLst>
              <a:ext uri="{FF2B5EF4-FFF2-40B4-BE49-F238E27FC236}">
                <a16:creationId xmlns:a16="http://schemas.microsoft.com/office/drawing/2014/main" id="{8698B939-4FB0-408A-A804-D4DBDAD33B51}"/>
              </a:ext>
            </a:extLst>
          </p:cNvPr>
          <p:cNvSpPr txBox="1"/>
          <p:nvPr/>
        </p:nvSpPr>
        <p:spPr>
          <a:xfrm>
            <a:off x="6458317" y="2030921"/>
            <a:ext cx="4176960" cy="50967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900"/>
              <a:defRPr/>
            </a:pPr>
            <a:r>
              <a:rPr lang="en-US" b="1" dirty="0">
                <a:latin typeface="+mn-lt"/>
                <a:ea typeface="Open Sans Light" panose="020B0306030504020204" pitchFamily="34" charset="0"/>
                <a:cs typeface="Open Sans Light" panose="020B0306030504020204" pitchFamily="34" charset="0"/>
                <a:sym typeface="Open Sans"/>
              </a:rPr>
              <a:t>The Identity Attributes System…</a:t>
            </a:r>
          </a:p>
        </p:txBody>
      </p:sp>
      <p:cxnSp>
        <p:nvCxnSpPr>
          <p:cNvPr id="30" name="Straight Connector 29">
            <a:extLst>
              <a:ext uri="{FF2B5EF4-FFF2-40B4-BE49-F238E27FC236}">
                <a16:creationId xmlns:a16="http://schemas.microsoft.com/office/drawing/2014/main" id="{0EDE35B3-E7E9-4C3F-B72D-48A1B29849C4}"/>
              </a:ext>
            </a:extLst>
          </p:cNvPr>
          <p:cNvCxnSpPr>
            <a:cxnSpLocks/>
          </p:cNvCxnSpPr>
          <p:nvPr/>
        </p:nvCxnSpPr>
        <p:spPr>
          <a:xfrm>
            <a:off x="6223820" y="2066105"/>
            <a:ext cx="517415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A60545-A2F9-4D72-B1A5-D785DB3C5F7B}"/>
              </a:ext>
            </a:extLst>
          </p:cNvPr>
          <p:cNvSpPr txBox="1"/>
          <p:nvPr/>
        </p:nvSpPr>
        <p:spPr>
          <a:xfrm>
            <a:off x="6368462" y="2607957"/>
            <a:ext cx="4872198" cy="3416320"/>
          </a:xfrm>
          <a:prstGeom prst="rect">
            <a:avLst/>
          </a:prstGeom>
          <a:noFill/>
        </p:spPr>
        <p:txBody>
          <a:bodyPr wrap="square" rtlCol="0">
            <a:spAutoFit/>
          </a:bodyPr>
          <a:lstStyle/>
          <a:p>
            <a:pPr marL="173736" lvl="0" indent="-173736">
              <a:spcAft>
                <a:spcPts val="300"/>
              </a:spcAft>
              <a:buFont typeface="Arial" panose="020B0604020202020204" pitchFamily="34" charset="0"/>
              <a:buChar char="•"/>
              <a:defRPr/>
            </a:pPr>
            <a:r>
              <a:rPr lang="en-US" sz="1400" dirty="0">
                <a:solidFill>
                  <a:srgbClr val="000000"/>
                </a:solidFill>
              </a:rPr>
              <a:t>Determines if events/actions should be assigned to a new or existing profile</a:t>
            </a:r>
          </a:p>
          <a:p>
            <a:pPr marL="173736" lvl="0" indent="-173736">
              <a:spcAft>
                <a:spcPts val="300"/>
              </a:spcAft>
              <a:buFont typeface="Arial" panose="020B0604020202020204" pitchFamily="34" charset="0"/>
              <a:buChar char="•"/>
              <a:defRPr/>
            </a:pPr>
            <a:r>
              <a:rPr lang="en-US" sz="1400" dirty="0">
                <a:solidFill>
                  <a:srgbClr val="000000"/>
                </a:solidFill>
              </a:rPr>
              <a:t>Should be set up at the start of any implementation to ensure all data is captured</a:t>
            </a:r>
          </a:p>
          <a:p>
            <a:pPr marL="173736" lvl="0" indent="-173736">
              <a:spcAft>
                <a:spcPts val="300"/>
              </a:spcAft>
              <a:buFont typeface="Arial" panose="020B0604020202020204" pitchFamily="34" charset="0"/>
              <a:buChar char="•"/>
              <a:defRPr/>
            </a:pPr>
            <a:r>
              <a:rPr lang="en-US" sz="1400" dirty="0">
                <a:solidFill>
                  <a:srgbClr val="000000"/>
                </a:solidFill>
              </a:rPr>
              <a:t>Should include all unique identifiers across multiple platforms </a:t>
            </a:r>
          </a:p>
          <a:p>
            <a:pPr marL="173736" lvl="0" indent="-173736">
              <a:spcAft>
                <a:spcPts val="300"/>
              </a:spcAft>
              <a:buFont typeface="Arial" panose="020B0604020202020204" pitchFamily="34" charset="0"/>
              <a:buChar char="•"/>
              <a:defRPr/>
            </a:pPr>
            <a:r>
              <a:rPr lang="en-US" sz="1400" dirty="0">
                <a:solidFill>
                  <a:srgbClr val="000000"/>
                </a:solidFill>
              </a:rPr>
              <a:t>Cannot be modified once set up </a:t>
            </a:r>
          </a:p>
          <a:p>
            <a:pPr marL="173736" lvl="0" indent="-173736">
              <a:spcAft>
                <a:spcPts val="300"/>
              </a:spcAft>
              <a:buFont typeface="Arial" panose="020B0604020202020204" pitchFamily="34" charset="0"/>
              <a:buChar char="•"/>
              <a:defRPr/>
            </a:pPr>
            <a:r>
              <a:rPr lang="en-US" sz="1400" dirty="0">
                <a:solidFill>
                  <a:srgbClr val="000000"/>
                </a:solidFill>
              </a:rPr>
              <a:t>Should align with the definition of a individual customer</a:t>
            </a:r>
          </a:p>
          <a:p>
            <a:pPr marL="173736" lvl="0" indent="-173736">
              <a:spcAft>
                <a:spcPts val="300"/>
              </a:spcAft>
              <a:buFont typeface="Arial" panose="020B0604020202020204" pitchFamily="34" charset="0"/>
              <a:buChar char="•"/>
              <a:defRPr/>
            </a:pPr>
            <a:r>
              <a:rPr lang="en-US" sz="1400" dirty="0">
                <a:solidFill>
                  <a:srgbClr val="000000"/>
                </a:solidFill>
              </a:rPr>
              <a:t>Should not include compounded values</a:t>
            </a:r>
          </a:p>
          <a:p>
            <a:pPr marL="173736" lvl="0" indent="-173736">
              <a:spcAft>
                <a:spcPts val="300"/>
              </a:spcAft>
              <a:buFont typeface="Arial" panose="020B0604020202020204" pitchFamily="34" charset="0"/>
              <a:buChar char="•"/>
              <a:defRPr/>
            </a:pPr>
            <a:r>
              <a:rPr lang="en-US" sz="1400" dirty="0">
                <a:solidFill>
                  <a:srgbClr val="000000"/>
                </a:solidFill>
              </a:rPr>
              <a:t>Should consider </a:t>
            </a:r>
            <a:r>
              <a:rPr lang="en-US" sz="1400" i="1" dirty="0">
                <a:solidFill>
                  <a:schemeClr val="accent5">
                    <a:lumMod val="75000"/>
                  </a:schemeClr>
                </a:solidFill>
              </a:rPr>
              <a:t>Uniqueness, Case Sensitivity, Data Types</a:t>
            </a:r>
          </a:p>
          <a:p>
            <a:pPr marL="173736" lvl="0" indent="-173736">
              <a:spcAft>
                <a:spcPts val="300"/>
              </a:spcAft>
              <a:buFont typeface="Arial" panose="020B0604020202020204" pitchFamily="34" charset="0"/>
              <a:buChar char="•"/>
              <a:defRPr/>
            </a:pPr>
            <a:r>
              <a:rPr lang="en-US" sz="1400" dirty="0">
                <a:solidFill>
                  <a:srgbClr val="000000"/>
                </a:solidFill>
              </a:rPr>
              <a:t>Consists of OOB Identity Types (do not duplicate) </a:t>
            </a:r>
          </a:p>
          <a:p>
            <a:pPr marL="630936" lvl="1" indent="-173736">
              <a:spcAft>
                <a:spcPts val="300"/>
              </a:spcAft>
              <a:buFont typeface="Arial" panose="020B0604020202020204" pitchFamily="34" charset="0"/>
              <a:buChar char="•"/>
              <a:defRPr/>
            </a:pPr>
            <a:r>
              <a:rPr lang="en-US" sz="1400" i="1" dirty="0">
                <a:solidFill>
                  <a:schemeClr val="accent5">
                    <a:lumMod val="75000"/>
                  </a:schemeClr>
                </a:solidFill>
              </a:rPr>
              <a:t>Email Address, SFMC Contact Key, SF CRM Lead ID, SF CRM Contact ID, Customer ID</a:t>
            </a:r>
          </a:p>
        </p:txBody>
      </p:sp>
    </p:spTree>
    <p:extLst>
      <p:ext uri="{BB962C8B-B14F-4D97-AF65-F5344CB8AC3E}">
        <p14:creationId xmlns:p14="http://schemas.microsoft.com/office/powerpoint/2010/main" val="321242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ETLs &amp; Gears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Interaction Studio ETLs, which is built on Gears,  can be leveraged to extract data from one source, then transform and load it into Interaction Studio by way of the SFTP site. ETL data feeds have access to update the catalog, import and export segments, and load historical data.</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BBF488BE-F4BC-429E-88F2-5BA1BD3F2A72}"/>
              </a:ext>
            </a:extLst>
          </p:cNvPr>
          <p:cNvSpPr/>
          <p:nvPr/>
        </p:nvSpPr>
        <p:spPr>
          <a:xfrm>
            <a:off x="7735932" y="6375160"/>
            <a:ext cx="3630685" cy="507831"/>
          </a:xfrm>
          <a:prstGeom prst="rect">
            <a:avLst/>
          </a:prstGeom>
        </p:spPr>
        <p:txBody>
          <a:bodyPr wrap="square">
            <a:spAutoFit/>
          </a:bodyPr>
          <a:lstStyle/>
          <a:p>
            <a:pPr marL="342900" indent="-342900">
              <a:buFont typeface="+mj-lt"/>
              <a:buAutoNum type="arabicPeriod"/>
            </a:pPr>
            <a:r>
              <a:rPr lang="en-US" sz="900" dirty="0">
                <a:latin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https://share.vidyard.com/watch/YGhsnAekiW2XDtAfFSqMZh</a:t>
            </a:r>
            <a:r>
              <a:rPr lang="en-US" sz="900" dirty="0">
                <a:latin typeface="Calibri" panose="020F0502020204030204" pitchFamily="34" charset="0"/>
                <a:cs typeface="Times New Roman" panose="02020603050405020304" pitchFamily="18" charset="0"/>
              </a:rPr>
              <a:t>?</a:t>
            </a:r>
          </a:p>
          <a:p>
            <a:pPr marL="342900" indent="-342900">
              <a:buFont typeface="+mj-lt"/>
              <a:buAutoNum type="arabicPeriod"/>
            </a:pPr>
            <a:r>
              <a:rPr lang="en-US" sz="900" dirty="0">
                <a:latin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https://share.vidyard.com/watch/T3M8oLRXNkuti57JZwu4J3</a:t>
            </a:r>
            <a:r>
              <a:rPr lang="en-US" sz="900" dirty="0">
                <a:latin typeface="Calibri" panose="020F0502020204030204" pitchFamily="34" charset="0"/>
                <a:cs typeface="Times New Roman" panose="02020603050405020304" pitchFamily="18" charset="0"/>
              </a:rPr>
              <a:t>?</a:t>
            </a:r>
          </a:p>
          <a:p>
            <a:pPr marL="342900" indent="-342900">
              <a:buFont typeface="+mj-lt"/>
              <a:buAutoNum type="arabicPeriod"/>
            </a:pPr>
            <a:r>
              <a:rPr lang="en-US" sz="900" dirty="0">
                <a:latin typeface="Calibri" panose="020F0502020204030204" pitchFamily="34" charset="0"/>
                <a:cs typeface="Times New Roman" panose="02020603050405020304" pitchFamily="18" charset="0"/>
              </a:rPr>
              <a:t>https://doc.evergage.com/display/EKB/ETL+Overview</a:t>
            </a:r>
          </a:p>
        </p:txBody>
      </p:sp>
      <p:sp>
        <p:nvSpPr>
          <p:cNvPr id="11" name="TextBox 10">
            <a:extLst>
              <a:ext uri="{FF2B5EF4-FFF2-40B4-BE49-F238E27FC236}">
                <a16:creationId xmlns:a16="http://schemas.microsoft.com/office/drawing/2014/main" id="{506B30C1-53C2-4F61-A3D5-E5FB28498496}"/>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leverage the Product ETL to populate the catalog and the Transaction ETL to load any historical purchase data</a:t>
            </a:r>
          </a:p>
        </p:txBody>
      </p:sp>
      <p:sp>
        <p:nvSpPr>
          <p:cNvPr id="6" name="TextBox 5">
            <a:extLst>
              <a:ext uri="{FF2B5EF4-FFF2-40B4-BE49-F238E27FC236}">
                <a16:creationId xmlns:a16="http://schemas.microsoft.com/office/drawing/2014/main" id="{BA074810-3E0C-4C19-BC30-67C98E869284}"/>
              </a:ext>
            </a:extLst>
          </p:cNvPr>
          <p:cNvSpPr txBox="1"/>
          <p:nvPr/>
        </p:nvSpPr>
        <p:spPr>
          <a:xfrm>
            <a:off x="914400" y="2062203"/>
            <a:ext cx="3020037" cy="1384995"/>
          </a:xfrm>
          <a:prstGeom prst="rect">
            <a:avLst/>
          </a:prstGeom>
          <a:noFill/>
        </p:spPr>
        <p:txBody>
          <a:bodyPr wrap="square" rtlCol="0">
            <a:spAutoFit/>
          </a:bodyPr>
          <a:lstStyle/>
          <a:p>
            <a:r>
              <a:rPr lang="en-US" sz="1200" b="1" dirty="0"/>
              <a:t>Some of the types of ETLs available </a:t>
            </a:r>
          </a:p>
          <a:p>
            <a:pPr marL="285750" indent="-285750">
              <a:buFont typeface="Arial" panose="020B0604020202020204" pitchFamily="34" charset="0"/>
              <a:buChar char="•"/>
            </a:pPr>
            <a:r>
              <a:rPr lang="en-US" sz="1200" dirty="0"/>
              <a:t>Product ETL </a:t>
            </a:r>
          </a:p>
          <a:p>
            <a:pPr marL="285750" indent="-285750">
              <a:buFont typeface="Arial" panose="020B0604020202020204" pitchFamily="34" charset="0"/>
              <a:buChar char="•"/>
            </a:pPr>
            <a:r>
              <a:rPr lang="en-US" sz="1200" dirty="0"/>
              <a:t>User ETL</a:t>
            </a:r>
          </a:p>
          <a:p>
            <a:pPr marL="285750" indent="-285750">
              <a:buFont typeface="Arial" panose="020B0604020202020204" pitchFamily="34" charset="0"/>
              <a:buChar char="•"/>
            </a:pPr>
            <a:r>
              <a:rPr lang="en-US" sz="1200" dirty="0"/>
              <a:t>Account ETL</a:t>
            </a:r>
          </a:p>
          <a:p>
            <a:pPr marL="285750" indent="-285750">
              <a:buFont typeface="Arial" panose="020B0604020202020204" pitchFamily="34" charset="0"/>
              <a:buChar char="•"/>
            </a:pPr>
            <a:r>
              <a:rPr lang="en-US" sz="1200" dirty="0"/>
              <a:t>Transaction ETL </a:t>
            </a:r>
          </a:p>
          <a:p>
            <a:pPr marL="285750" indent="-285750">
              <a:buFont typeface="Arial" panose="020B0604020202020204" pitchFamily="34" charset="0"/>
              <a:buChar char="•"/>
            </a:pPr>
            <a:r>
              <a:rPr lang="en-US" sz="1200" dirty="0"/>
              <a:t>Category ETL </a:t>
            </a:r>
          </a:p>
          <a:p>
            <a:pPr marL="285750" indent="-285750">
              <a:buFont typeface="Arial" panose="020B0604020202020204" pitchFamily="34" charset="0"/>
              <a:buChar char="•"/>
            </a:pPr>
            <a:r>
              <a:rPr lang="en-US" sz="1200" dirty="0"/>
              <a:t>Manual Segment ETL</a:t>
            </a:r>
          </a:p>
        </p:txBody>
      </p:sp>
      <p:sp>
        <p:nvSpPr>
          <p:cNvPr id="13" name="TextBox 12">
            <a:extLst>
              <a:ext uri="{FF2B5EF4-FFF2-40B4-BE49-F238E27FC236}">
                <a16:creationId xmlns:a16="http://schemas.microsoft.com/office/drawing/2014/main" id="{735F8759-2EE3-4E1F-A553-0F02D0042F08}"/>
              </a:ext>
            </a:extLst>
          </p:cNvPr>
          <p:cNvSpPr txBox="1"/>
          <p:nvPr/>
        </p:nvSpPr>
        <p:spPr>
          <a:xfrm>
            <a:off x="924187" y="3783344"/>
            <a:ext cx="3020037" cy="2492990"/>
          </a:xfrm>
          <a:prstGeom prst="rect">
            <a:avLst/>
          </a:prstGeom>
          <a:noFill/>
        </p:spPr>
        <p:txBody>
          <a:bodyPr wrap="square" rtlCol="0">
            <a:spAutoFit/>
          </a:bodyPr>
          <a:lstStyle/>
          <a:p>
            <a:r>
              <a:rPr lang="en-US" sz="1200" b="1" dirty="0"/>
              <a:t>Key Callouts when setting up an ETL feed</a:t>
            </a:r>
          </a:p>
          <a:p>
            <a:pPr marL="285750" indent="-285750">
              <a:buFont typeface="Arial" panose="020B0604020202020204" pitchFamily="34" charset="0"/>
              <a:buChar char="•"/>
            </a:pPr>
            <a:r>
              <a:rPr lang="en-US" sz="1200" dirty="0"/>
              <a:t>There are limits to certain items based on ETL which can be found </a:t>
            </a:r>
            <a:r>
              <a:rPr lang="en-US" sz="1200" dirty="0">
                <a:hlinkClick r:id="rId5"/>
              </a:rPr>
              <a:t>here</a:t>
            </a:r>
            <a:endParaRPr lang="en-US" sz="1200" dirty="0"/>
          </a:p>
          <a:p>
            <a:pPr marL="285750" indent="-285750">
              <a:buFont typeface="Arial" panose="020B0604020202020204" pitchFamily="34" charset="0"/>
              <a:buChar char="•"/>
            </a:pPr>
            <a:r>
              <a:rPr lang="en-US" sz="1200" dirty="0"/>
              <a:t>Recommend keeping the file under 5GB</a:t>
            </a:r>
          </a:p>
          <a:p>
            <a:pPr marL="285750" indent="-285750">
              <a:buFont typeface="Arial" panose="020B0604020202020204" pitchFamily="34" charset="0"/>
              <a:buChar char="•"/>
            </a:pPr>
            <a:r>
              <a:rPr lang="en-US" sz="1200" dirty="0"/>
              <a:t>All files should be CSV format with specific requirements </a:t>
            </a:r>
            <a:r>
              <a:rPr lang="en-US" sz="1200" dirty="0">
                <a:hlinkClick r:id="rId5"/>
              </a:rPr>
              <a:t>here</a:t>
            </a:r>
            <a:endParaRPr lang="en-US" sz="1200" dirty="0"/>
          </a:p>
          <a:p>
            <a:pPr marL="285750" indent="-285750">
              <a:buFont typeface="Arial" panose="020B0604020202020204" pitchFamily="34" charset="0"/>
              <a:buChar char="•"/>
            </a:pPr>
            <a:r>
              <a:rPr lang="en-US" sz="1200" dirty="0"/>
              <a:t>Guardian system can be leveraged to send notifications when the file meets a customizable error threshold</a:t>
            </a:r>
          </a:p>
        </p:txBody>
      </p:sp>
      <p:sp>
        <p:nvSpPr>
          <p:cNvPr id="9" name="Rectangle 8">
            <a:extLst>
              <a:ext uri="{FF2B5EF4-FFF2-40B4-BE49-F238E27FC236}">
                <a16:creationId xmlns:a16="http://schemas.microsoft.com/office/drawing/2014/main" id="{28A77EC8-0261-47E4-8AA0-F644522B009D}"/>
              </a:ext>
            </a:extLst>
          </p:cNvPr>
          <p:cNvSpPr/>
          <p:nvPr/>
        </p:nvSpPr>
        <p:spPr>
          <a:xfrm>
            <a:off x="7490749" y="2581154"/>
            <a:ext cx="1377387" cy="405114"/>
          </a:xfrm>
          <a:prstGeom prst="rect">
            <a:avLst/>
          </a:prstGeom>
          <a:solidFill>
            <a:schemeClr val="accent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Data Monitoring</a:t>
            </a:r>
          </a:p>
        </p:txBody>
      </p:sp>
      <p:sp>
        <p:nvSpPr>
          <p:cNvPr id="14" name="Rectangle 13">
            <a:extLst>
              <a:ext uri="{FF2B5EF4-FFF2-40B4-BE49-F238E27FC236}">
                <a16:creationId xmlns:a16="http://schemas.microsoft.com/office/drawing/2014/main" id="{5077C2D1-BD6A-4666-9DC6-517EB55A5B1C}"/>
              </a:ext>
            </a:extLst>
          </p:cNvPr>
          <p:cNvSpPr/>
          <p:nvPr/>
        </p:nvSpPr>
        <p:spPr>
          <a:xfrm>
            <a:off x="7490749" y="3121306"/>
            <a:ext cx="1377387" cy="405114"/>
          </a:xfrm>
          <a:prstGeom prst="rect">
            <a:avLst/>
          </a:prstGeom>
          <a:solidFill>
            <a:schemeClr val="accent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Identity Management</a:t>
            </a:r>
          </a:p>
        </p:txBody>
      </p:sp>
      <p:sp>
        <p:nvSpPr>
          <p:cNvPr id="15" name="Rectangle 14">
            <a:extLst>
              <a:ext uri="{FF2B5EF4-FFF2-40B4-BE49-F238E27FC236}">
                <a16:creationId xmlns:a16="http://schemas.microsoft.com/office/drawing/2014/main" id="{C89D7184-44AC-489F-9CAC-BB32697B497A}"/>
              </a:ext>
            </a:extLst>
          </p:cNvPr>
          <p:cNvSpPr/>
          <p:nvPr/>
        </p:nvSpPr>
        <p:spPr>
          <a:xfrm>
            <a:off x="7490749" y="3661457"/>
            <a:ext cx="1377387" cy="405114"/>
          </a:xfrm>
          <a:prstGeom prst="rect">
            <a:avLst/>
          </a:prstGeom>
          <a:solidFill>
            <a:schemeClr val="accent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Data Ingestion</a:t>
            </a:r>
          </a:p>
        </p:txBody>
      </p:sp>
      <p:sp>
        <p:nvSpPr>
          <p:cNvPr id="16" name="Rectangle 15">
            <a:extLst>
              <a:ext uri="{FF2B5EF4-FFF2-40B4-BE49-F238E27FC236}">
                <a16:creationId xmlns:a16="http://schemas.microsoft.com/office/drawing/2014/main" id="{B457264A-11D8-4C9C-9E7C-304426AE9DA0}"/>
              </a:ext>
            </a:extLst>
          </p:cNvPr>
          <p:cNvSpPr/>
          <p:nvPr/>
        </p:nvSpPr>
        <p:spPr>
          <a:xfrm>
            <a:off x="5490258" y="2606233"/>
            <a:ext cx="1377387" cy="40511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Data Normalization &amp; Cleansing</a:t>
            </a:r>
          </a:p>
        </p:txBody>
      </p:sp>
      <p:sp>
        <p:nvSpPr>
          <p:cNvPr id="17" name="Rectangle 16">
            <a:extLst>
              <a:ext uri="{FF2B5EF4-FFF2-40B4-BE49-F238E27FC236}">
                <a16:creationId xmlns:a16="http://schemas.microsoft.com/office/drawing/2014/main" id="{57745735-BB9C-4DE0-923A-AF7BE4237BF7}"/>
              </a:ext>
            </a:extLst>
          </p:cNvPr>
          <p:cNvSpPr/>
          <p:nvPr/>
        </p:nvSpPr>
        <p:spPr>
          <a:xfrm>
            <a:off x="5490258" y="3146385"/>
            <a:ext cx="1377387" cy="40511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Feed Generation</a:t>
            </a:r>
          </a:p>
        </p:txBody>
      </p:sp>
      <p:sp>
        <p:nvSpPr>
          <p:cNvPr id="18" name="Rectangle 17">
            <a:extLst>
              <a:ext uri="{FF2B5EF4-FFF2-40B4-BE49-F238E27FC236}">
                <a16:creationId xmlns:a16="http://schemas.microsoft.com/office/drawing/2014/main" id="{33B39659-E5BC-4698-9127-C439125D50DF}"/>
              </a:ext>
            </a:extLst>
          </p:cNvPr>
          <p:cNvSpPr/>
          <p:nvPr/>
        </p:nvSpPr>
        <p:spPr>
          <a:xfrm>
            <a:off x="5490258" y="3686536"/>
            <a:ext cx="1377387" cy="40511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Delta Feed Sequencing </a:t>
            </a:r>
          </a:p>
        </p:txBody>
      </p:sp>
      <p:sp>
        <p:nvSpPr>
          <p:cNvPr id="19" name="Rectangle 18">
            <a:extLst>
              <a:ext uri="{FF2B5EF4-FFF2-40B4-BE49-F238E27FC236}">
                <a16:creationId xmlns:a16="http://schemas.microsoft.com/office/drawing/2014/main" id="{F10E2169-BCB8-4B77-A891-86EFEE9E8E22}"/>
              </a:ext>
            </a:extLst>
          </p:cNvPr>
          <p:cNvSpPr/>
          <p:nvPr/>
        </p:nvSpPr>
        <p:spPr>
          <a:xfrm>
            <a:off x="5505691" y="4313498"/>
            <a:ext cx="5930096" cy="40511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Auditing/Monitoring/Logging</a:t>
            </a:r>
          </a:p>
        </p:txBody>
      </p:sp>
      <p:sp>
        <p:nvSpPr>
          <p:cNvPr id="20" name="Rectangle 19">
            <a:extLst>
              <a:ext uri="{FF2B5EF4-FFF2-40B4-BE49-F238E27FC236}">
                <a16:creationId xmlns:a16="http://schemas.microsoft.com/office/drawing/2014/main" id="{0499DF51-D1B7-4527-A68B-74C23AC8B31A}"/>
              </a:ext>
            </a:extLst>
          </p:cNvPr>
          <p:cNvSpPr/>
          <p:nvPr/>
        </p:nvSpPr>
        <p:spPr>
          <a:xfrm>
            <a:off x="9377422" y="2559933"/>
            <a:ext cx="1377387" cy="40511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User Data</a:t>
            </a:r>
          </a:p>
        </p:txBody>
      </p:sp>
      <p:sp>
        <p:nvSpPr>
          <p:cNvPr id="21" name="Rectangle 20">
            <a:extLst>
              <a:ext uri="{FF2B5EF4-FFF2-40B4-BE49-F238E27FC236}">
                <a16:creationId xmlns:a16="http://schemas.microsoft.com/office/drawing/2014/main" id="{2D5A7A9B-6242-434C-8D79-5C343CC161D9}"/>
              </a:ext>
            </a:extLst>
          </p:cNvPr>
          <p:cNvSpPr/>
          <p:nvPr/>
        </p:nvSpPr>
        <p:spPr>
          <a:xfrm>
            <a:off x="10189579" y="3117447"/>
            <a:ext cx="1377387" cy="40511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Account Data</a:t>
            </a:r>
          </a:p>
        </p:txBody>
      </p:sp>
      <p:sp>
        <p:nvSpPr>
          <p:cNvPr id="22" name="Rectangle 21">
            <a:extLst>
              <a:ext uri="{FF2B5EF4-FFF2-40B4-BE49-F238E27FC236}">
                <a16:creationId xmlns:a16="http://schemas.microsoft.com/office/drawing/2014/main" id="{9B024FCF-5A27-4AED-A069-03E3EFF82E77}"/>
              </a:ext>
            </a:extLst>
          </p:cNvPr>
          <p:cNvSpPr/>
          <p:nvPr/>
        </p:nvSpPr>
        <p:spPr>
          <a:xfrm>
            <a:off x="9381280" y="3640236"/>
            <a:ext cx="1377387" cy="4051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Campaign Data</a:t>
            </a:r>
          </a:p>
        </p:txBody>
      </p:sp>
      <p:sp>
        <p:nvSpPr>
          <p:cNvPr id="10" name="Isosceles Triangle 9">
            <a:extLst>
              <a:ext uri="{FF2B5EF4-FFF2-40B4-BE49-F238E27FC236}">
                <a16:creationId xmlns:a16="http://schemas.microsoft.com/office/drawing/2014/main" id="{B4F795D4-D3C7-43DE-A019-72B30442893A}"/>
              </a:ext>
            </a:extLst>
          </p:cNvPr>
          <p:cNvSpPr/>
          <p:nvPr/>
        </p:nvSpPr>
        <p:spPr>
          <a:xfrm rot="5400000">
            <a:off x="6539699" y="3229338"/>
            <a:ext cx="1319510" cy="254644"/>
          </a:xfrm>
          <a:prstGeom prst="triangl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86E22C63-F7EC-4AB2-B901-C22CC9D83FBF}"/>
              </a:ext>
            </a:extLst>
          </p:cNvPr>
          <p:cNvSpPr/>
          <p:nvPr/>
        </p:nvSpPr>
        <p:spPr>
          <a:xfrm>
            <a:off x="5785413" y="4734046"/>
            <a:ext cx="5370653" cy="451413"/>
          </a:xfrm>
          <a:prstGeom prst="trapezoi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Interaction Studio Feeds Dashboard</a:t>
            </a:r>
          </a:p>
        </p:txBody>
      </p:sp>
      <p:sp>
        <p:nvSpPr>
          <p:cNvPr id="24" name="Isosceles Triangle 23">
            <a:extLst>
              <a:ext uri="{FF2B5EF4-FFF2-40B4-BE49-F238E27FC236}">
                <a16:creationId xmlns:a16="http://schemas.microsoft.com/office/drawing/2014/main" id="{18F8E0BF-2AC1-4F28-A1D4-47B400F30F55}"/>
              </a:ext>
            </a:extLst>
          </p:cNvPr>
          <p:cNvSpPr/>
          <p:nvPr/>
        </p:nvSpPr>
        <p:spPr>
          <a:xfrm rot="5400000">
            <a:off x="8520899" y="3231267"/>
            <a:ext cx="1319510" cy="254644"/>
          </a:xfrm>
          <a:prstGeom prst="triangl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544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BA889C6-C782-44F7-9C8B-52EC1EE6C2B0}"/>
              </a:ext>
            </a:extLst>
          </p:cNvPr>
          <p:cNvSpPr/>
          <p:nvPr/>
        </p:nvSpPr>
        <p:spPr>
          <a:xfrm>
            <a:off x="6280572" y="1898807"/>
            <a:ext cx="4869680" cy="4323721"/>
          </a:xfrm>
          <a:prstGeom prst="rect">
            <a:avLst/>
          </a:prstGeom>
          <a:solidFill>
            <a:schemeClr val="accent2">
              <a:alpha val="5000"/>
            </a:schemeClr>
          </a:solidFill>
          <a:ln w="9525" cap="sq" cmpd="sng" algn="ctr">
            <a:no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solidFill>
                <a:prstClr val="black"/>
              </a:solidFill>
              <a:effectLst/>
              <a:uLnTx/>
              <a:uFillTx/>
              <a:latin typeface="Open Sans"/>
              <a:ea typeface="Microsoft YaHei UI Light" panose="020B0502040204020203" pitchFamily="34" charset="-122"/>
              <a:cs typeface="Arial" panose="020B0604020202020204" pitchFamily="34" charset="0"/>
            </a:endParaRPr>
          </a:p>
        </p:txBody>
      </p:sp>
      <p:sp>
        <p:nvSpPr>
          <p:cNvPr id="21" name="Rectangle 20">
            <a:extLst>
              <a:ext uri="{FF2B5EF4-FFF2-40B4-BE49-F238E27FC236}">
                <a16:creationId xmlns:a16="http://schemas.microsoft.com/office/drawing/2014/main" id="{F2E49B50-6CF8-4E81-B811-E314547E81E8}"/>
              </a:ext>
            </a:extLst>
          </p:cNvPr>
          <p:cNvSpPr/>
          <p:nvPr/>
        </p:nvSpPr>
        <p:spPr>
          <a:xfrm>
            <a:off x="1058527" y="1898808"/>
            <a:ext cx="4869680" cy="4323721"/>
          </a:xfrm>
          <a:prstGeom prst="rect">
            <a:avLst/>
          </a:prstGeom>
          <a:solidFill>
            <a:srgbClr val="F9FEF2"/>
          </a:solidFill>
          <a:ln w="9525" cap="sq" cmpd="sng" algn="ctr">
            <a:no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dirty="0">
              <a:ln>
                <a:noFill/>
              </a:ln>
              <a:solidFill>
                <a:prstClr val="black"/>
              </a:solidFill>
              <a:effectLst/>
              <a:uLnTx/>
              <a:uFillTx/>
              <a:latin typeface="Open Sans"/>
              <a:ea typeface="Microsoft YaHei UI Light" panose="020B0502040204020203" pitchFamily="34" charset="-122"/>
              <a:cs typeface="Arial" panose="020B0604020202020204" pitchFamily="34" charset="0"/>
            </a:endParaRP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Integrations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You can use segments to add customers to Journey Builder Journeys within moments of the data changing.</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7D96A818-4944-41B8-AC60-E1833E426EBF}"/>
              </a:ext>
            </a:extLst>
          </p:cNvPr>
          <p:cNvSpPr/>
          <p:nvPr/>
        </p:nvSpPr>
        <p:spPr>
          <a:xfrm>
            <a:off x="6918121" y="6309505"/>
            <a:ext cx="5606642" cy="584775"/>
          </a:xfrm>
          <a:prstGeom prst="rect">
            <a:avLst/>
          </a:prstGeom>
        </p:spPr>
        <p:txBody>
          <a:bodyPr wrap="square">
            <a:spAutoFit/>
          </a:bodyPr>
          <a:lstStyle/>
          <a:p>
            <a:pPr marL="342900" indent="-342900">
              <a:buFont typeface="+mj-lt"/>
              <a:buAutoNum type="arabicPeriod"/>
            </a:pPr>
            <a:r>
              <a:rPr lang="en-US" sz="800" dirty="0">
                <a:hlinkClick r:id="rId3"/>
              </a:rPr>
              <a:t>https://share.vidyard.com/watch/zg6fbduR1KByFuivQTMoeA</a:t>
            </a:r>
            <a:r>
              <a:rPr lang="en-US" sz="800" dirty="0"/>
              <a:t>?</a:t>
            </a:r>
          </a:p>
          <a:p>
            <a:pPr marL="342900" indent="-342900">
              <a:buFont typeface="+mj-lt"/>
              <a:buAutoNum type="arabicPeriod"/>
            </a:pPr>
            <a:r>
              <a:rPr lang="en-US" sz="800" dirty="0">
                <a:hlinkClick r:id="rId4"/>
              </a:rPr>
              <a:t>https://doc.evergage.com/display/EKB/Send+a+User+to+Journey+Builder+Upon+Segment+Join</a:t>
            </a:r>
            <a:endParaRPr lang="en-US" sz="800" dirty="0"/>
          </a:p>
          <a:p>
            <a:pPr marL="342900" indent="-342900">
              <a:buFont typeface="+mj-lt"/>
              <a:buAutoNum type="arabicPeriod"/>
            </a:pPr>
            <a:r>
              <a:rPr lang="en-US" sz="800" dirty="0">
                <a:hlinkClick r:id="rId5"/>
              </a:rPr>
              <a:t>https://doc.evergage.com/display/EKB/Understand+Salesforce+and+Interaction+Studio+Integrations</a:t>
            </a:r>
            <a:endParaRPr lang="en-US" sz="800" dirty="0"/>
          </a:p>
          <a:p>
            <a:pPr marL="342900" indent="-342900">
              <a:buFont typeface="+mj-lt"/>
              <a:buAutoNum type="arabicPeriod"/>
            </a:pPr>
            <a:r>
              <a:rPr lang="en-US" sz="800" dirty="0">
                <a:hlinkClick r:id="rId6"/>
              </a:rPr>
              <a:t>https://share.vidyard.com/watch/Tjj6MzjXMweiFXCvJcyyg3</a:t>
            </a:r>
            <a:r>
              <a:rPr lang="en-US" sz="800" dirty="0"/>
              <a:t>?</a:t>
            </a:r>
          </a:p>
        </p:txBody>
      </p:sp>
      <p:sp>
        <p:nvSpPr>
          <p:cNvPr id="6" name="TextBox 5">
            <a:extLst>
              <a:ext uri="{FF2B5EF4-FFF2-40B4-BE49-F238E27FC236}">
                <a16:creationId xmlns:a16="http://schemas.microsoft.com/office/drawing/2014/main" id="{01857195-3D2B-4D26-86E9-A279C69F4F4F}"/>
              </a:ext>
            </a:extLst>
          </p:cNvPr>
          <p:cNvSpPr txBox="1"/>
          <p:nvPr/>
        </p:nvSpPr>
        <p:spPr>
          <a:xfrm>
            <a:off x="1027971" y="1949867"/>
            <a:ext cx="4729300" cy="600164"/>
          </a:xfrm>
          <a:prstGeom prst="rect">
            <a:avLst/>
          </a:prstGeom>
          <a:noFill/>
        </p:spPr>
        <p:txBody>
          <a:bodyPr wrap="square" rtlCol="0">
            <a:spAutoFit/>
          </a:bodyPr>
          <a:lstStyle/>
          <a:p>
            <a:r>
              <a:rPr lang="en-US" sz="1100" dirty="0"/>
              <a:t>Once you create a segment in Interaction Studio, you can </a:t>
            </a:r>
            <a:r>
              <a:rPr lang="en-US" sz="1100" dirty="0">
                <a:solidFill>
                  <a:srgbClr val="0070C0"/>
                </a:solidFill>
              </a:rPr>
              <a:t>select Sync to Other Systems</a:t>
            </a:r>
            <a:r>
              <a:rPr lang="en-US" sz="1100" dirty="0"/>
              <a:t> and </a:t>
            </a:r>
            <a:r>
              <a:rPr lang="en-US" sz="1100" dirty="0" err="1">
                <a:solidFill>
                  <a:srgbClr val="0070C0"/>
                </a:solidFill>
              </a:rPr>
              <a:t>AddToJourneyBuilderOnJoin</a:t>
            </a:r>
            <a:r>
              <a:rPr lang="en-US" sz="1100" dirty="0"/>
              <a:t> &amp; then populate the following details</a:t>
            </a:r>
          </a:p>
        </p:txBody>
      </p:sp>
      <p:pic>
        <p:nvPicPr>
          <p:cNvPr id="11" name="Picture 10">
            <a:extLst>
              <a:ext uri="{FF2B5EF4-FFF2-40B4-BE49-F238E27FC236}">
                <a16:creationId xmlns:a16="http://schemas.microsoft.com/office/drawing/2014/main" id="{AAD4C466-22D5-4CC4-8F3A-00DB470698B6}"/>
              </a:ext>
            </a:extLst>
          </p:cNvPr>
          <p:cNvPicPr>
            <a:picLocks noChangeAspect="1"/>
          </p:cNvPicPr>
          <p:nvPr/>
        </p:nvPicPr>
        <p:blipFill>
          <a:blip r:embed="rId7"/>
          <a:stretch>
            <a:fillRect/>
          </a:stretch>
        </p:blipFill>
        <p:spPr>
          <a:xfrm>
            <a:off x="1889150" y="2572933"/>
            <a:ext cx="3034808" cy="2211074"/>
          </a:xfrm>
          <a:prstGeom prst="rect">
            <a:avLst/>
          </a:prstGeom>
        </p:spPr>
      </p:pic>
      <p:sp>
        <p:nvSpPr>
          <p:cNvPr id="15" name="TextBox 14">
            <a:extLst>
              <a:ext uri="{FF2B5EF4-FFF2-40B4-BE49-F238E27FC236}">
                <a16:creationId xmlns:a16="http://schemas.microsoft.com/office/drawing/2014/main" id="{A3C57652-678A-4A85-9519-A3617B45281D}"/>
              </a:ext>
            </a:extLst>
          </p:cNvPr>
          <p:cNvSpPr txBox="1"/>
          <p:nvPr/>
        </p:nvSpPr>
        <p:spPr>
          <a:xfrm>
            <a:off x="971254" y="4807090"/>
            <a:ext cx="4870599" cy="1546577"/>
          </a:xfrm>
          <a:prstGeom prst="rect">
            <a:avLst/>
          </a:prstGeom>
          <a:noFill/>
        </p:spPr>
        <p:txBody>
          <a:bodyPr wrap="square" rtlCol="0">
            <a:spAutoFit/>
          </a:bodyPr>
          <a:lstStyle/>
          <a:p>
            <a:r>
              <a:rPr lang="en-US" sz="1050" b="1" dirty="0"/>
              <a:t>Callouts</a:t>
            </a:r>
          </a:p>
          <a:p>
            <a:pPr marL="285750" indent="-285750">
              <a:buFont typeface="Arial" panose="020B0604020202020204" pitchFamily="34" charset="0"/>
              <a:buChar char="•"/>
            </a:pPr>
            <a:r>
              <a:rPr lang="en-US" sz="1050" dirty="0"/>
              <a:t>Will only work if a customer performs an action (will not work if they did NOT do something)</a:t>
            </a:r>
          </a:p>
          <a:p>
            <a:pPr marL="285750" indent="-285750">
              <a:buFont typeface="Arial" panose="020B0604020202020204" pitchFamily="34" charset="0"/>
              <a:buChar char="•"/>
            </a:pPr>
            <a:r>
              <a:rPr lang="en-US" sz="1050" dirty="0"/>
              <a:t>Will qualify everyone, but only known users will be injected into the journey </a:t>
            </a:r>
          </a:p>
          <a:p>
            <a:pPr marL="285750" indent="-285750">
              <a:buFont typeface="Arial" panose="020B0604020202020204" pitchFamily="34" charset="0"/>
              <a:buChar char="•"/>
            </a:pPr>
            <a:r>
              <a:rPr lang="en-US" sz="1050" dirty="0"/>
              <a:t>Can only send segment name and MC Contact Key and Email</a:t>
            </a:r>
          </a:p>
          <a:p>
            <a:pPr marL="285750" indent="-285750">
              <a:buFont typeface="Arial" panose="020B0604020202020204" pitchFamily="34" charset="0"/>
              <a:buChar char="•"/>
            </a:pPr>
            <a:r>
              <a:rPr lang="en-US" sz="1050" dirty="0"/>
              <a:t>If there’s not high traffic on the dataset (i.e. Dev environment) can expect inconsistencies with qualification as it needs to be “warmed”</a:t>
            </a:r>
          </a:p>
          <a:p>
            <a:pPr marL="285750" indent="-285750">
              <a:buFont typeface="Arial" panose="020B0604020202020204" pitchFamily="34" charset="0"/>
              <a:buChar char="•"/>
            </a:pPr>
            <a:endParaRPr lang="en-US" sz="1050" dirty="0"/>
          </a:p>
        </p:txBody>
      </p:sp>
      <p:sp>
        <p:nvSpPr>
          <p:cNvPr id="16" name="TextBox 15">
            <a:extLst>
              <a:ext uri="{FF2B5EF4-FFF2-40B4-BE49-F238E27FC236}">
                <a16:creationId xmlns:a16="http://schemas.microsoft.com/office/drawing/2014/main" id="{9E0A6AFB-18FF-444B-9B1E-F6EE7D293AC6}"/>
              </a:ext>
            </a:extLst>
          </p:cNvPr>
          <p:cNvSpPr txBox="1"/>
          <p:nvPr/>
        </p:nvSpPr>
        <p:spPr>
          <a:xfrm>
            <a:off x="6601666" y="1949867"/>
            <a:ext cx="3892492" cy="600164"/>
          </a:xfrm>
          <a:prstGeom prst="rect">
            <a:avLst/>
          </a:prstGeom>
          <a:noFill/>
        </p:spPr>
        <p:txBody>
          <a:bodyPr wrap="square" rtlCol="0">
            <a:spAutoFit/>
          </a:bodyPr>
          <a:lstStyle/>
          <a:p>
            <a:r>
              <a:rPr lang="en-US" sz="1100" dirty="0"/>
              <a:t>Must install the Interaction Studio Connected App. Pass along customer decisioning data such as Next Best Offer to Sales/Service Cloud</a:t>
            </a:r>
          </a:p>
        </p:txBody>
      </p:sp>
      <p:pic>
        <p:nvPicPr>
          <p:cNvPr id="17" name="Picture 16">
            <a:extLst>
              <a:ext uri="{FF2B5EF4-FFF2-40B4-BE49-F238E27FC236}">
                <a16:creationId xmlns:a16="http://schemas.microsoft.com/office/drawing/2014/main" id="{DF8F8B77-BAE7-4625-B866-05CB8E573EDC}"/>
              </a:ext>
            </a:extLst>
          </p:cNvPr>
          <p:cNvPicPr>
            <a:picLocks noChangeAspect="1"/>
          </p:cNvPicPr>
          <p:nvPr/>
        </p:nvPicPr>
        <p:blipFill>
          <a:blip r:embed="rId7"/>
          <a:stretch>
            <a:fillRect/>
          </a:stretch>
        </p:blipFill>
        <p:spPr>
          <a:xfrm>
            <a:off x="7343538" y="2572933"/>
            <a:ext cx="3034808" cy="2211074"/>
          </a:xfrm>
          <a:prstGeom prst="rect">
            <a:avLst/>
          </a:prstGeom>
        </p:spPr>
      </p:pic>
      <p:sp>
        <p:nvSpPr>
          <p:cNvPr id="19" name="TextBox 18">
            <a:extLst>
              <a:ext uri="{FF2B5EF4-FFF2-40B4-BE49-F238E27FC236}">
                <a16:creationId xmlns:a16="http://schemas.microsoft.com/office/drawing/2014/main" id="{416AD536-8D71-4A74-AF54-3CAA4E4A3A47}"/>
              </a:ext>
            </a:extLst>
          </p:cNvPr>
          <p:cNvSpPr txBox="1"/>
          <p:nvPr/>
        </p:nvSpPr>
        <p:spPr>
          <a:xfrm>
            <a:off x="6601666" y="4807090"/>
            <a:ext cx="4870599" cy="1708160"/>
          </a:xfrm>
          <a:prstGeom prst="rect">
            <a:avLst/>
          </a:prstGeom>
          <a:noFill/>
        </p:spPr>
        <p:txBody>
          <a:bodyPr wrap="square" rtlCol="0">
            <a:spAutoFit/>
          </a:bodyPr>
          <a:lstStyle/>
          <a:p>
            <a:r>
              <a:rPr lang="en-US" sz="1050" b="1" dirty="0"/>
              <a:t>Callouts</a:t>
            </a:r>
          </a:p>
          <a:p>
            <a:pPr marL="171450" indent="-171450">
              <a:buFont typeface="Arial" panose="020B0604020202020204" pitchFamily="34" charset="0"/>
              <a:buChar char="•"/>
            </a:pPr>
            <a:r>
              <a:rPr lang="en-US" sz="1050" dirty="0"/>
              <a:t>Must have Interaction Studio Premium </a:t>
            </a:r>
          </a:p>
          <a:p>
            <a:pPr marL="171450" indent="-171450">
              <a:buFont typeface="Arial" panose="020B0604020202020204" pitchFamily="34" charset="0"/>
              <a:buChar char="•"/>
            </a:pPr>
            <a:r>
              <a:rPr lang="en-US" sz="1050" dirty="0"/>
              <a:t>Dataset with Catalog items and/or Promotions</a:t>
            </a:r>
          </a:p>
          <a:p>
            <a:pPr marL="171450" indent="-171450">
              <a:buFont typeface="Arial" panose="020B0604020202020204" pitchFamily="34" charset="0"/>
              <a:buChar char="•"/>
            </a:pPr>
            <a:r>
              <a:rPr lang="en-US" sz="1050" dirty="0"/>
              <a:t>Administrative permissions to both Sales/Service Cloud and Interaction Studio</a:t>
            </a:r>
          </a:p>
          <a:p>
            <a:pPr marL="171450" indent="-171450">
              <a:buFont typeface="Arial" panose="020B0604020202020204" pitchFamily="34" charset="0"/>
              <a:buChar char="•"/>
            </a:pPr>
            <a:r>
              <a:rPr lang="en-US" sz="1050" dirty="0"/>
              <a:t>Recipes built, if you want to recommend items</a:t>
            </a:r>
          </a:p>
          <a:p>
            <a:pPr marL="171450" indent="-171450">
              <a:buFont typeface="Arial" panose="020B0604020202020204" pitchFamily="34" charset="0"/>
              <a:buChar char="•"/>
            </a:pPr>
            <a:r>
              <a:rPr lang="en-US" sz="1050" dirty="0"/>
              <a:t>At least one configured Einstein Decisions Feature Subset, if you want to recommend promotions</a:t>
            </a:r>
          </a:p>
          <a:p>
            <a:pPr marL="342900" indent="-342900">
              <a:buFont typeface="+mj-lt"/>
              <a:buAutoNum type="arabicPeriod"/>
            </a:pPr>
            <a:endParaRPr lang="en-US" sz="105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050" dirty="0">
              <a:latin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10C5127-4F6E-4744-8A0E-E72E10061580}"/>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not need to leverage either integration unless we wanted to expand our recommendations to other channels </a:t>
            </a:r>
          </a:p>
        </p:txBody>
      </p:sp>
      <p:sp>
        <p:nvSpPr>
          <p:cNvPr id="23" name="Rectangle 22">
            <a:extLst>
              <a:ext uri="{FF2B5EF4-FFF2-40B4-BE49-F238E27FC236}">
                <a16:creationId xmlns:a16="http://schemas.microsoft.com/office/drawing/2014/main" id="{72DFC57D-26C1-4194-BDE0-EFA287683D7F}"/>
              </a:ext>
            </a:extLst>
          </p:cNvPr>
          <p:cNvSpPr/>
          <p:nvPr/>
        </p:nvSpPr>
        <p:spPr>
          <a:xfrm>
            <a:off x="914399" y="1716543"/>
            <a:ext cx="5133932" cy="4587946"/>
          </a:xfrm>
          <a:prstGeom prst="rect">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TextBox 13">
            <a:extLst>
              <a:ext uri="{FF2B5EF4-FFF2-40B4-BE49-F238E27FC236}">
                <a16:creationId xmlns:a16="http://schemas.microsoft.com/office/drawing/2014/main" id="{4A502348-F386-4689-AD81-C446241F8B84}"/>
              </a:ext>
            </a:extLst>
          </p:cNvPr>
          <p:cNvSpPr txBox="1"/>
          <p:nvPr/>
        </p:nvSpPr>
        <p:spPr>
          <a:xfrm>
            <a:off x="2136589" y="1573759"/>
            <a:ext cx="2705264" cy="307777"/>
          </a:xfrm>
          <a:prstGeom prst="rect">
            <a:avLst/>
          </a:prstGeom>
          <a:solidFill>
            <a:schemeClr val="bg1"/>
          </a:solidFill>
        </p:spPr>
        <p:txBody>
          <a:bodyPr wrap="square" rtlCol="0">
            <a:spAutoFit/>
          </a:bodyPr>
          <a:lstStyle/>
          <a:p>
            <a:r>
              <a:rPr lang="en-US" sz="1400" b="1" dirty="0"/>
              <a:t>Journey Builder Integration</a:t>
            </a:r>
          </a:p>
        </p:txBody>
      </p:sp>
      <p:sp>
        <p:nvSpPr>
          <p:cNvPr id="24" name="Rectangle 23">
            <a:extLst>
              <a:ext uri="{FF2B5EF4-FFF2-40B4-BE49-F238E27FC236}">
                <a16:creationId xmlns:a16="http://schemas.microsoft.com/office/drawing/2014/main" id="{9E5014F3-EF6A-4E05-BE38-8E290B95FE97}"/>
              </a:ext>
            </a:extLst>
          </p:cNvPr>
          <p:cNvSpPr/>
          <p:nvPr/>
        </p:nvSpPr>
        <p:spPr>
          <a:xfrm>
            <a:off x="6148446" y="1716543"/>
            <a:ext cx="5133932" cy="4587946"/>
          </a:xfrm>
          <a:prstGeom prst="rect">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816651D6-B2E8-4064-AF3F-CD3F3EDD760E}"/>
              </a:ext>
            </a:extLst>
          </p:cNvPr>
          <p:cNvSpPr txBox="1"/>
          <p:nvPr/>
        </p:nvSpPr>
        <p:spPr>
          <a:xfrm>
            <a:off x="7620882" y="1573759"/>
            <a:ext cx="2194881" cy="307777"/>
          </a:xfrm>
          <a:prstGeom prst="rect">
            <a:avLst/>
          </a:prstGeom>
          <a:solidFill>
            <a:schemeClr val="bg1"/>
          </a:solidFill>
        </p:spPr>
        <p:txBody>
          <a:bodyPr wrap="square" rtlCol="0">
            <a:spAutoFit/>
          </a:bodyPr>
          <a:lstStyle/>
          <a:p>
            <a:r>
              <a:rPr lang="en-US" sz="1400" b="1" dirty="0"/>
              <a:t>Salesforce Integration</a:t>
            </a:r>
          </a:p>
        </p:txBody>
      </p:sp>
    </p:spTree>
    <p:extLst>
      <p:ext uri="{BB962C8B-B14F-4D97-AF65-F5344CB8AC3E}">
        <p14:creationId xmlns:p14="http://schemas.microsoft.com/office/powerpoint/2010/main" val="1717403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Promotions Setup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Interaction Studio Catalog can be used to prioritize decisions around the next-best-action for each individual. Promotions can be used in conjunction with </a:t>
            </a:r>
            <a:r>
              <a:rPr lang="en-US" b="1" dirty="0"/>
              <a:t>Einstein Decisions</a:t>
            </a:r>
            <a:r>
              <a:rPr lang="en-US" dirty="0"/>
              <a:t> (machine learning)</a:t>
            </a:r>
            <a:r>
              <a:rPr lang="en-US" b="1" dirty="0"/>
              <a:t> </a:t>
            </a:r>
            <a:r>
              <a:rPr lang="en-US" dirty="0"/>
              <a:t>to determine which promotion, offer, or next best action the customer should see.</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5751A636-4566-4614-9361-946DB0127CFC}"/>
              </a:ext>
            </a:extLst>
          </p:cNvPr>
          <p:cNvSpPr/>
          <p:nvPr/>
        </p:nvSpPr>
        <p:spPr>
          <a:xfrm>
            <a:off x="7735932" y="6375160"/>
            <a:ext cx="4295162" cy="369332"/>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https://share.vidyard.com/watch/t5VivKndxQJsBTzngVaCEZ</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https://doc.evergage.com/display/EKB/Promotions</a:t>
            </a:r>
            <a:endParaRPr lang="en-US" sz="900" dirty="0">
              <a:cs typeface="Times New Roman" panose="02020603050405020304" pitchFamily="18" charset="0"/>
            </a:endParaRPr>
          </a:p>
        </p:txBody>
      </p:sp>
      <p:sp>
        <p:nvSpPr>
          <p:cNvPr id="11" name="TextBox 10">
            <a:extLst>
              <a:ext uri="{FF2B5EF4-FFF2-40B4-BE49-F238E27FC236}">
                <a16:creationId xmlns:a16="http://schemas.microsoft.com/office/drawing/2014/main" id="{E5147B78-3A10-46D4-8766-7AC88F599196}"/>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For our specific use case, we will not need to leverage promotions but if we were trying to recommend a different offer instead of products, we would use this</a:t>
            </a:r>
          </a:p>
        </p:txBody>
      </p:sp>
      <p:sp>
        <p:nvSpPr>
          <p:cNvPr id="6" name="TextBox 5">
            <a:extLst>
              <a:ext uri="{FF2B5EF4-FFF2-40B4-BE49-F238E27FC236}">
                <a16:creationId xmlns:a16="http://schemas.microsoft.com/office/drawing/2014/main" id="{04A1B10E-D5B1-4EF9-A489-ECBA0130E45B}"/>
              </a:ext>
            </a:extLst>
          </p:cNvPr>
          <p:cNvSpPr txBox="1"/>
          <p:nvPr/>
        </p:nvSpPr>
        <p:spPr>
          <a:xfrm>
            <a:off x="998289" y="2147582"/>
            <a:ext cx="4562539" cy="3046988"/>
          </a:xfrm>
          <a:prstGeom prst="rect">
            <a:avLst/>
          </a:prstGeom>
          <a:noFill/>
        </p:spPr>
        <p:txBody>
          <a:bodyPr wrap="square" rtlCol="0">
            <a:spAutoFit/>
          </a:bodyPr>
          <a:lstStyle/>
          <a:p>
            <a:r>
              <a:rPr lang="en-US" sz="1600" b="1" dirty="0"/>
              <a:t>Promotions can…</a:t>
            </a:r>
          </a:p>
          <a:p>
            <a:pPr marL="285750" indent="-285750">
              <a:buFont typeface="Arial" panose="020B0604020202020204" pitchFamily="34" charset="0"/>
              <a:buChar char="•"/>
            </a:pPr>
            <a:r>
              <a:rPr lang="en-US" sz="1600" dirty="0"/>
              <a:t>Be events, Offers, Discounts, etc. </a:t>
            </a:r>
          </a:p>
          <a:p>
            <a:pPr marL="285750" indent="-285750">
              <a:buFont typeface="Arial" panose="020B0604020202020204" pitchFamily="34" charset="0"/>
              <a:buChar char="•"/>
            </a:pPr>
            <a:r>
              <a:rPr lang="en-US" sz="1600" dirty="0"/>
              <a:t>Be tied to specific content zones to control where it can be displayed</a:t>
            </a:r>
          </a:p>
          <a:p>
            <a:pPr marL="285750" indent="-285750">
              <a:buFont typeface="Arial" panose="020B0604020202020204" pitchFamily="34" charset="0"/>
              <a:buChar char="•"/>
            </a:pPr>
            <a:r>
              <a:rPr lang="en-US" sz="1600" dirty="0"/>
              <a:t>Store multiple media types </a:t>
            </a:r>
          </a:p>
          <a:p>
            <a:pPr marL="285750" indent="-285750">
              <a:buFont typeface="Arial" panose="020B0604020202020204" pitchFamily="34" charset="0"/>
              <a:buChar char="•"/>
            </a:pPr>
            <a:r>
              <a:rPr lang="en-US" sz="1600" dirty="0"/>
              <a:t>Be loaded through the Promotion ETL</a:t>
            </a:r>
          </a:p>
          <a:p>
            <a:pPr marL="285750" indent="-285750">
              <a:buFont typeface="Arial" panose="020B0604020202020204" pitchFamily="34" charset="0"/>
              <a:buChar char="•"/>
            </a:pPr>
            <a:r>
              <a:rPr lang="en-US" sz="1600" dirty="0"/>
              <a:t>Have specific eligibility or user attribute rules </a:t>
            </a:r>
          </a:p>
          <a:p>
            <a:pPr marL="285750" indent="-285750">
              <a:buFont typeface="Arial" panose="020B0604020202020204" pitchFamily="34" charset="0"/>
              <a:buChar char="•"/>
            </a:pPr>
            <a:r>
              <a:rPr lang="en-US" sz="1600" dirty="0"/>
              <a:t>Have specific attributes or dimensions defined in the catalog set up </a:t>
            </a:r>
          </a:p>
          <a:p>
            <a:pPr marL="285750" indent="-285750">
              <a:buFont typeface="Arial" panose="020B0604020202020204" pitchFamily="34" charset="0"/>
              <a:buChar char="•"/>
            </a:pPr>
            <a:r>
              <a:rPr lang="en-US" sz="1600" dirty="0"/>
              <a:t>Be leveraged in any type of campaign</a:t>
            </a:r>
          </a:p>
          <a:p>
            <a:pPr marL="285750" indent="-285750">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CA07BC42-81F5-49F6-A64A-228B6C67CC19}"/>
              </a:ext>
            </a:extLst>
          </p:cNvPr>
          <p:cNvPicPr>
            <a:picLocks noChangeAspect="1"/>
          </p:cNvPicPr>
          <p:nvPr/>
        </p:nvPicPr>
        <p:blipFill>
          <a:blip r:embed="rId5"/>
          <a:stretch>
            <a:fillRect/>
          </a:stretch>
        </p:blipFill>
        <p:spPr>
          <a:xfrm>
            <a:off x="6029473" y="2227827"/>
            <a:ext cx="4028927" cy="3486131"/>
          </a:xfrm>
          <a:prstGeom prst="rect">
            <a:avLst/>
          </a:prstGeom>
          <a:ln>
            <a:solidFill>
              <a:schemeClr val="tx1"/>
            </a:solidFill>
          </a:ln>
        </p:spPr>
      </p:pic>
    </p:spTree>
    <p:extLst>
      <p:ext uri="{BB962C8B-B14F-4D97-AF65-F5344CB8AC3E}">
        <p14:creationId xmlns:p14="http://schemas.microsoft.com/office/powerpoint/2010/main" val="153140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Recipes &amp; Decisions Setup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Interaction Studio's Einstein </a:t>
            </a:r>
            <a:r>
              <a:rPr lang="en-US" dirty="0">
                <a:hlinkClick r:id="rId4"/>
              </a:rPr>
              <a:t>machine learning-powered</a:t>
            </a:r>
            <a:r>
              <a:rPr lang="en-US" dirty="0"/>
              <a:t> algorithms called Einstein Recipes present unique product and content suggestions to individual visitors.</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C2DEBA21-266A-4BBA-BE52-FD51A50A99DE}"/>
              </a:ext>
            </a:extLst>
          </p:cNvPr>
          <p:cNvSpPr/>
          <p:nvPr/>
        </p:nvSpPr>
        <p:spPr>
          <a:xfrm>
            <a:off x="8289235" y="6050371"/>
            <a:ext cx="3902765" cy="784830"/>
          </a:xfrm>
          <a:prstGeom prst="rect">
            <a:avLst/>
          </a:prstGeom>
        </p:spPr>
        <p:txBody>
          <a:bodyPr wrap="square">
            <a:spAutoFit/>
          </a:bodyPr>
          <a:lstStyle/>
          <a:p>
            <a:pPr marL="342900" indent="-342900">
              <a:buFont typeface="+mj-lt"/>
              <a:buAutoNum type="arabicPeriod"/>
            </a:pPr>
            <a:r>
              <a:rPr lang="en-US" sz="900" dirty="0">
                <a:hlinkClick r:id="rId5"/>
              </a:rPr>
              <a:t>https://share.vidyard.com/watch/peptFD4jZaP4F4MujKyS4P</a:t>
            </a:r>
            <a:r>
              <a:rPr lang="en-US" sz="900" dirty="0"/>
              <a:t>?</a:t>
            </a:r>
          </a:p>
          <a:p>
            <a:pPr marL="342900" indent="-342900">
              <a:buFont typeface="+mj-lt"/>
              <a:buAutoNum type="arabicPeriod"/>
            </a:pPr>
            <a:r>
              <a:rPr lang="en-US" sz="900" dirty="0">
                <a:hlinkClick r:id="rId6"/>
              </a:rPr>
              <a:t>https://share.vidyard.com/watch/XDv2sDR4ANP6JaD1gSifRx</a:t>
            </a:r>
            <a:r>
              <a:rPr lang="en-US" sz="900" dirty="0"/>
              <a:t>?</a:t>
            </a:r>
          </a:p>
          <a:p>
            <a:pPr marL="342900" indent="-342900">
              <a:buFont typeface="+mj-lt"/>
              <a:buAutoNum type="arabicPeriod"/>
            </a:pPr>
            <a:r>
              <a:rPr lang="en-US" sz="900" dirty="0">
                <a:hlinkClick r:id="rId7"/>
              </a:rPr>
              <a:t>https://share.vidyard.com/watch/T5X626STyuaeVbUiRzAXnF</a:t>
            </a:r>
            <a:r>
              <a:rPr lang="en-US" sz="900" dirty="0"/>
              <a:t>?</a:t>
            </a:r>
          </a:p>
          <a:p>
            <a:pPr marL="342900" indent="-342900">
              <a:buFont typeface="+mj-lt"/>
              <a:buAutoNum type="arabicPeriod"/>
            </a:pPr>
            <a:r>
              <a:rPr lang="en-US" sz="900" dirty="0">
                <a:hlinkClick r:id="rId8"/>
              </a:rPr>
              <a:t>https://share.vidyard.com/watch/1g3uFSeuY8V5F3EwM3n2q1</a:t>
            </a:r>
            <a:r>
              <a:rPr lang="en-US" sz="900" dirty="0"/>
              <a:t>?</a:t>
            </a:r>
          </a:p>
          <a:p>
            <a:pPr marL="342900" indent="-342900">
              <a:buFont typeface="+mj-lt"/>
              <a:buAutoNum type="arabicPeriod"/>
            </a:pPr>
            <a:r>
              <a:rPr lang="en-US" sz="900" dirty="0">
                <a:hlinkClick r:id="rId9"/>
              </a:rPr>
              <a:t>https://doc.evergage.com/display/EKB/Einstein+Recipes</a:t>
            </a:r>
            <a:endParaRPr lang="en-US" sz="900" dirty="0"/>
          </a:p>
        </p:txBody>
      </p:sp>
      <p:grpSp>
        <p:nvGrpSpPr>
          <p:cNvPr id="11" name="Group 10">
            <a:extLst>
              <a:ext uri="{FF2B5EF4-FFF2-40B4-BE49-F238E27FC236}">
                <a16:creationId xmlns:a16="http://schemas.microsoft.com/office/drawing/2014/main" id="{A4D17914-F620-40F8-A5CC-95261878C04A}"/>
              </a:ext>
            </a:extLst>
          </p:cNvPr>
          <p:cNvGrpSpPr/>
          <p:nvPr/>
        </p:nvGrpSpPr>
        <p:grpSpPr>
          <a:xfrm>
            <a:off x="7190277" y="5939447"/>
            <a:ext cx="1098958" cy="994096"/>
            <a:chOff x="9588617" y="5259897"/>
            <a:chExt cx="1333849" cy="1154551"/>
          </a:xfrm>
        </p:grpSpPr>
        <p:graphicFrame>
          <p:nvGraphicFramePr>
            <p:cNvPr id="6" name="Object 5">
              <a:extLst>
                <a:ext uri="{FF2B5EF4-FFF2-40B4-BE49-F238E27FC236}">
                  <a16:creationId xmlns:a16="http://schemas.microsoft.com/office/drawing/2014/main" id="{23A8D6C7-C345-43B8-B7FC-2E8F12A2C956}"/>
                </a:ext>
              </a:extLst>
            </p:cNvPr>
            <p:cNvGraphicFramePr>
              <a:graphicFrameLocks noChangeAspect="1"/>
            </p:cNvGraphicFramePr>
            <p:nvPr>
              <p:extLst>
                <p:ext uri="{D42A27DB-BD31-4B8C-83A1-F6EECF244321}">
                  <p14:modId xmlns:p14="http://schemas.microsoft.com/office/powerpoint/2010/main" val="1997515990"/>
                </p:ext>
              </p:extLst>
            </p:nvPr>
          </p:nvGraphicFramePr>
          <p:xfrm>
            <a:off x="9850073" y="5607998"/>
            <a:ext cx="914400" cy="806450"/>
          </p:xfrm>
          <a:graphic>
            <a:graphicData uri="http://schemas.openxmlformats.org/presentationml/2006/ole">
              <mc:AlternateContent xmlns:mc="http://schemas.openxmlformats.org/markup-compatibility/2006">
                <mc:Choice xmlns:v="urn:schemas-microsoft-com:vml" Requires="v">
                  <p:oleObj spid="_x0000_s10242" name="Acrobat Document" showAsIcon="1" r:id="rId10" imgW="914400" imgH="806400" progId="Acrobat.Document.DC">
                    <p:embed/>
                  </p:oleObj>
                </mc:Choice>
                <mc:Fallback>
                  <p:oleObj name="Acrobat Document" showAsIcon="1" r:id="rId10" imgW="914400" imgH="806400" progId="Acrobat.Document.DC">
                    <p:embed/>
                    <p:pic>
                      <p:nvPicPr>
                        <p:cNvPr id="6" name="Object 5">
                          <a:extLst>
                            <a:ext uri="{FF2B5EF4-FFF2-40B4-BE49-F238E27FC236}">
                              <a16:creationId xmlns:a16="http://schemas.microsoft.com/office/drawing/2014/main" id="{23A8D6C7-C345-43B8-B7FC-2E8F12A2C956}"/>
                            </a:ext>
                          </a:extLst>
                        </p:cNvPr>
                        <p:cNvPicPr/>
                        <p:nvPr/>
                      </p:nvPicPr>
                      <p:blipFill>
                        <a:blip r:embed="rId11"/>
                        <a:stretch>
                          <a:fillRect/>
                        </a:stretch>
                      </p:blipFill>
                      <p:spPr>
                        <a:xfrm>
                          <a:off x="9850073" y="5607998"/>
                          <a:ext cx="914400" cy="8064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64338C91-F454-4260-844A-EE94FAE030D4}"/>
                </a:ext>
              </a:extLst>
            </p:cNvPr>
            <p:cNvSpPr txBox="1"/>
            <p:nvPr/>
          </p:nvSpPr>
          <p:spPr>
            <a:xfrm>
              <a:off x="9588617" y="5259897"/>
              <a:ext cx="1333849" cy="338554"/>
            </a:xfrm>
            <a:prstGeom prst="rect">
              <a:avLst/>
            </a:prstGeom>
            <a:noFill/>
          </p:spPr>
          <p:txBody>
            <a:bodyPr wrap="square" rtlCol="0">
              <a:spAutoFit/>
            </a:bodyPr>
            <a:lstStyle/>
            <a:p>
              <a:pPr algn="ctr"/>
              <a:r>
                <a:rPr lang="en-US" sz="800" dirty="0"/>
                <a:t>Comparison of SF’s Einstein products</a:t>
              </a:r>
            </a:p>
          </p:txBody>
        </p:sp>
      </p:grpSp>
      <p:sp>
        <p:nvSpPr>
          <p:cNvPr id="14" name="TextBox 13">
            <a:extLst>
              <a:ext uri="{FF2B5EF4-FFF2-40B4-BE49-F238E27FC236}">
                <a16:creationId xmlns:a16="http://schemas.microsoft.com/office/drawing/2014/main" id="{8A0C2B21-7304-4B40-89CF-0EC7A42A1EAB}"/>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use the recipes and Contextual Bandit System to determine what type of products are recommended. </a:t>
            </a:r>
          </a:p>
        </p:txBody>
      </p:sp>
      <p:grpSp>
        <p:nvGrpSpPr>
          <p:cNvPr id="16" name="object 5">
            <a:extLst>
              <a:ext uri="{FF2B5EF4-FFF2-40B4-BE49-F238E27FC236}">
                <a16:creationId xmlns:a16="http://schemas.microsoft.com/office/drawing/2014/main" id="{0A2CEF2C-CBD8-4CE4-8E8C-DF353C3476FD}"/>
              </a:ext>
            </a:extLst>
          </p:cNvPr>
          <p:cNvGrpSpPr/>
          <p:nvPr/>
        </p:nvGrpSpPr>
        <p:grpSpPr>
          <a:xfrm>
            <a:off x="1431683" y="2133587"/>
            <a:ext cx="2782570" cy="2830195"/>
            <a:chOff x="3176593" y="1101741"/>
            <a:chExt cx="2782570" cy="2830195"/>
          </a:xfrm>
        </p:grpSpPr>
        <p:sp>
          <p:nvSpPr>
            <p:cNvPr id="17" name="object 6">
              <a:extLst>
                <a:ext uri="{FF2B5EF4-FFF2-40B4-BE49-F238E27FC236}">
                  <a16:creationId xmlns:a16="http://schemas.microsoft.com/office/drawing/2014/main" id="{B180EB6F-68FA-4956-965A-21055AF2C2FD}"/>
                </a:ext>
              </a:extLst>
            </p:cNvPr>
            <p:cNvSpPr/>
            <p:nvPr/>
          </p:nvSpPr>
          <p:spPr>
            <a:xfrm>
              <a:off x="3300424" y="1101741"/>
              <a:ext cx="2540635" cy="2540000"/>
            </a:xfrm>
            <a:custGeom>
              <a:avLst/>
              <a:gdLst/>
              <a:ahLst/>
              <a:cxnLst/>
              <a:rect l="l" t="t" r="r" b="b"/>
              <a:pathLst>
                <a:path w="2540635" h="2540000">
                  <a:moveTo>
                    <a:pt x="1469928" y="12699"/>
                  </a:moveTo>
                  <a:lnTo>
                    <a:pt x="1078100" y="12699"/>
                  </a:lnTo>
                  <a:lnTo>
                    <a:pt x="1125326" y="0"/>
                  </a:lnTo>
                  <a:lnTo>
                    <a:pt x="1420456" y="0"/>
                  </a:lnTo>
                  <a:lnTo>
                    <a:pt x="1469928" y="12699"/>
                  </a:lnTo>
                  <a:close/>
                </a:path>
                <a:path w="2540635" h="2540000">
                  <a:moveTo>
                    <a:pt x="1508662" y="2514599"/>
                  </a:moveTo>
                  <a:lnTo>
                    <a:pt x="1031437" y="2514599"/>
                  </a:lnTo>
                  <a:lnTo>
                    <a:pt x="985369" y="2501899"/>
                  </a:lnTo>
                  <a:lnTo>
                    <a:pt x="807710" y="2451099"/>
                  </a:lnTo>
                  <a:lnTo>
                    <a:pt x="765112" y="2425699"/>
                  </a:lnTo>
                  <a:lnTo>
                    <a:pt x="723308" y="2412999"/>
                  </a:lnTo>
                  <a:lnTo>
                    <a:pt x="682329" y="2387599"/>
                  </a:lnTo>
                  <a:lnTo>
                    <a:pt x="642208" y="2362199"/>
                  </a:lnTo>
                  <a:lnTo>
                    <a:pt x="602979" y="2349499"/>
                  </a:lnTo>
                  <a:lnTo>
                    <a:pt x="564674" y="2324099"/>
                  </a:lnTo>
                  <a:lnTo>
                    <a:pt x="527326" y="2298699"/>
                  </a:lnTo>
                  <a:lnTo>
                    <a:pt x="490969" y="2260599"/>
                  </a:lnTo>
                  <a:lnTo>
                    <a:pt x="455634" y="2235199"/>
                  </a:lnTo>
                  <a:lnTo>
                    <a:pt x="421355" y="2209799"/>
                  </a:lnTo>
                  <a:lnTo>
                    <a:pt x="388165" y="2171699"/>
                  </a:lnTo>
                  <a:lnTo>
                    <a:pt x="356097" y="2146299"/>
                  </a:lnTo>
                  <a:lnTo>
                    <a:pt x="325183" y="2108199"/>
                  </a:lnTo>
                  <a:lnTo>
                    <a:pt x="295456" y="2082799"/>
                  </a:lnTo>
                  <a:lnTo>
                    <a:pt x="266950" y="2044699"/>
                  </a:lnTo>
                  <a:lnTo>
                    <a:pt x="239697" y="2006599"/>
                  </a:lnTo>
                  <a:lnTo>
                    <a:pt x="213730" y="1968499"/>
                  </a:lnTo>
                  <a:lnTo>
                    <a:pt x="189082" y="1930399"/>
                  </a:lnTo>
                  <a:lnTo>
                    <a:pt x="165785" y="1892299"/>
                  </a:lnTo>
                  <a:lnTo>
                    <a:pt x="143874" y="1854199"/>
                  </a:lnTo>
                  <a:lnTo>
                    <a:pt x="123380" y="1816099"/>
                  </a:lnTo>
                  <a:lnTo>
                    <a:pt x="104337" y="1765299"/>
                  </a:lnTo>
                  <a:lnTo>
                    <a:pt x="86777" y="1727199"/>
                  </a:lnTo>
                  <a:lnTo>
                    <a:pt x="70733" y="1676399"/>
                  </a:lnTo>
                  <a:lnTo>
                    <a:pt x="56239" y="1638299"/>
                  </a:lnTo>
                  <a:lnTo>
                    <a:pt x="43326" y="1587499"/>
                  </a:lnTo>
                  <a:lnTo>
                    <a:pt x="32029" y="1549399"/>
                  </a:lnTo>
                  <a:lnTo>
                    <a:pt x="22379" y="1498599"/>
                  </a:lnTo>
                  <a:lnTo>
                    <a:pt x="14410" y="1460499"/>
                  </a:lnTo>
                  <a:lnTo>
                    <a:pt x="8155" y="1409699"/>
                  </a:lnTo>
                  <a:lnTo>
                    <a:pt x="3646" y="1358899"/>
                  </a:lnTo>
                  <a:lnTo>
                    <a:pt x="917" y="1308099"/>
                  </a:lnTo>
                  <a:lnTo>
                    <a:pt x="0" y="1269999"/>
                  </a:lnTo>
                  <a:lnTo>
                    <a:pt x="917" y="1219199"/>
                  </a:lnTo>
                  <a:lnTo>
                    <a:pt x="3646" y="1168399"/>
                  </a:lnTo>
                  <a:lnTo>
                    <a:pt x="8155" y="1117599"/>
                  </a:lnTo>
                  <a:lnTo>
                    <a:pt x="14410" y="1066799"/>
                  </a:lnTo>
                  <a:lnTo>
                    <a:pt x="22379" y="1028699"/>
                  </a:lnTo>
                  <a:lnTo>
                    <a:pt x="32029" y="977899"/>
                  </a:lnTo>
                  <a:lnTo>
                    <a:pt x="43326" y="939799"/>
                  </a:lnTo>
                  <a:lnTo>
                    <a:pt x="56239" y="888999"/>
                  </a:lnTo>
                  <a:lnTo>
                    <a:pt x="70733" y="850899"/>
                  </a:lnTo>
                  <a:lnTo>
                    <a:pt x="86777" y="800099"/>
                  </a:lnTo>
                  <a:lnTo>
                    <a:pt x="104337" y="761999"/>
                  </a:lnTo>
                  <a:lnTo>
                    <a:pt x="123380" y="711199"/>
                  </a:lnTo>
                  <a:lnTo>
                    <a:pt x="143874" y="673099"/>
                  </a:lnTo>
                  <a:lnTo>
                    <a:pt x="165785" y="634999"/>
                  </a:lnTo>
                  <a:lnTo>
                    <a:pt x="189082" y="596899"/>
                  </a:lnTo>
                  <a:lnTo>
                    <a:pt x="213730" y="558799"/>
                  </a:lnTo>
                  <a:lnTo>
                    <a:pt x="239697" y="520699"/>
                  </a:lnTo>
                  <a:lnTo>
                    <a:pt x="266950" y="482599"/>
                  </a:lnTo>
                  <a:lnTo>
                    <a:pt x="295456" y="444499"/>
                  </a:lnTo>
                  <a:lnTo>
                    <a:pt x="325183" y="419099"/>
                  </a:lnTo>
                  <a:lnTo>
                    <a:pt x="356097" y="380999"/>
                  </a:lnTo>
                  <a:lnTo>
                    <a:pt x="388165" y="355599"/>
                  </a:lnTo>
                  <a:lnTo>
                    <a:pt x="421355" y="317499"/>
                  </a:lnTo>
                  <a:lnTo>
                    <a:pt x="455634" y="292099"/>
                  </a:lnTo>
                  <a:lnTo>
                    <a:pt x="490969" y="266699"/>
                  </a:lnTo>
                  <a:lnTo>
                    <a:pt x="527326" y="228599"/>
                  </a:lnTo>
                  <a:lnTo>
                    <a:pt x="564674" y="203199"/>
                  </a:lnTo>
                  <a:lnTo>
                    <a:pt x="602979" y="177799"/>
                  </a:lnTo>
                  <a:lnTo>
                    <a:pt x="642208" y="165099"/>
                  </a:lnTo>
                  <a:lnTo>
                    <a:pt x="682329" y="139699"/>
                  </a:lnTo>
                  <a:lnTo>
                    <a:pt x="723308" y="114299"/>
                  </a:lnTo>
                  <a:lnTo>
                    <a:pt x="765112" y="101599"/>
                  </a:lnTo>
                  <a:lnTo>
                    <a:pt x="807710" y="76199"/>
                  </a:lnTo>
                  <a:lnTo>
                    <a:pt x="851067" y="63499"/>
                  </a:lnTo>
                  <a:lnTo>
                    <a:pt x="1031437" y="12699"/>
                  </a:lnTo>
                  <a:lnTo>
                    <a:pt x="1518981" y="12699"/>
                  </a:lnTo>
                  <a:lnTo>
                    <a:pt x="1663085" y="50799"/>
                  </a:lnTo>
                  <a:lnTo>
                    <a:pt x="1709924" y="76199"/>
                  </a:lnTo>
                  <a:lnTo>
                    <a:pt x="1756077" y="88899"/>
                  </a:lnTo>
                  <a:lnTo>
                    <a:pt x="1801489" y="114299"/>
                  </a:lnTo>
                  <a:lnTo>
                    <a:pt x="1846108" y="126999"/>
                  </a:lnTo>
                  <a:lnTo>
                    <a:pt x="1889881" y="152399"/>
                  </a:lnTo>
                  <a:lnTo>
                    <a:pt x="1932754" y="177799"/>
                  </a:lnTo>
                  <a:lnTo>
                    <a:pt x="1974674" y="203199"/>
                  </a:lnTo>
                  <a:lnTo>
                    <a:pt x="2015587" y="241299"/>
                  </a:lnTo>
                  <a:lnTo>
                    <a:pt x="2055441" y="266699"/>
                  </a:lnTo>
                  <a:lnTo>
                    <a:pt x="2094182" y="292099"/>
                  </a:lnTo>
                  <a:lnTo>
                    <a:pt x="2131756" y="330199"/>
                  </a:lnTo>
                  <a:lnTo>
                    <a:pt x="2168110" y="368299"/>
                  </a:lnTo>
                  <a:lnTo>
                    <a:pt x="2203051" y="406399"/>
                  </a:lnTo>
                  <a:lnTo>
                    <a:pt x="1172943" y="406399"/>
                  </a:lnTo>
                  <a:lnTo>
                    <a:pt x="1125537" y="419099"/>
                  </a:lnTo>
                  <a:lnTo>
                    <a:pt x="1078991" y="419099"/>
                  </a:lnTo>
                  <a:lnTo>
                    <a:pt x="988775" y="444499"/>
                  </a:lnTo>
                  <a:lnTo>
                    <a:pt x="945251" y="469899"/>
                  </a:lnTo>
                  <a:lnTo>
                    <a:pt x="902878" y="482599"/>
                  </a:lnTo>
                  <a:lnTo>
                    <a:pt x="861731" y="507999"/>
                  </a:lnTo>
                  <a:lnTo>
                    <a:pt x="821881" y="533399"/>
                  </a:lnTo>
                  <a:lnTo>
                    <a:pt x="783403" y="546099"/>
                  </a:lnTo>
                  <a:lnTo>
                    <a:pt x="746367" y="584199"/>
                  </a:lnTo>
                  <a:lnTo>
                    <a:pt x="710848" y="609599"/>
                  </a:lnTo>
                  <a:lnTo>
                    <a:pt x="676918" y="634999"/>
                  </a:lnTo>
                  <a:lnTo>
                    <a:pt x="644650" y="673099"/>
                  </a:lnTo>
                  <a:lnTo>
                    <a:pt x="614116" y="698499"/>
                  </a:lnTo>
                  <a:lnTo>
                    <a:pt x="585389" y="736599"/>
                  </a:lnTo>
                  <a:lnTo>
                    <a:pt x="558542" y="774699"/>
                  </a:lnTo>
                  <a:lnTo>
                    <a:pt x="533648" y="812799"/>
                  </a:lnTo>
                  <a:lnTo>
                    <a:pt x="510779" y="850899"/>
                  </a:lnTo>
                  <a:lnTo>
                    <a:pt x="490009" y="901699"/>
                  </a:lnTo>
                  <a:lnTo>
                    <a:pt x="471410" y="939799"/>
                  </a:lnTo>
                  <a:lnTo>
                    <a:pt x="455055" y="977899"/>
                  </a:lnTo>
                  <a:lnTo>
                    <a:pt x="441016" y="1028699"/>
                  </a:lnTo>
                  <a:lnTo>
                    <a:pt x="429367" y="1066799"/>
                  </a:lnTo>
                  <a:lnTo>
                    <a:pt x="420179" y="1117599"/>
                  </a:lnTo>
                  <a:lnTo>
                    <a:pt x="413527" y="1168399"/>
                  </a:lnTo>
                  <a:lnTo>
                    <a:pt x="409482" y="1219199"/>
                  </a:lnTo>
                  <a:lnTo>
                    <a:pt x="408117" y="1269999"/>
                  </a:lnTo>
                  <a:lnTo>
                    <a:pt x="409482" y="1308099"/>
                  </a:lnTo>
                  <a:lnTo>
                    <a:pt x="413527" y="1358899"/>
                  </a:lnTo>
                  <a:lnTo>
                    <a:pt x="420179" y="1409699"/>
                  </a:lnTo>
                  <a:lnTo>
                    <a:pt x="429367" y="1460499"/>
                  </a:lnTo>
                  <a:lnTo>
                    <a:pt x="441016" y="1498599"/>
                  </a:lnTo>
                  <a:lnTo>
                    <a:pt x="455055" y="1549399"/>
                  </a:lnTo>
                  <a:lnTo>
                    <a:pt x="471410" y="1587499"/>
                  </a:lnTo>
                  <a:lnTo>
                    <a:pt x="490009" y="1625599"/>
                  </a:lnTo>
                  <a:lnTo>
                    <a:pt x="510779" y="1676399"/>
                  </a:lnTo>
                  <a:lnTo>
                    <a:pt x="533648" y="1714499"/>
                  </a:lnTo>
                  <a:lnTo>
                    <a:pt x="558542" y="1752599"/>
                  </a:lnTo>
                  <a:lnTo>
                    <a:pt x="585389" y="1790699"/>
                  </a:lnTo>
                  <a:lnTo>
                    <a:pt x="614116" y="1828799"/>
                  </a:lnTo>
                  <a:lnTo>
                    <a:pt x="644650" y="1854199"/>
                  </a:lnTo>
                  <a:lnTo>
                    <a:pt x="676918" y="1892299"/>
                  </a:lnTo>
                  <a:lnTo>
                    <a:pt x="710848" y="1917699"/>
                  </a:lnTo>
                  <a:lnTo>
                    <a:pt x="746367" y="1943099"/>
                  </a:lnTo>
                  <a:lnTo>
                    <a:pt x="783403" y="1981199"/>
                  </a:lnTo>
                  <a:lnTo>
                    <a:pt x="821881" y="1993899"/>
                  </a:lnTo>
                  <a:lnTo>
                    <a:pt x="861731" y="2019299"/>
                  </a:lnTo>
                  <a:lnTo>
                    <a:pt x="902878" y="2044699"/>
                  </a:lnTo>
                  <a:lnTo>
                    <a:pt x="945251" y="2057399"/>
                  </a:lnTo>
                  <a:lnTo>
                    <a:pt x="988775" y="2082799"/>
                  </a:lnTo>
                  <a:lnTo>
                    <a:pt x="1078991" y="2108199"/>
                  </a:lnTo>
                  <a:lnTo>
                    <a:pt x="1125537" y="2108199"/>
                  </a:lnTo>
                  <a:lnTo>
                    <a:pt x="1172943" y="2120899"/>
                  </a:lnTo>
                  <a:lnTo>
                    <a:pt x="2204612" y="2120899"/>
                  </a:lnTo>
                  <a:lnTo>
                    <a:pt x="2184002" y="2146299"/>
                  </a:lnTo>
                  <a:lnTo>
                    <a:pt x="2151934" y="2171699"/>
                  </a:lnTo>
                  <a:lnTo>
                    <a:pt x="2118744" y="2209799"/>
                  </a:lnTo>
                  <a:lnTo>
                    <a:pt x="2084465" y="2235199"/>
                  </a:lnTo>
                  <a:lnTo>
                    <a:pt x="2049130" y="2260599"/>
                  </a:lnTo>
                  <a:lnTo>
                    <a:pt x="2012773" y="2298699"/>
                  </a:lnTo>
                  <a:lnTo>
                    <a:pt x="1975425" y="2324099"/>
                  </a:lnTo>
                  <a:lnTo>
                    <a:pt x="1937120" y="2349499"/>
                  </a:lnTo>
                  <a:lnTo>
                    <a:pt x="1897891" y="2362199"/>
                  </a:lnTo>
                  <a:lnTo>
                    <a:pt x="1857770" y="2387599"/>
                  </a:lnTo>
                  <a:lnTo>
                    <a:pt x="1816791" y="2412999"/>
                  </a:lnTo>
                  <a:lnTo>
                    <a:pt x="1774987" y="2425699"/>
                  </a:lnTo>
                  <a:lnTo>
                    <a:pt x="1732389" y="2451099"/>
                  </a:lnTo>
                  <a:lnTo>
                    <a:pt x="1554730" y="2501899"/>
                  </a:lnTo>
                  <a:lnTo>
                    <a:pt x="1508662" y="2514599"/>
                  </a:lnTo>
                  <a:close/>
                </a:path>
                <a:path w="2540635" h="2540000">
                  <a:moveTo>
                    <a:pt x="2204612" y="2120899"/>
                  </a:moveTo>
                  <a:lnTo>
                    <a:pt x="1367156" y="2120899"/>
                  </a:lnTo>
                  <a:lnTo>
                    <a:pt x="1414562" y="2108199"/>
                  </a:lnTo>
                  <a:lnTo>
                    <a:pt x="1461108" y="2108199"/>
                  </a:lnTo>
                  <a:lnTo>
                    <a:pt x="1551324" y="2082799"/>
                  </a:lnTo>
                  <a:lnTo>
                    <a:pt x="1594848" y="2057399"/>
                  </a:lnTo>
                  <a:lnTo>
                    <a:pt x="1637221" y="2044699"/>
                  </a:lnTo>
                  <a:lnTo>
                    <a:pt x="1678368" y="2019299"/>
                  </a:lnTo>
                  <a:lnTo>
                    <a:pt x="1718218" y="1993899"/>
                  </a:lnTo>
                  <a:lnTo>
                    <a:pt x="1756696" y="1981199"/>
                  </a:lnTo>
                  <a:lnTo>
                    <a:pt x="1793732" y="1943099"/>
                  </a:lnTo>
                  <a:lnTo>
                    <a:pt x="1829251" y="1917699"/>
                  </a:lnTo>
                  <a:lnTo>
                    <a:pt x="1863181" y="1892299"/>
                  </a:lnTo>
                  <a:lnTo>
                    <a:pt x="1895449" y="1854199"/>
                  </a:lnTo>
                  <a:lnTo>
                    <a:pt x="1925983" y="1828799"/>
                  </a:lnTo>
                  <a:lnTo>
                    <a:pt x="1954710" y="1790699"/>
                  </a:lnTo>
                  <a:lnTo>
                    <a:pt x="1981557" y="1752599"/>
                  </a:lnTo>
                  <a:lnTo>
                    <a:pt x="2006451" y="1714499"/>
                  </a:lnTo>
                  <a:lnTo>
                    <a:pt x="2029320" y="1676399"/>
                  </a:lnTo>
                  <a:lnTo>
                    <a:pt x="2050090" y="1625599"/>
                  </a:lnTo>
                  <a:lnTo>
                    <a:pt x="2068689" y="1587499"/>
                  </a:lnTo>
                  <a:lnTo>
                    <a:pt x="2085044" y="1549399"/>
                  </a:lnTo>
                  <a:lnTo>
                    <a:pt x="2099083" y="1498599"/>
                  </a:lnTo>
                  <a:lnTo>
                    <a:pt x="2110732" y="1460499"/>
                  </a:lnTo>
                  <a:lnTo>
                    <a:pt x="2119920" y="1409699"/>
                  </a:lnTo>
                  <a:lnTo>
                    <a:pt x="2126572" y="1358899"/>
                  </a:lnTo>
                  <a:lnTo>
                    <a:pt x="2130617" y="1308099"/>
                  </a:lnTo>
                  <a:lnTo>
                    <a:pt x="2131981" y="1269999"/>
                  </a:lnTo>
                  <a:lnTo>
                    <a:pt x="2130617" y="1219199"/>
                  </a:lnTo>
                  <a:lnTo>
                    <a:pt x="2126572" y="1168399"/>
                  </a:lnTo>
                  <a:lnTo>
                    <a:pt x="2119920" y="1117599"/>
                  </a:lnTo>
                  <a:lnTo>
                    <a:pt x="2110732" y="1066799"/>
                  </a:lnTo>
                  <a:lnTo>
                    <a:pt x="2099083" y="1028699"/>
                  </a:lnTo>
                  <a:lnTo>
                    <a:pt x="2085044" y="977899"/>
                  </a:lnTo>
                  <a:lnTo>
                    <a:pt x="2068689" y="939799"/>
                  </a:lnTo>
                  <a:lnTo>
                    <a:pt x="2050090" y="901699"/>
                  </a:lnTo>
                  <a:lnTo>
                    <a:pt x="2029320" y="850899"/>
                  </a:lnTo>
                  <a:lnTo>
                    <a:pt x="2006451" y="812799"/>
                  </a:lnTo>
                  <a:lnTo>
                    <a:pt x="1981557" y="774699"/>
                  </a:lnTo>
                  <a:lnTo>
                    <a:pt x="1954710" y="736599"/>
                  </a:lnTo>
                  <a:lnTo>
                    <a:pt x="1925983" y="698499"/>
                  </a:lnTo>
                  <a:lnTo>
                    <a:pt x="1895449" y="673099"/>
                  </a:lnTo>
                  <a:lnTo>
                    <a:pt x="1863181" y="634999"/>
                  </a:lnTo>
                  <a:lnTo>
                    <a:pt x="1829251" y="609599"/>
                  </a:lnTo>
                  <a:lnTo>
                    <a:pt x="1793732" y="584199"/>
                  </a:lnTo>
                  <a:lnTo>
                    <a:pt x="1756696" y="546099"/>
                  </a:lnTo>
                  <a:lnTo>
                    <a:pt x="1718218" y="533399"/>
                  </a:lnTo>
                  <a:lnTo>
                    <a:pt x="1678368" y="507999"/>
                  </a:lnTo>
                  <a:lnTo>
                    <a:pt x="1637221" y="482599"/>
                  </a:lnTo>
                  <a:lnTo>
                    <a:pt x="1594848" y="469899"/>
                  </a:lnTo>
                  <a:lnTo>
                    <a:pt x="1551324" y="444499"/>
                  </a:lnTo>
                  <a:lnTo>
                    <a:pt x="1461108" y="419099"/>
                  </a:lnTo>
                  <a:lnTo>
                    <a:pt x="1414562" y="419099"/>
                  </a:lnTo>
                  <a:lnTo>
                    <a:pt x="1367156" y="406399"/>
                  </a:lnTo>
                  <a:lnTo>
                    <a:pt x="2203051" y="406399"/>
                  </a:lnTo>
                  <a:lnTo>
                    <a:pt x="2236404" y="444499"/>
                  </a:lnTo>
                  <a:lnTo>
                    <a:pt x="2268147" y="482599"/>
                  </a:lnTo>
                  <a:lnTo>
                    <a:pt x="2298259" y="520699"/>
                  </a:lnTo>
                  <a:lnTo>
                    <a:pt x="2326716" y="558799"/>
                  </a:lnTo>
                  <a:lnTo>
                    <a:pt x="2353498" y="596899"/>
                  </a:lnTo>
                  <a:lnTo>
                    <a:pt x="2378581" y="647699"/>
                  </a:lnTo>
                  <a:lnTo>
                    <a:pt x="2401945" y="685799"/>
                  </a:lnTo>
                  <a:lnTo>
                    <a:pt x="2423566" y="736599"/>
                  </a:lnTo>
                  <a:lnTo>
                    <a:pt x="2443423" y="774699"/>
                  </a:lnTo>
                  <a:lnTo>
                    <a:pt x="2461493" y="825499"/>
                  </a:lnTo>
                  <a:lnTo>
                    <a:pt x="2477755" y="876299"/>
                  </a:lnTo>
                  <a:lnTo>
                    <a:pt x="2492187" y="914399"/>
                  </a:lnTo>
                  <a:lnTo>
                    <a:pt x="2504766" y="965199"/>
                  </a:lnTo>
                  <a:lnTo>
                    <a:pt x="2515470" y="1015999"/>
                  </a:lnTo>
                  <a:lnTo>
                    <a:pt x="2524278" y="1066799"/>
                  </a:lnTo>
                  <a:lnTo>
                    <a:pt x="2531167" y="1117599"/>
                  </a:lnTo>
                  <a:lnTo>
                    <a:pt x="2536115" y="1168399"/>
                  </a:lnTo>
                  <a:lnTo>
                    <a:pt x="2539100" y="1219199"/>
                  </a:lnTo>
                  <a:lnTo>
                    <a:pt x="2540099" y="1269999"/>
                  </a:lnTo>
                  <a:lnTo>
                    <a:pt x="2539182" y="1308099"/>
                  </a:lnTo>
                  <a:lnTo>
                    <a:pt x="2536453" y="1358899"/>
                  </a:lnTo>
                  <a:lnTo>
                    <a:pt x="2531944" y="1409699"/>
                  </a:lnTo>
                  <a:lnTo>
                    <a:pt x="2525689" y="1460499"/>
                  </a:lnTo>
                  <a:lnTo>
                    <a:pt x="2517720" y="1498599"/>
                  </a:lnTo>
                  <a:lnTo>
                    <a:pt x="2508070" y="1549399"/>
                  </a:lnTo>
                  <a:lnTo>
                    <a:pt x="2496773" y="1587499"/>
                  </a:lnTo>
                  <a:lnTo>
                    <a:pt x="2483860" y="1638299"/>
                  </a:lnTo>
                  <a:lnTo>
                    <a:pt x="2469366" y="1676399"/>
                  </a:lnTo>
                  <a:lnTo>
                    <a:pt x="2453322" y="1727199"/>
                  </a:lnTo>
                  <a:lnTo>
                    <a:pt x="2435762" y="1765299"/>
                  </a:lnTo>
                  <a:lnTo>
                    <a:pt x="2416719" y="1816099"/>
                  </a:lnTo>
                  <a:lnTo>
                    <a:pt x="2396225" y="1854199"/>
                  </a:lnTo>
                  <a:lnTo>
                    <a:pt x="2374314" y="1892299"/>
                  </a:lnTo>
                  <a:lnTo>
                    <a:pt x="2351017" y="1930399"/>
                  </a:lnTo>
                  <a:lnTo>
                    <a:pt x="2326369" y="1968499"/>
                  </a:lnTo>
                  <a:lnTo>
                    <a:pt x="2300402" y="2006599"/>
                  </a:lnTo>
                  <a:lnTo>
                    <a:pt x="2273149" y="2044699"/>
                  </a:lnTo>
                  <a:lnTo>
                    <a:pt x="2244643" y="2082799"/>
                  </a:lnTo>
                  <a:lnTo>
                    <a:pt x="2214916" y="2108199"/>
                  </a:lnTo>
                  <a:lnTo>
                    <a:pt x="2204612" y="2120899"/>
                  </a:lnTo>
                  <a:close/>
                </a:path>
                <a:path w="2540635" h="2540000">
                  <a:moveTo>
                    <a:pt x="1414773" y="2527299"/>
                  </a:moveTo>
                  <a:lnTo>
                    <a:pt x="1125326" y="2527299"/>
                  </a:lnTo>
                  <a:lnTo>
                    <a:pt x="1078100" y="2514599"/>
                  </a:lnTo>
                  <a:lnTo>
                    <a:pt x="1461999" y="2514599"/>
                  </a:lnTo>
                  <a:lnTo>
                    <a:pt x="1414773" y="2527299"/>
                  </a:lnTo>
                  <a:close/>
                </a:path>
                <a:path w="2540635" h="2540000">
                  <a:moveTo>
                    <a:pt x="1270049" y="2539999"/>
                  </a:moveTo>
                  <a:lnTo>
                    <a:pt x="1221334" y="2527299"/>
                  </a:lnTo>
                  <a:lnTo>
                    <a:pt x="1318765" y="2527299"/>
                  </a:lnTo>
                  <a:lnTo>
                    <a:pt x="1270049" y="2539999"/>
                  </a:lnTo>
                  <a:close/>
                </a:path>
              </a:pathLst>
            </a:custGeom>
            <a:solidFill>
              <a:srgbClr val="000000">
                <a:alpha val="10589"/>
              </a:srgbClr>
            </a:solidFill>
          </p:spPr>
          <p:txBody>
            <a:bodyPr wrap="square" lIns="0" tIns="0" rIns="0" bIns="0" rtlCol="0"/>
            <a:lstStyle/>
            <a:p>
              <a:endParaRPr/>
            </a:p>
          </p:txBody>
        </p:sp>
        <p:sp>
          <p:nvSpPr>
            <p:cNvPr id="18" name="object 7">
              <a:extLst>
                <a:ext uri="{FF2B5EF4-FFF2-40B4-BE49-F238E27FC236}">
                  <a16:creationId xmlns:a16="http://schemas.microsoft.com/office/drawing/2014/main" id="{956975AD-C85D-4729-9AD7-8C1DC1DCD623}"/>
                </a:ext>
              </a:extLst>
            </p:cNvPr>
            <p:cNvSpPr/>
            <p:nvPr/>
          </p:nvSpPr>
          <p:spPr>
            <a:xfrm>
              <a:off x="3244294" y="1610617"/>
              <a:ext cx="371475" cy="216535"/>
            </a:xfrm>
            <a:custGeom>
              <a:avLst/>
              <a:gdLst/>
              <a:ahLst/>
              <a:cxnLst/>
              <a:rect l="l" t="t" r="r" b="b"/>
              <a:pathLst>
                <a:path w="371475" h="216535">
                  <a:moveTo>
                    <a:pt x="0" y="0"/>
                  </a:moveTo>
                  <a:lnTo>
                    <a:pt x="371099" y="215982"/>
                  </a:lnTo>
                </a:path>
              </a:pathLst>
            </a:custGeom>
            <a:ln w="19049">
              <a:solidFill>
                <a:srgbClr val="A1C3FA"/>
              </a:solidFill>
            </a:ln>
          </p:spPr>
          <p:txBody>
            <a:bodyPr wrap="square" lIns="0" tIns="0" rIns="0" bIns="0" rtlCol="0"/>
            <a:lstStyle/>
            <a:p>
              <a:endParaRPr/>
            </a:p>
          </p:txBody>
        </p:sp>
        <p:pic>
          <p:nvPicPr>
            <p:cNvPr id="19" name="object 8">
              <a:extLst>
                <a:ext uri="{FF2B5EF4-FFF2-40B4-BE49-F238E27FC236}">
                  <a16:creationId xmlns:a16="http://schemas.microsoft.com/office/drawing/2014/main" id="{19A796F4-00B7-4300-B77D-840439B1ABAF}"/>
                </a:ext>
              </a:extLst>
            </p:cNvPr>
            <p:cNvPicPr/>
            <p:nvPr/>
          </p:nvPicPr>
          <p:blipFill>
            <a:blip r:embed="rId12" cstate="print"/>
            <a:stretch>
              <a:fillRect/>
            </a:stretch>
          </p:blipFill>
          <p:spPr>
            <a:xfrm>
              <a:off x="3176593" y="1554237"/>
              <a:ext cx="81232" cy="81232"/>
            </a:xfrm>
            <a:prstGeom prst="rect">
              <a:avLst/>
            </a:prstGeom>
          </p:spPr>
        </p:pic>
        <p:sp>
          <p:nvSpPr>
            <p:cNvPr id="20" name="object 9">
              <a:extLst>
                <a:ext uri="{FF2B5EF4-FFF2-40B4-BE49-F238E27FC236}">
                  <a16:creationId xmlns:a16="http://schemas.microsoft.com/office/drawing/2014/main" id="{5B3F1EBF-276C-4F09-8070-7EA40F5CFC77}"/>
                </a:ext>
              </a:extLst>
            </p:cNvPr>
            <p:cNvSpPr/>
            <p:nvPr/>
          </p:nvSpPr>
          <p:spPr>
            <a:xfrm>
              <a:off x="5520244" y="1610617"/>
              <a:ext cx="371475" cy="216535"/>
            </a:xfrm>
            <a:custGeom>
              <a:avLst/>
              <a:gdLst/>
              <a:ahLst/>
              <a:cxnLst/>
              <a:rect l="l" t="t" r="r" b="b"/>
              <a:pathLst>
                <a:path w="371475" h="216535">
                  <a:moveTo>
                    <a:pt x="371099" y="0"/>
                  </a:moveTo>
                  <a:lnTo>
                    <a:pt x="0" y="215982"/>
                  </a:lnTo>
                </a:path>
              </a:pathLst>
            </a:custGeom>
            <a:ln w="19049">
              <a:solidFill>
                <a:srgbClr val="0944A1"/>
              </a:solidFill>
            </a:ln>
          </p:spPr>
          <p:txBody>
            <a:bodyPr wrap="square" lIns="0" tIns="0" rIns="0" bIns="0" rtlCol="0"/>
            <a:lstStyle/>
            <a:p>
              <a:endParaRPr/>
            </a:p>
          </p:txBody>
        </p:sp>
        <p:pic>
          <p:nvPicPr>
            <p:cNvPr id="21" name="object 10">
              <a:extLst>
                <a:ext uri="{FF2B5EF4-FFF2-40B4-BE49-F238E27FC236}">
                  <a16:creationId xmlns:a16="http://schemas.microsoft.com/office/drawing/2014/main" id="{50EE0BF4-8726-4A5A-B67C-286EB9EC9DB4}"/>
                </a:ext>
              </a:extLst>
            </p:cNvPr>
            <p:cNvPicPr/>
            <p:nvPr/>
          </p:nvPicPr>
          <p:blipFill>
            <a:blip r:embed="rId13" cstate="print"/>
            <a:stretch>
              <a:fillRect/>
            </a:stretch>
          </p:blipFill>
          <p:spPr>
            <a:xfrm>
              <a:off x="5877811" y="1554237"/>
              <a:ext cx="81232" cy="81232"/>
            </a:xfrm>
            <a:prstGeom prst="rect">
              <a:avLst/>
            </a:prstGeom>
          </p:spPr>
        </p:pic>
        <p:sp>
          <p:nvSpPr>
            <p:cNvPr id="22" name="object 11">
              <a:extLst>
                <a:ext uri="{FF2B5EF4-FFF2-40B4-BE49-F238E27FC236}">
                  <a16:creationId xmlns:a16="http://schemas.microsoft.com/office/drawing/2014/main" id="{3D9092B2-A5F4-49DB-BB26-D6FD9FB3387B}"/>
                </a:ext>
              </a:extLst>
            </p:cNvPr>
            <p:cNvSpPr/>
            <p:nvPr/>
          </p:nvSpPr>
          <p:spPr>
            <a:xfrm>
              <a:off x="4559323" y="3471139"/>
              <a:ext cx="0" cy="388620"/>
            </a:xfrm>
            <a:custGeom>
              <a:avLst/>
              <a:gdLst/>
              <a:ahLst/>
              <a:cxnLst/>
              <a:rect l="l" t="t" r="r" b="b"/>
              <a:pathLst>
                <a:path h="388620">
                  <a:moveTo>
                    <a:pt x="0" y="388300"/>
                  </a:moveTo>
                  <a:lnTo>
                    <a:pt x="0" y="0"/>
                  </a:lnTo>
                </a:path>
              </a:pathLst>
            </a:custGeom>
            <a:ln w="19049">
              <a:solidFill>
                <a:srgbClr val="307AF3"/>
              </a:solidFill>
            </a:ln>
          </p:spPr>
          <p:txBody>
            <a:bodyPr wrap="square" lIns="0" tIns="0" rIns="0" bIns="0" rtlCol="0"/>
            <a:lstStyle/>
            <a:p>
              <a:endParaRPr/>
            </a:p>
          </p:txBody>
        </p:sp>
        <p:pic>
          <p:nvPicPr>
            <p:cNvPr id="23" name="object 12">
              <a:extLst>
                <a:ext uri="{FF2B5EF4-FFF2-40B4-BE49-F238E27FC236}">
                  <a16:creationId xmlns:a16="http://schemas.microsoft.com/office/drawing/2014/main" id="{393BEA59-D5CB-4412-AABF-C4A6C52BDBA6}"/>
                </a:ext>
              </a:extLst>
            </p:cNvPr>
            <p:cNvPicPr/>
            <p:nvPr/>
          </p:nvPicPr>
          <p:blipFill>
            <a:blip r:embed="rId14" cstate="print"/>
            <a:stretch>
              <a:fillRect/>
            </a:stretch>
          </p:blipFill>
          <p:spPr>
            <a:xfrm>
              <a:off x="4518461" y="3849915"/>
              <a:ext cx="81724" cy="81724"/>
            </a:xfrm>
            <a:prstGeom prst="rect">
              <a:avLst/>
            </a:prstGeom>
          </p:spPr>
        </p:pic>
      </p:grpSp>
      <p:sp>
        <p:nvSpPr>
          <p:cNvPr id="24" name="object 13">
            <a:extLst>
              <a:ext uri="{FF2B5EF4-FFF2-40B4-BE49-F238E27FC236}">
                <a16:creationId xmlns:a16="http://schemas.microsoft.com/office/drawing/2014/main" id="{A31E8A61-FC5E-4DF3-84EA-45E688585B04}"/>
              </a:ext>
            </a:extLst>
          </p:cNvPr>
          <p:cNvSpPr txBox="1"/>
          <p:nvPr/>
        </p:nvSpPr>
        <p:spPr>
          <a:xfrm>
            <a:off x="872454" y="2351931"/>
            <a:ext cx="489015" cy="166712"/>
          </a:xfrm>
          <a:prstGeom prst="rect">
            <a:avLst/>
          </a:prstGeom>
        </p:spPr>
        <p:txBody>
          <a:bodyPr vert="horz" wrap="square" lIns="0" tIns="12700" rIns="0" bIns="0" rtlCol="0">
            <a:spAutoFit/>
          </a:bodyPr>
          <a:lstStyle/>
          <a:p>
            <a:pPr marL="12700">
              <a:lnSpc>
                <a:spcPct val="100000"/>
              </a:lnSpc>
              <a:spcBef>
                <a:spcPts val="100"/>
              </a:spcBef>
            </a:pPr>
            <a:r>
              <a:rPr lang="en-US" sz="1000" b="1" spc="-5" dirty="0">
                <a:cs typeface="Roboto"/>
              </a:rPr>
              <a:t>Action</a:t>
            </a:r>
            <a:endParaRPr lang="en-US" sz="800" b="1" dirty="0">
              <a:cs typeface="Roboto"/>
            </a:endParaRPr>
          </a:p>
        </p:txBody>
      </p:sp>
      <p:sp>
        <p:nvSpPr>
          <p:cNvPr id="25" name="object 14">
            <a:extLst>
              <a:ext uri="{FF2B5EF4-FFF2-40B4-BE49-F238E27FC236}">
                <a16:creationId xmlns:a16="http://schemas.microsoft.com/office/drawing/2014/main" id="{0AB71151-8F9B-46CC-BAF3-DA432093897D}"/>
              </a:ext>
            </a:extLst>
          </p:cNvPr>
          <p:cNvSpPr txBox="1"/>
          <p:nvPr/>
        </p:nvSpPr>
        <p:spPr>
          <a:xfrm>
            <a:off x="96206" y="2578625"/>
            <a:ext cx="1264920" cy="428964"/>
          </a:xfrm>
          <a:prstGeom prst="rect">
            <a:avLst/>
          </a:prstGeom>
        </p:spPr>
        <p:txBody>
          <a:bodyPr vert="horz" wrap="square" lIns="0" tIns="33655" rIns="0" bIns="0" rtlCol="0">
            <a:spAutoFit/>
          </a:bodyPr>
          <a:lstStyle/>
          <a:p>
            <a:pPr marR="6350" algn="r">
              <a:lnSpc>
                <a:spcPct val="100000"/>
              </a:lnSpc>
              <a:spcBef>
                <a:spcPts val="265"/>
              </a:spcBef>
            </a:pPr>
            <a:r>
              <a:rPr lang="en-US" sz="800" spc="-5" dirty="0">
                <a:cs typeface="Roboto"/>
              </a:rPr>
              <a:t>Deliver</a:t>
            </a:r>
            <a:r>
              <a:rPr lang="en-US" sz="800" spc="-35" dirty="0">
                <a:cs typeface="Roboto"/>
              </a:rPr>
              <a:t> </a:t>
            </a:r>
            <a:r>
              <a:rPr lang="en-US" sz="800" spc="-5" dirty="0">
                <a:cs typeface="Roboto"/>
              </a:rPr>
              <a:t>the</a:t>
            </a:r>
            <a:r>
              <a:rPr lang="en-US" sz="800" spc="-35" dirty="0">
                <a:cs typeface="Roboto"/>
              </a:rPr>
              <a:t> </a:t>
            </a:r>
            <a:r>
              <a:rPr lang="en-US" sz="800" spc="-5" dirty="0">
                <a:cs typeface="Roboto"/>
              </a:rPr>
              <a:t>best</a:t>
            </a:r>
            <a:r>
              <a:rPr lang="en-US" sz="800" spc="-35" dirty="0">
                <a:cs typeface="Roboto"/>
              </a:rPr>
              <a:t> </a:t>
            </a:r>
            <a:r>
              <a:rPr lang="en-US" sz="800" spc="-5" dirty="0">
                <a:cs typeface="Roboto"/>
              </a:rPr>
              <a:t>experience</a:t>
            </a:r>
            <a:endParaRPr lang="en-US" sz="800">
              <a:cs typeface="Roboto"/>
            </a:endParaRPr>
          </a:p>
          <a:p>
            <a:pPr marR="5080" algn="r">
              <a:lnSpc>
                <a:spcPct val="100000"/>
              </a:lnSpc>
              <a:spcBef>
                <a:spcPts val="165"/>
              </a:spcBef>
            </a:pPr>
            <a:r>
              <a:rPr lang="en-US" sz="800" spc="-15" dirty="0">
                <a:cs typeface="Roboto"/>
              </a:rPr>
              <a:t>t</a:t>
            </a:r>
            <a:r>
              <a:rPr lang="en-US" sz="800" dirty="0">
                <a:cs typeface="Roboto"/>
              </a:rPr>
              <a:t>o</a:t>
            </a:r>
            <a:r>
              <a:rPr lang="en-US" sz="800" spc="-5" dirty="0">
                <a:cs typeface="Roboto"/>
              </a:rPr>
              <a:t> </a:t>
            </a:r>
            <a:r>
              <a:rPr lang="en-US" sz="800" dirty="0">
                <a:cs typeface="Roboto"/>
              </a:rPr>
              <a:t>a</a:t>
            </a:r>
            <a:r>
              <a:rPr lang="en-US" sz="800" spc="-5" dirty="0">
                <a:cs typeface="Roboto"/>
              </a:rPr>
              <a:t> user</a:t>
            </a:r>
            <a:endParaRPr lang="en-US" sz="800">
              <a:cs typeface="Roboto"/>
            </a:endParaRPr>
          </a:p>
        </p:txBody>
      </p:sp>
      <p:sp>
        <p:nvSpPr>
          <p:cNvPr id="26" name="object 15">
            <a:extLst>
              <a:ext uri="{FF2B5EF4-FFF2-40B4-BE49-F238E27FC236}">
                <a16:creationId xmlns:a16="http://schemas.microsoft.com/office/drawing/2014/main" id="{F41448B9-96DD-470E-850B-780AA0DED9E0}"/>
              </a:ext>
            </a:extLst>
          </p:cNvPr>
          <p:cNvSpPr txBox="1"/>
          <p:nvPr/>
        </p:nvSpPr>
        <p:spPr>
          <a:xfrm>
            <a:off x="4293164" y="2351931"/>
            <a:ext cx="404670" cy="166712"/>
          </a:xfrm>
          <a:prstGeom prst="rect">
            <a:avLst/>
          </a:prstGeom>
        </p:spPr>
        <p:txBody>
          <a:bodyPr vert="horz" wrap="square" lIns="0" tIns="12700" rIns="0" bIns="0" rtlCol="0">
            <a:spAutoFit/>
          </a:bodyPr>
          <a:lstStyle/>
          <a:p>
            <a:pPr marL="12700">
              <a:lnSpc>
                <a:spcPct val="100000"/>
              </a:lnSpc>
              <a:spcBef>
                <a:spcPts val="100"/>
              </a:spcBef>
            </a:pPr>
            <a:r>
              <a:rPr lang="en-US" sz="1000" b="1" spc="-5" dirty="0">
                <a:cs typeface="Roboto"/>
              </a:rPr>
              <a:t>Learn</a:t>
            </a:r>
            <a:endParaRPr lang="en-US" sz="1000" b="1" dirty="0">
              <a:cs typeface="Roboto"/>
            </a:endParaRPr>
          </a:p>
        </p:txBody>
      </p:sp>
      <p:sp>
        <p:nvSpPr>
          <p:cNvPr id="27" name="object 16">
            <a:extLst>
              <a:ext uri="{FF2B5EF4-FFF2-40B4-BE49-F238E27FC236}">
                <a16:creationId xmlns:a16="http://schemas.microsoft.com/office/drawing/2014/main" id="{D0A0A63A-FD54-49BD-8CDC-D21C8B110E8D}"/>
              </a:ext>
            </a:extLst>
          </p:cNvPr>
          <p:cNvSpPr txBox="1"/>
          <p:nvPr/>
        </p:nvSpPr>
        <p:spPr>
          <a:xfrm>
            <a:off x="4293164" y="2578625"/>
            <a:ext cx="1259840" cy="596900"/>
          </a:xfrm>
          <a:prstGeom prst="rect">
            <a:avLst/>
          </a:prstGeom>
        </p:spPr>
        <p:txBody>
          <a:bodyPr vert="horz" wrap="square" lIns="0" tIns="12700" rIns="0" bIns="0" rtlCol="0">
            <a:spAutoFit/>
          </a:bodyPr>
          <a:lstStyle/>
          <a:p>
            <a:pPr marL="12700" marR="5080">
              <a:lnSpc>
                <a:spcPct val="117200"/>
              </a:lnSpc>
              <a:spcBef>
                <a:spcPts val="100"/>
              </a:spcBef>
            </a:pPr>
            <a:r>
              <a:rPr lang="en-US" sz="800" spc="-25" dirty="0">
                <a:cs typeface="Roboto"/>
              </a:rPr>
              <a:t>Take</a:t>
            </a:r>
            <a:r>
              <a:rPr lang="en-US" sz="800" spc="-10" dirty="0">
                <a:cs typeface="Roboto"/>
              </a:rPr>
              <a:t> </a:t>
            </a:r>
            <a:r>
              <a:rPr lang="en-US" sz="800" spc="-5" dirty="0">
                <a:cs typeface="Roboto"/>
              </a:rPr>
              <a:t>the</a:t>
            </a:r>
            <a:r>
              <a:rPr lang="en-US" sz="800" spc="-10" dirty="0">
                <a:cs typeface="Roboto"/>
              </a:rPr>
              <a:t> </a:t>
            </a:r>
            <a:r>
              <a:rPr lang="en-US" sz="800" spc="-15" dirty="0">
                <a:cs typeface="Roboto"/>
              </a:rPr>
              <a:t>customer’s </a:t>
            </a:r>
            <a:r>
              <a:rPr lang="en-US" sz="800" spc="-10" dirty="0">
                <a:cs typeface="Roboto"/>
              </a:rPr>
              <a:t> </a:t>
            </a:r>
            <a:r>
              <a:rPr lang="en-US" sz="800" spc="-5" dirty="0">
                <a:cs typeface="Roboto"/>
              </a:rPr>
              <a:t>response </a:t>
            </a:r>
            <a:r>
              <a:rPr lang="en-US" sz="800" spc="-10" dirty="0">
                <a:cs typeface="Roboto"/>
              </a:rPr>
              <a:t>to </a:t>
            </a:r>
            <a:r>
              <a:rPr lang="en-US" sz="800" spc="-5" dirty="0">
                <a:cs typeface="Roboto"/>
              </a:rPr>
              <a:t>the experience </a:t>
            </a:r>
            <a:r>
              <a:rPr lang="en-US" sz="800" spc="-185" dirty="0">
                <a:cs typeface="Roboto"/>
              </a:rPr>
              <a:t> </a:t>
            </a:r>
            <a:r>
              <a:rPr lang="en-US" sz="800" spc="-5" dirty="0">
                <a:cs typeface="Roboto"/>
              </a:rPr>
              <a:t>and add it </a:t>
            </a:r>
            <a:r>
              <a:rPr lang="en-US" sz="800" spc="-10" dirty="0">
                <a:cs typeface="Roboto"/>
              </a:rPr>
              <a:t>to </a:t>
            </a:r>
            <a:r>
              <a:rPr lang="en-US" sz="800" spc="-5" dirty="0">
                <a:cs typeface="Roboto"/>
              </a:rPr>
              <a:t>the </a:t>
            </a:r>
            <a:r>
              <a:rPr lang="en-US" sz="800" spc="-10" dirty="0">
                <a:cs typeface="Roboto"/>
              </a:rPr>
              <a:t>training </a:t>
            </a:r>
            <a:r>
              <a:rPr lang="en-US" sz="800" spc="-5" dirty="0">
                <a:cs typeface="Roboto"/>
              </a:rPr>
              <a:t> data</a:t>
            </a:r>
            <a:r>
              <a:rPr lang="en-US" sz="800" spc="-10" dirty="0">
                <a:cs typeface="Roboto"/>
              </a:rPr>
              <a:t> </a:t>
            </a:r>
            <a:r>
              <a:rPr lang="en-US" sz="800" spc="-5" dirty="0">
                <a:cs typeface="Roboto"/>
              </a:rPr>
              <a:t>set</a:t>
            </a:r>
            <a:endParaRPr lang="en-US" sz="800">
              <a:cs typeface="Roboto"/>
            </a:endParaRPr>
          </a:p>
        </p:txBody>
      </p:sp>
      <p:sp>
        <p:nvSpPr>
          <p:cNvPr id="28" name="object 17">
            <a:extLst>
              <a:ext uri="{FF2B5EF4-FFF2-40B4-BE49-F238E27FC236}">
                <a16:creationId xmlns:a16="http://schemas.microsoft.com/office/drawing/2014/main" id="{6F92FA31-640A-495C-A98D-C9EEA90EED5E}"/>
              </a:ext>
            </a:extLst>
          </p:cNvPr>
          <p:cNvSpPr txBox="1"/>
          <p:nvPr/>
        </p:nvSpPr>
        <p:spPr>
          <a:xfrm>
            <a:off x="2156651" y="5046143"/>
            <a:ext cx="1314450" cy="1121333"/>
          </a:xfrm>
          <a:prstGeom prst="rect">
            <a:avLst/>
          </a:prstGeom>
        </p:spPr>
        <p:txBody>
          <a:bodyPr vert="horz" wrap="square" lIns="0" tIns="12700" rIns="0" bIns="0" rtlCol="0">
            <a:spAutoFit/>
          </a:bodyPr>
          <a:lstStyle/>
          <a:p>
            <a:pPr algn="ctr">
              <a:lnSpc>
                <a:spcPct val="100000"/>
              </a:lnSpc>
              <a:spcBef>
                <a:spcPts val="100"/>
              </a:spcBef>
            </a:pPr>
            <a:r>
              <a:rPr lang="en-US" sz="1000" b="1" spc="-5" dirty="0">
                <a:cs typeface="Roboto"/>
              </a:rPr>
              <a:t>Decide</a:t>
            </a:r>
            <a:endParaRPr lang="en-US" sz="800" b="1" dirty="0">
              <a:cs typeface="Roboto"/>
            </a:endParaRPr>
          </a:p>
          <a:p>
            <a:pPr>
              <a:lnSpc>
                <a:spcPct val="100000"/>
              </a:lnSpc>
              <a:spcBef>
                <a:spcPts val="40"/>
              </a:spcBef>
            </a:pPr>
            <a:endParaRPr lang="en-US" sz="650" dirty="0">
              <a:cs typeface="Roboto"/>
            </a:endParaRPr>
          </a:p>
          <a:p>
            <a:pPr marL="12700" marR="5080" indent="-635" algn="ctr">
              <a:lnSpc>
                <a:spcPct val="117200"/>
              </a:lnSpc>
              <a:spcBef>
                <a:spcPts val="5"/>
              </a:spcBef>
            </a:pPr>
            <a:r>
              <a:rPr lang="en-US" sz="800" spc="-25" dirty="0">
                <a:cs typeface="Roboto"/>
              </a:rPr>
              <a:t>Take </a:t>
            </a:r>
            <a:r>
              <a:rPr lang="en-US" sz="800" spc="-5" dirty="0">
                <a:cs typeface="Roboto"/>
              </a:rPr>
              <a:t>everything we know </a:t>
            </a:r>
            <a:r>
              <a:rPr lang="en-US" sz="800" dirty="0">
                <a:cs typeface="Roboto"/>
              </a:rPr>
              <a:t> </a:t>
            </a:r>
            <a:r>
              <a:rPr lang="en-US" sz="800" spc="-5" dirty="0">
                <a:cs typeface="Roboto"/>
              </a:rPr>
              <a:t>about </a:t>
            </a:r>
            <a:r>
              <a:rPr lang="en-US" sz="800" dirty="0">
                <a:cs typeface="Roboto"/>
              </a:rPr>
              <a:t>a </a:t>
            </a:r>
            <a:r>
              <a:rPr lang="en-US" sz="800" spc="-5" dirty="0">
                <a:cs typeface="Roboto"/>
              </a:rPr>
              <a:t>user and compare it </a:t>
            </a:r>
            <a:r>
              <a:rPr lang="en-US" sz="800" spc="-185" dirty="0">
                <a:cs typeface="Roboto"/>
              </a:rPr>
              <a:t> </a:t>
            </a:r>
            <a:r>
              <a:rPr lang="en-US" sz="800" spc="-5" dirty="0">
                <a:cs typeface="Roboto"/>
              </a:rPr>
              <a:t>against all the users that </a:t>
            </a:r>
            <a:r>
              <a:rPr lang="en-US" sz="800" dirty="0">
                <a:cs typeface="Roboto"/>
              </a:rPr>
              <a:t> </a:t>
            </a:r>
            <a:r>
              <a:rPr lang="en-US" sz="800" spc="-10" dirty="0">
                <a:cs typeface="Roboto"/>
              </a:rPr>
              <a:t>have </a:t>
            </a:r>
            <a:r>
              <a:rPr lang="en-US" sz="800" spc="-5" dirty="0">
                <a:cs typeface="Roboto"/>
              </a:rPr>
              <a:t>come before them </a:t>
            </a:r>
            <a:r>
              <a:rPr lang="en-US" sz="800" spc="-10" dirty="0">
                <a:cs typeface="Roboto"/>
              </a:rPr>
              <a:t>to </a:t>
            </a:r>
            <a:r>
              <a:rPr lang="en-US" sz="800" spc="-5" dirty="0">
                <a:cs typeface="Roboto"/>
              </a:rPr>
              <a:t> ﬁnd</a:t>
            </a:r>
            <a:r>
              <a:rPr lang="en-US" sz="800" spc="-25" dirty="0">
                <a:cs typeface="Roboto"/>
              </a:rPr>
              <a:t> </a:t>
            </a:r>
            <a:r>
              <a:rPr lang="en-US" sz="800" spc="-5" dirty="0">
                <a:cs typeface="Roboto"/>
              </a:rPr>
              <a:t>the</a:t>
            </a:r>
            <a:r>
              <a:rPr lang="en-US" sz="800" spc="-25" dirty="0">
                <a:cs typeface="Roboto"/>
              </a:rPr>
              <a:t> </a:t>
            </a:r>
            <a:r>
              <a:rPr lang="en-US" sz="800" spc="-5" dirty="0">
                <a:cs typeface="Roboto"/>
              </a:rPr>
              <a:t>highest</a:t>
            </a:r>
            <a:r>
              <a:rPr lang="en-US" sz="800" spc="-25" dirty="0">
                <a:cs typeface="Roboto"/>
              </a:rPr>
              <a:t> </a:t>
            </a:r>
            <a:r>
              <a:rPr lang="en-US" sz="800" spc="-5" dirty="0">
                <a:cs typeface="Roboto"/>
              </a:rPr>
              <a:t>value</a:t>
            </a:r>
            <a:r>
              <a:rPr lang="en-US" sz="800" spc="-20" dirty="0">
                <a:cs typeface="Roboto"/>
              </a:rPr>
              <a:t> </a:t>
            </a:r>
            <a:r>
              <a:rPr lang="en-US" sz="800" spc="-5" dirty="0">
                <a:cs typeface="Roboto"/>
              </a:rPr>
              <a:t>action</a:t>
            </a:r>
            <a:endParaRPr lang="en-US" sz="800" dirty="0">
              <a:cs typeface="Roboto"/>
            </a:endParaRPr>
          </a:p>
        </p:txBody>
      </p:sp>
      <p:sp>
        <p:nvSpPr>
          <p:cNvPr id="29" name="object 18">
            <a:extLst>
              <a:ext uri="{FF2B5EF4-FFF2-40B4-BE49-F238E27FC236}">
                <a16:creationId xmlns:a16="http://schemas.microsoft.com/office/drawing/2014/main" id="{15907939-B097-42A3-99D0-6934F1A138C6}"/>
              </a:ext>
            </a:extLst>
          </p:cNvPr>
          <p:cNvSpPr txBox="1"/>
          <p:nvPr/>
        </p:nvSpPr>
        <p:spPr>
          <a:xfrm>
            <a:off x="2202108" y="3066664"/>
            <a:ext cx="1245870" cy="654050"/>
          </a:xfrm>
          <a:prstGeom prst="rect">
            <a:avLst/>
          </a:prstGeom>
        </p:spPr>
        <p:txBody>
          <a:bodyPr vert="horz" wrap="square" lIns="0" tIns="12700" rIns="0" bIns="0" rtlCol="0">
            <a:spAutoFit/>
          </a:bodyPr>
          <a:lstStyle/>
          <a:p>
            <a:pPr marL="12700" marR="5080" algn="ctr">
              <a:lnSpc>
                <a:spcPct val="114599"/>
              </a:lnSpc>
              <a:spcBef>
                <a:spcPts val="100"/>
              </a:spcBef>
            </a:pPr>
            <a:r>
              <a:rPr sz="1200" b="1" spc="-5" dirty="0">
                <a:latin typeface="Roboto"/>
                <a:cs typeface="Roboto"/>
              </a:rPr>
              <a:t>Contextua</a:t>
            </a:r>
            <a:r>
              <a:rPr sz="1200" b="1" dirty="0">
                <a:latin typeface="Roboto"/>
                <a:cs typeface="Roboto"/>
              </a:rPr>
              <a:t>l</a:t>
            </a:r>
            <a:r>
              <a:rPr sz="1200" b="1" spc="-5" dirty="0">
                <a:latin typeface="Roboto"/>
                <a:cs typeface="Roboto"/>
              </a:rPr>
              <a:t> Bandit  Continuous </a:t>
            </a:r>
            <a:r>
              <a:rPr sz="1200" b="1" dirty="0">
                <a:latin typeface="Roboto"/>
                <a:cs typeface="Roboto"/>
              </a:rPr>
              <a:t> </a:t>
            </a:r>
            <a:r>
              <a:rPr sz="1200" b="1" spc="-5" dirty="0">
                <a:latin typeface="Roboto"/>
                <a:cs typeface="Roboto"/>
              </a:rPr>
              <a:t>Learning</a:t>
            </a:r>
            <a:r>
              <a:rPr sz="1200" b="1" spc="-20" dirty="0">
                <a:latin typeface="Roboto"/>
                <a:cs typeface="Roboto"/>
              </a:rPr>
              <a:t> </a:t>
            </a:r>
            <a:r>
              <a:rPr sz="1200" b="1" spc="-10" dirty="0">
                <a:latin typeface="Roboto"/>
                <a:cs typeface="Roboto"/>
              </a:rPr>
              <a:t>Cycle</a:t>
            </a:r>
            <a:endParaRPr sz="1200">
              <a:latin typeface="Roboto"/>
              <a:cs typeface="Roboto"/>
            </a:endParaRPr>
          </a:p>
        </p:txBody>
      </p:sp>
      <p:grpSp>
        <p:nvGrpSpPr>
          <p:cNvPr id="30" name="object 19">
            <a:extLst>
              <a:ext uri="{FF2B5EF4-FFF2-40B4-BE49-F238E27FC236}">
                <a16:creationId xmlns:a16="http://schemas.microsoft.com/office/drawing/2014/main" id="{17E091FB-E7A7-4C55-A52D-54A62352A37F}"/>
              </a:ext>
            </a:extLst>
          </p:cNvPr>
          <p:cNvGrpSpPr/>
          <p:nvPr/>
        </p:nvGrpSpPr>
        <p:grpSpPr>
          <a:xfrm>
            <a:off x="1408532" y="1920023"/>
            <a:ext cx="2832100" cy="2903855"/>
            <a:chOff x="3153442" y="888177"/>
            <a:chExt cx="2832100" cy="2903855"/>
          </a:xfrm>
        </p:grpSpPr>
        <p:pic>
          <p:nvPicPr>
            <p:cNvPr id="31" name="object 20">
              <a:extLst>
                <a:ext uri="{FF2B5EF4-FFF2-40B4-BE49-F238E27FC236}">
                  <a16:creationId xmlns:a16="http://schemas.microsoft.com/office/drawing/2014/main" id="{79F3D3C5-C14F-405B-9F9B-EE30D363130F}"/>
                </a:ext>
              </a:extLst>
            </p:cNvPr>
            <p:cNvPicPr/>
            <p:nvPr/>
          </p:nvPicPr>
          <p:blipFill>
            <a:blip r:embed="rId15" cstate="print"/>
            <a:stretch>
              <a:fillRect/>
            </a:stretch>
          </p:blipFill>
          <p:spPr>
            <a:xfrm>
              <a:off x="4501361" y="960532"/>
              <a:ext cx="1483780" cy="2161317"/>
            </a:xfrm>
            <a:prstGeom prst="rect">
              <a:avLst/>
            </a:prstGeom>
          </p:spPr>
        </p:pic>
        <p:sp>
          <p:nvSpPr>
            <p:cNvPr id="32" name="object 21">
              <a:extLst>
                <a:ext uri="{FF2B5EF4-FFF2-40B4-BE49-F238E27FC236}">
                  <a16:creationId xmlns:a16="http://schemas.microsoft.com/office/drawing/2014/main" id="{6E232497-2B30-4442-B147-94F2FED25B96}"/>
                </a:ext>
              </a:extLst>
            </p:cNvPr>
            <p:cNvSpPr/>
            <p:nvPr/>
          </p:nvSpPr>
          <p:spPr>
            <a:xfrm>
              <a:off x="4572799" y="1022445"/>
              <a:ext cx="1341120" cy="2018664"/>
            </a:xfrm>
            <a:custGeom>
              <a:avLst/>
              <a:gdLst/>
              <a:ahLst/>
              <a:cxnLst/>
              <a:rect l="l" t="t" r="r" b="b"/>
              <a:pathLst>
                <a:path w="1341120" h="2018664">
                  <a:moveTo>
                    <a:pt x="1160500" y="2018441"/>
                  </a:moveTo>
                  <a:lnTo>
                    <a:pt x="937693" y="1889739"/>
                  </a:lnTo>
                  <a:lnTo>
                    <a:pt x="961909" y="1845488"/>
                  </a:lnTo>
                  <a:lnTo>
                    <a:pt x="983928" y="1800430"/>
                  </a:lnTo>
                  <a:lnTo>
                    <a:pt x="1003752" y="1754642"/>
                  </a:lnTo>
                  <a:lnTo>
                    <a:pt x="1021381" y="1708199"/>
                  </a:lnTo>
                  <a:lnTo>
                    <a:pt x="1036813" y="1661180"/>
                  </a:lnTo>
                  <a:lnTo>
                    <a:pt x="1050050" y="1613660"/>
                  </a:lnTo>
                  <a:lnTo>
                    <a:pt x="1061091" y="1565715"/>
                  </a:lnTo>
                  <a:lnTo>
                    <a:pt x="1069935" y="1517423"/>
                  </a:lnTo>
                  <a:lnTo>
                    <a:pt x="1076584" y="1468861"/>
                  </a:lnTo>
                  <a:lnTo>
                    <a:pt x="1081036" y="1420104"/>
                  </a:lnTo>
                  <a:lnTo>
                    <a:pt x="1083291" y="1371230"/>
                  </a:lnTo>
                  <a:lnTo>
                    <a:pt x="1083351" y="1322314"/>
                  </a:lnTo>
                  <a:lnTo>
                    <a:pt x="1081213" y="1273435"/>
                  </a:lnTo>
                  <a:lnTo>
                    <a:pt x="1076879" y="1224667"/>
                  </a:lnTo>
                  <a:lnTo>
                    <a:pt x="1070348" y="1176089"/>
                  </a:lnTo>
                  <a:lnTo>
                    <a:pt x="1061621" y="1127776"/>
                  </a:lnTo>
                  <a:lnTo>
                    <a:pt x="1050696" y="1079805"/>
                  </a:lnTo>
                  <a:lnTo>
                    <a:pt x="1037575" y="1032253"/>
                  </a:lnTo>
                  <a:lnTo>
                    <a:pt x="1022256" y="985196"/>
                  </a:lnTo>
                  <a:lnTo>
                    <a:pt x="1004740" y="938711"/>
                  </a:lnTo>
                  <a:lnTo>
                    <a:pt x="985027" y="892875"/>
                  </a:lnTo>
                  <a:lnTo>
                    <a:pt x="963116" y="847764"/>
                  </a:lnTo>
                  <a:lnTo>
                    <a:pt x="939008" y="803454"/>
                  </a:lnTo>
                  <a:lnTo>
                    <a:pt x="912879" y="760306"/>
                  </a:lnTo>
                  <a:lnTo>
                    <a:pt x="884950" y="718651"/>
                  </a:lnTo>
                  <a:lnTo>
                    <a:pt x="855288" y="678530"/>
                  </a:lnTo>
                  <a:lnTo>
                    <a:pt x="823959" y="639980"/>
                  </a:lnTo>
                  <a:lnTo>
                    <a:pt x="791028" y="603039"/>
                  </a:lnTo>
                  <a:lnTo>
                    <a:pt x="756563" y="567747"/>
                  </a:lnTo>
                  <a:lnTo>
                    <a:pt x="720629" y="534142"/>
                  </a:lnTo>
                  <a:lnTo>
                    <a:pt x="683293" y="502262"/>
                  </a:lnTo>
                  <a:lnTo>
                    <a:pt x="644620" y="472146"/>
                  </a:lnTo>
                  <a:lnTo>
                    <a:pt x="604678" y="443833"/>
                  </a:lnTo>
                  <a:lnTo>
                    <a:pt x="563532" y="417360"/>
                  </a:lnTo>
                  <a:lnTo>
                    <a:pt x="521248" y="392767"/>
                  </a:lnTo>
                  <a:lnTo>
                    <a:pt x="477894" y="370092"/>
                  </a:lnTo>
                  <a:lnTo>
                    <a:pt x="433534" y="349373"/>
                  </a:lnTo>
                  <a:lnTo>
                    <a:pt x="388236" y="330650"/>
                  </a:lnTo>
                  <a:lnTo>
                    <a:pt x="342065" y="313960"/>
                  </a:lnTo>
                  <a:lnTo>
                    <a:pt x="295087" y="299342"/>
                  </a:lnTo>
                  <a:lnTo>
                    <a:pt x="247370" y="286835"/>
                  </a:lnTo>
                  <a:lnTo>
                    <a:pt x="198979" y="276476"/>
                  </a:lnTo>
                  <a:lnTo>
                    <a:pt x="149980" y="268306"/>
                  </a:lnTo>
                  <a:lnTo>
                    <a:pt x="100439" y="262361"/>
                  </a:lnTo>
                  <a:lnTo>
                    <a:pt x="50424" y="258681"/>
                  </a:lnTo>
                  <a:lnTo>
                    <a:pt x="0" y="257305"/>
                  </a:lnTo>
                  <a:lnTo>
                    <a:pt x="1078" y="0"/>
                  </a:lnTo>
                  <a:lnTo>
                    <a:pt x="50565" y="1114"/>
                  </a:lnTo>
                  <a:lnTo>
                    <a:pt x="99745" y="4027"/>
                  </a:lnTo>
                  <a:lnTo>
                    <a:pt x="148576" y="8713"/>
                  </a:lnTo>
                  <a:lnTo>
                    <a:pt x="197019" y="15149"/>
                  </a:lnTo>
                  <a:lnTo>
                    <a:pt x="245031" y="23311"/>
                  </a:lnTo>
                  <a:lnTo>
                    <a:pt x="292573" y="33176"/>
                  </a:lnTo>
                  <a:lnTo>
                    <a:pt x="339603" y="44719"/>
                  </a:lnTo>
                  <a:lnTo>
                    <a:pt x="386080" y="57917"/>
                  </a:lnTo>
                  <a:lnTo>
                    <a:pt x="431964" y="72747"/>
                  </a:lnTo>
                  <a:lnTo>
                    <a:pt x="477214" y="89184"/>
                  </a:lnTo>
                  <a:lnTo>
                    <a:pt x="521789" y="107204"/>
                  </a:lnTo>
                  <a:lnTo>
                    <a:pt x="565647" y="126785"/>
                  </a:lnTo>
                  <a:lnTo>
                    <a:pt x="608749" y="147901"/>
                  </a:lnTo>
                  <a:lnTo>
                    <a:pt x="651054" y="170530"/>
                  </a:lnTo>
                  <a:lnTo>
                    <a:pt x="692520" y="194648"/>
                  </a:lnTo>
                  <a:lnTo>
                    <a:pt x="733106" y="220230"/>
                  </a:lnTo>
                  <a:lnTo>
                    <a:pt x="772773" y="247254"/>
                  </a:lnTo>
                  <a:lnTo>
                    <a:pt x="811478" y="275695"/>
                  </a:lnTo>
                  <a:lnTo>
                    <a:pt x="849182" y="305529"/>
                  </a:lnTo>
                  <a:lnTo>
                    <a:pt x="885842" y="336733"/>
                  </a:lnTo>
                  <a:lnTo>
                    <a:pt x="921420" y="369284"/>
                  </a:lnTo>
                  <a:lnTo>
                    <a:pt x="955872" y="403156"/>
                  </a:lnTo>
                  <a:lnTo>
                    <a:pt x="989160" y="438327"/>
                  </a:lnTo>
                  <a:lnTo>
                    <a:pt x="1021241" y="474773"/>
                  </a:lnTo>
                  <a:lnTo>
                    <a:pt x="1052075" y="512470"/>
                  </a:lnTo>
                  <a:lnTo>
                    <a:pt x="1081622" y="551394"/>
                  </a:lnTo>
                  <a:lnTo>
                    <a:pt x="1109840" y="591522"/>
                  </a:lnTo>
                  <a:lnTo>
                    <a:pt x="1136688" y="632829"/>
                  </a:lnTo>
                  <a:lnTo>
                    <a:pt x="1162126" y="675292"/>
                  </a:lnTo>
                  <a:lnTo>
                    <a:pt x="1185990" y="718660"/>
                  </a:lnTo>
                  <a:lnTo>
                    <a:pt x="1208145" y="762663"/>
                  </a:lnTo>
                  <a:lnTo>
                    <a:pt x="1228592" y="807254"/>
                  </a:lnTo>
                  <a:lnTo>
                    <a:pt x="1247329" y="852387"/>
                  </a:lnTo>
                  <a:lnTo>
                    <a:pt x="1264357" y="898015"/>
                  </a:lnTo>
                  <a:lnTo>
                    <a:pt x="1279676" y="944089"/>
                  </a:lnTo>
                  <a:lnTo>
                    <a:pt x="1293287" y="990562"/>
                  </a:lnTo>
                  <a:lnTo>
                    <a:pt x="1305189" y="1037389"/>
                  </a:lnTo>
                  <a:lnTo>
                    <a:pt x="1315382" y="1084520"/>
                  </a:lnTo>
                  <a:lnTo>
                    <a:pt x="1323866" y="1131909"/>
                  </a:lnTo>
                  <a:lnTo>
                    <a:pt x="1330642" y="1179509"/>
                  </a:lnTo>
                  <a:lnTo>
                    <a:pt x="1335709" y="1227272"/>
                  </a:lnTo>
                  <a:lnTo>
                    <a:pt x="1339068" y="1275151"/>
                  </a:lnTo>
                  <a:lnTo>
                    <a:pt x="1340718" y="1323099"/>
                  </a:lnTo>
                  <a:lnTo>
                    <a:pt x="1340660" y="1371068"/>
                  </a:lnTo>
                  <a:lnTo>
                    <a:pt x="1338894" y="1419012"/>
                  </a:lnTo>
                  <a:lnTo>
                    <a:pt x="1335419" y="1466883"/>
                  </a:lnTo>
                  <a:lnTo>
                    <a:pt x="1330236" y="1514634"/>
                  </a:lnTo>
                  <a:lnTo>
                    <a:pt x="1323345" y="1562217"/>
                  </a:lnTo>
                  <a:lnTo>
                    <a:pt x="1314746" y="1609585"/>
                  </a:lnTo>
                  <a:lnTo>
                    <a:pt x="1304439" y="1656692"/>
                  </a:lnTo>
                  <a:lnTo>
                    <a:pt x="1292424" y="1703489"/>
                  </a:lnTo>
                  <a:lnTo>
                    <a:pt x="1278701" y="1749930"/>
                  </a:lnTo>
                  <a:lnTo>
                    <a:pt x="1263270" y="1795967"/>
                  </a:lnTo>
                  <a:lnTo>
                    <a:pt x="1246131" y="1841553"/>
                  </a:lnTo>
                  <a:lnTo>
                    <a:pt x="1227285" y="1886640"/>
                  </a:lnTo>
                  <a:lnTo>
                    <a:pt x="1206731" y="1931182"/>
                  </a:lnTo>
                  <a:lnTo>
                    <a:pt x="1184469" y="1975132"/>
                  </a:lnTo>
                  <a:lnTo>
                    <a:pt x="1160500" y="2018441"/>
                  </a:lnTo>
                  <a:close/>
                </a:path>
              </a:pathLst>
            </a:custGeom>
            <a:solidFill>
              <a:srgbClr val="0944A1"/>
            </a:solidFill>
          </p:spPr>
          <p:txBody>
            <a:bodyPr wrap="square" lIns="0" tIns="0" rIns="0" bIns="0" rtlCol="0"/>
            <a:lstStyle/>
            <a:p>
              <a:endParaRPr dirty="0"/>
            </a:p>
          </p:txBody>
        </p:sp>
        <p:pic>
          <p:nvPicPr>
            <p:cNvPr id="33" name="object 22">
              <a:extLst>
                <a:ext uri="{FF2B5EF4-FFF2-40B4-BE49-F238E27FC236}">
                  <a16:creationId xmlns:a16="http://schemas.microsoft.com/office/drawing/2014/main" id="{9F33C82E-D041-47BC-8661-24E78ABB26A8}"/>
                </a:ext>
              </a:extLst>
            </p:cNvPr>
            <p:cNvPicPr/>
            <p:nvPr/>
          </p:nvPicPr>
          <p:blipFill>
            <a:blip r:embed="rId16" cstate="print"/>
            <a:stretch>
              <a:fillRect/>
            </a:stretch>
          </p:blipFill>
          <p:spPr>
            <a:xfrm>
              <a:off x="3153442" y="960520"/>
              <a:ext cx="1508456" cy="2117555"/>
            </a:xfrm>
            <a:prstGeom prst="rect">
              <a:avLst/>
            </a:prstGeom>
          </p:spPr>
        </p:pic>
        <p:sp>
          <p:nvSpPr>
            <p:cNvPr id="34" name="object 23">
              <a:extLst>
                <a:ext uri="{FF2B5EF4-FFF2-40B4-BE49-F238E27FC236}">
                  <a16:creationId xmlns:a16="http://schemas.microsoft.com/office/drawing/2014/main" id="{301F2DF0-C6F0-447E-A660-634C3D4EC468}"/>
                </a:ext>
              </a:extLst>
            </p:cNvPr>
            <p:cNvSpPr/>
            <p:nvPr/>
          </p:nvSpPr>
          <p:spPr>
            <a:xfrm>
              <a:off x="3225000" y="888187"/>
              <a:ext cx="1599565" cy="2109470"/>
            </a:xfrm>
            <a:custGeom>
              <a:avLst/>
              <a:gdLst/>
              <a:ahLst/>
              <a:cxnLst/>
              <a:rect l="l" t="t" r="r" b="b"/>
              <a:pathLst>
                <a:path w="1599564" h="2109470">
                  <a:moveTo>
                    <a:pt x="1599018" y="256794"/>
                  </a:moveTo>
                  <a:lnTo>
                    <a:pt x="1342224" y="0"/>
                  </a:lnTo>
                  <a:lnTo>
                    <a:pt x="1342224" y="134480"/>
                  </a:lnTo>
                  <a:lnTo>
                    <a:pt x="1316405" y="134556"/>
                  </a:lnTo>
                  <a:lnTo>
                    <a:pt x="1267612" y="136486"/>
                  </a:lnTo>
                  <a:lnTo>
                    <a:pt x="1219123" y="140169"/>
                  </a:lnTo>
                  <a:lnTo>
                    <a:pt x="1170990" y="145567"/>
                  </a:lnTo>
                  <a:lnTo>
                    <a:pt x="1123238" y="152679"/>
                  </a:lnTo>
                  <a:lnTo>
                    <a:pt x="1075918" y="161480"/>
                  </a:lnTo>
                  <a:lnTo>
                    <a:pt x="1029055" y="171932"/>
                  </a:lnTo>
                  <a:lnTo>
                    <a:pt x="982700" y="184023"/>
                  </a:lnTo>
                  <a:lnTo>
                    <a:pt x="936904" y="197726"/>
                  </a:lnTo>
                  <a:lnTo>
                    <a:pt x="891692" y="213017"/>
                  </a:lnTo>
                  <a:lnTo>
                    <a:pt x="847102" y="229895"/>
                  </a:lnTo>
                  <a:lnTo>
                    <a:pt x="803186" y="248310"/>
                  </a:lnTo>
                  <a:lnTo>
                    <a:pt x="759980" y="268262"/>
                  </a:lnTo>
                  <a:lnTo>
                    <a:pt x="717511" y="289712"/>
                  </a:lnTo>
                  <a:lnTo>
                    <a:pt x="675843" y="312648"/>
                  </a:lnTo>
                  <a:lnTo>
                    <a:pt x="635012" y="337045"/>
                  </a:lnTo>
                  <a:lnTo>
                    <a:pt x="595033" y="362877"/>
                  </a:lnTo>
                  <a:lnTo>
                    <a:pt x="555980" y="390131"/>
                  </a:lnTo>
                  <a:lnTo>
                    <a:pt x="517867" y="418769"/>
                  </a:lnTo>
                  <a:lnTo>
                    <a:pt x="480758" y="448779"/>
                  </a:lnTo>
                  <a:lnTo>
                    <a:pt x="444677" y="480148"/>
                  </a:lnTo>
                  <a:lnTo>
                    <a:pt x="409663" y="512838"/>
                  </a:lnTo>
                  <a:lnTo>
                    <a:pt x="375767" y="546836"/>
                  </a:lnTo>
                  <a:lnTo>
                    <a:pt x="343014" y="582117"/>
                  </a:lnTo>
                  <a:lnTo>
                    <a:pt x="311467" y="618655"/>
                  </a:lnTo>
                  <a:lnTo>
                    <a:pt x="281139" y="656424"/>
                  </a:lnTo>
                  <a:lnTo>
                    <a:pt x="252095" y="695426"/>
                  </a:lnTo>
                  <a:lnTo>
                    <a:pt x="224358" y="735609"/>
                  </a:lnTo>
                  <a:lnTo>
                    <a:pt x="197993" y="776973"/>
                  </a:lnTo>
                  <a:lnTo>
                    <a:pt x="173126" y="819264"/>
                  </a:lnTo>
                  <a:lnTo>
                    <a:pt x="149936" y="862228"/>
                  </a:lnTo>
                  <a:lnTo>
                    <a:pt x="128397" y="905814"/>
                  </a:lnTo>
                  <a:lnTo>
                    <a:pt x="108521" y="949998"/>
                  </a:lnTo>
                  <a:lnTo>
                    <a:pt x="90309" y="994702"/>
                  </a:lnTo>
                  <a:lnTo>
                    <a:pt x="73761" y="1039901"/>
                  </a:lnTo>
                  <a:lnTo>
                    <a:pt x="58877" y="1085545"/>
                  </a:lnTo>
                  <a:lnTo>
                    <a:pt x="45669" y="1131595"/>
                  </a:lnTo>
                  <a:lnTo>
                    <a:pt x="34124" y="1177988"/>
                  </a:lnTo>
                  <a:lnTo>
                    <a:pt x="24244" y="1224686"/>
                  </a:lnTo>
                  <a:lnTo>
                    <a:pt x="16052" y="1271651"/>
                  </a:lnTo>
                  <a:lnTo>
                    <a:pt x="9525" y="1318831"/>
                  </a:lnTo>
                  <a:lnTo>
                    <a:pt x="4673" y="1366164"/>
                  </a:lnTo>
                  <a:lnTo>
                    <a:pt x="1498" y="1413637"/>
                  </a:lnTo>
                  <a:lnTo>
                    <a:pt x="0" y="1461173"/>
                  </a:lnTo>
                  <a:lnTo>
                    <a:pt x="190" y="1508747"/>
                  </a:lnTo>
                  <a:lnTo>
                    <a:pt x="2044" y="1556296"/>
                  </a:lnTo>
                  <a:lnTo>
                    <a:pt x="5600" y="1603794"/>
                  </a:lnTo>
                  <a:lnTo>
                    <a:pt x="10833" y="1651177"/>
                  </a:lnTo>
                  <a:lnTo>
                    <a:pt x="17741" y="1698409"/>
                  </a:lnTo>
                  <a:lnTo>
                    <a:pt x="26352" y="1745437"/>
                  </a:lnTo>
                  <a:lnTo>
                    <a:pt x="36639" y="1792211"/>
                  </a:lnTo>
                  <a:lnTo>
                    <a:pt x="48615" y="1838706"/>
                  </a:lnTo>
                  <a:lnTo>
                    <a:pt x="62293" y="1884857"/>
                  </a:lnTo>
                  <a:lnTo>
                    <a:pt x="77660" y="1930628"/>
                  </a:lnTo>
                  <a:lnTo>
                    <a:pt x="94716" y="1975967"/>
                  </a:lnTo>
                  <a:lnTo>
                    <a:pt x="113461" y="2020824"/>
                  </a:lnTo>
                  <a:lnTo>
                    <a:pt x="133921" y="2065159"/>
                  </a:lnTo>
                  <a:lnTo>
                    <a:pt x="156070" y="2108936"/>
                  </a:lnTo>
                  <a:lnTo>
                    <a:pt x="379196" y="1990877"/>
                  </a:lnTo>
                  <a:lnTo>
                    <a:pt x="356743" y="1945970"/>
                  </a:lnTo>
                  <a:lnTo>
                    <a:pt x="336473" y="1900339"/>
                  </a:lnTo>
                  <a:lnTo>
                    <a:pt x="318389" y="1854060"/>
                  </a:lnTo>
                  <a:lnTo>
                    <a:pt x="302501" y="1807222"/>
                  </a:lnTo>
                  <a:lnTo>
                    <a:pt x="288798" y="1759889"/>
                  </a:lnTo>
                  <a:lnTo>
                    <a:pt x="277279" y="1712125"/>
                  </a:lnTo>
                  <a:lnTo>
                    <a:pt x="267944" y="1664030"/>
                  </a:lnTo>
                  <a:lnTo>
                    <a:pt x="260781" y="1615668"/>
                  </a:lnTo>
                  <a:lnTo>
                    <a:pt x="255803" y="1567103"/>
                  </a:lnTo>
                  <a:lnTo>
                    <a:pt x="252996" y="1518424"/>
                  </a:lnTo>
                  <a:lnTo>
                    <a:pt x="252361" y="1469694"/>
                  </a:lnTo>
                  <a:lnTo>
                    <a:pt x="253885" y="1421003"/>
                  </a:lnTo>
                  <a:lnTo>
                    <a:pt x="257594" y="1372412"/>
                  </a:lnTo>
                  <a:lnTo>
                    <a:pt x="263448" y="1324000"/>
                  </a:lnTo>
                  <a:lnTo>
                    <a:pt x="271475" y="1275854"/>
                  </a:lnTo>
                  <a:lnTo>
                    <a:pt x="281660" y="1228026"/>
                  </a:lnTo>
                  <a:lnTo>
                    <a:pt x="294005" y="1180604"/>
                  </a:lnTo>
                  <a:lnTo>
                    <a:pt x="308508" y="1133678"/>
                  </a:lnTo>
                  <a:lnTo>
                    <a:pt x="325158" y="1087297"/>
                  </a:lnTo>
                  <a:lnTo>
                    <a:pt x="343966" y="1041539"/>
                  </a:lnTo>
                  <a:lnTo>
                    <a:pt x="364921" y="996492"/>
                  </a:lnTo>
                  <a:lnTo>
                    <a:pt x="388010" y="952233"/>
                  </a:lnTo>
                  <a:lnTo>
                    <a:pt x="413258" y="908824"/>
                  </a:lnTo>
                  <a:lnTo>
                    <a:pt x="440448" y="866609"/>
                  </a:lnTo>
                  <a:lnTo>
                    <a:pt x="469392" y="825919"/>
                  </a:lnTo>
                  <a:lnTo>
                    <a:pt x="499999" y="786790"/>
                  </a:lnTo>
                  <a:lnTo>
                    <a:pt x="532206" y="749249"/>
                  </a:lnTo>
                  <a:lnTo>
                    <a:pt x="565962" y="713346"/>
                  </a:lnTo>
                  <a:lnTo>
                    <a:pt x="601179" y="679107"/>
                  </a:lnTo>
                  <a:lnTo>
                    <a:pt x="637806" y="646557"/>
                  </a:lnTo>
                  <a:lnTo>
                    <a:pt x="675779" y="615759"/>
                  </a:lnTo>
                  <a:lnTo>
                    <a:pt x="715035" y="586727"/>
                  </a:lnTo>
                  <a:lnTo>
                    <a:pt x="755484" y="559511"/>
                  </a:lnTo>
                  <a:lnTo>
                    <a:pt x="797090" y="534136"/>
                  </a:lnTo>
                  <a:lnTo>
                    <a:pt x="839774" y="510641"/>
                  </a:lnTo>
                  <a:lnTo>
                    <a:pt x="883462" y="489064"/>
                  </a:lnTo>
                  <a:lnTo>
                    <a:pt x="928103" y="469455"/>
                  </a:lnTo>
                  <a:lnTo>
                    <a:pt x="973632" y="451827"/>
                  </a:lnTo>
                  <a:lnTo>
                    <a:pt x="1019975" y="436219"/>
                  </a:lnTo>
                  <a:lnTo>
                    <a:pt x="1067066" y="422681"/>
                  </a:lnTo>
                  <a:lnTo>
                    <a:pt x="1114831" y="411251"/>
                  </a:lnTo>
                  <a:lnTo>
                    <a:pt x="1163231" y="401942"/>
                  </a:lnTo>
                  <a:lnTo>
                    <a:pt x="1212176" y="394817"/>
                  </a:lnTo>
                  <a:lnTo>
                    <a:pt x="1261618" y="389890"/>
                  </a:lnTo>
                  <a:lnTo>
                    <a:pt x="1311465" y="387210"/>
                  </a:lnTo>
                  <a:lnTo>
                    <a:pt x="1342224" y="386981"/>
                  </a:lnTo>
                  <a:lnTo>
                    <a:pt x="1342224" y="513600"/>
                  </a:lnTo>
                  <a:lnTo>
                    <a:pt x="1599018" y="256794"/>
                  </a:lnTo>
                  <a:close/>
                </a:path>
              </a:pathLst>
            </a:custGeom>
            <a:solidFill>
              <a:srgbClr val="A1C3FA"/>
            </a:solidFill>
          </p:spPr>
          <p:txBody>
            <a:bodyPr wrap="square" lIns="0" tIns="0" rIns="0" bIns="0" rtlCol="0"/>
            <a:lstStyle/>
            <a:p>
              <a:endParaRPr/>
            </a:p>
          </p:txBody>
        </p:sp>
        <p:pic>
          <p:nvPicPr>
            <p:cNvPr id="35" name="object 24">
              <a:extLst>
                <a:ext uri="{FF2B5EF4-FFF2-40B4-BE49-F238E27FC236}">
                  <a16:creationId xmlns:a16="http://schemas.microsoft.com/office/drawing/2014/main" id="{A097C751-2219-489E-ACAC-5FB464C67DE6}"/>
                </a:ext>
              </a:extLst>
            </p:cNvPr>
            <p:cNvPicPr/>
            <p:nvPr/>
          </p:nvPicPr>
          <p:blipFill>
            <a:blip r:embed="rId17" cstate="print"/>
            <a:stretch>
              <a:fillRect/>
            </a:stretch>
          </p:blipFill>
          <p:spPr>
            <a:xfrm>
              <a:off x="3316739" y="2826914"/>
              <a:ext cx="2469239" cy="965084"/>
            </a:xfrm>
            <a:prstGeom prst="rect">
              <a:avLst/>
            </a:prstGeom>
          </p:spPr>
        </p:pic>
        <p:sp>
          <p:nvSpPr>
            <p:cNvPr id="36" name="object 25">
              <a:extLst>
                <a:ext uri="{FF2B5EF4-FFF2-40B4-BE49-F238E27FC236}">
                  <a16:creationId xmlns:a16="http://schemas.microsoft.com/office/drawing/2014/main" id="{AE02900E-2CCD-4EDC-83BB-CDFC1E919D13}"/>
                </a:ext>
              </a:extLst>
            </p:cNvPr>
            <p:cNvSpPr/>
            <p:nvPr/>
          </p:nvSpPr>
          <p:spPr>
            <a:xfrm>
              <a:off x="3388177" y="2888827"/>
              <a:ext cx="2326640" cy="822325"/>
            </a:xfrm>
            <a:custGeom>
              <a:avLst/>
              <a:gdLst/>
              <a:ahLst/>
              <a:cxnLst/>
              <a:rect l="l" t="t" r="r" b="b"/>
              <a:pathLst>
                <a:path w="2326640" h="822325">
                  <a:moveTo>
                    <a:pt x="1195155" y="822133"/>
                  </a:moveTo>
                  <a:lnTo>
                    <a:pt x="1145668" y="821747"/>
                  </a:lnTo>
                  <a:lnTo>
                    <a:pt x="1096230" y="819548"/>
                  </a:lnTo>
                  <a:lnTo>
                    <a:pt x="1047137" y="815558"/>
                  </a:lnTo>
                  <a:lnTo>
                    <a:pt x="998432" y="809804"/>
                  </a:lnTo>
                  <a:lnTo>
                    <a:pt x="950154" y="802308"/>
                  </a:lnTo>
                  <a:lnTo>
                    <a:pt x="902344" y="793097"/>
                  </a:lnTo>
                  <a:lnTo>
                    <a:pt x="855042" y="782194"/>
                  </a:lnTo>
                  <a:lnTo>
                    <a:pt x="808288" y="769625"/>
                  </a:lnTo>
                  <a:lnTo>
                    <a:pt x="762122" y="755413"/>
                  </a:lnTo>
                  <a:lnTo>
                    <a:pt x="716586" y="739584"/>
                  </a:lnTo>
                  <a:lnTo>
                    <a:pt x="671718" y="722162"/>
                  </a:lnTo>
                  <a:lnTo>
                    <a:pt x="627560" y="703173"/>
                  </a:lnTo>
                  <a:lnTo>
                    <a:pt x="584152" y="682639"/>
                  </a:lnTo>
                  <a:lnTo>
                    <a:pt x="541534" y="660587"/>
                  </a:lnTo>
                  <a:lnTo>
                    <a:pt x="499746" y="637041"/>
                  </a:lnTo>
                  <a:lnTo>
                    <a:pt x="458830" y="612025"/>
                  </a:lnTo>
                  <a:lnTo>
                    <a:pt x="418824" y="585564"/>
                  </a:lnTo>
                  <a:lnTo>
                    <a:pt x="379770" y="557683"/>
                  </a:lnTo>
                  <a:lnTo>
                    <a:pt x="341707" y="528407"/>
                  </a:lnTo>
                  <a:lnTo>
                    <a:pt x="304676" y="497759"/>
                  </a:lnTo>
                  <a:lnTo>
                    <a:pt x="268718" y="465765"/>
                  </a:lnTo>
                  <a:lnTo>
                    <a:pt x="233872" y="432450"/>
                  </a:lnTo>
                  <a:lnTo>
                    <a:pt x="200180" y="397838"/>
                  </a:lnTo>
                  <a:lnTo>
                    <a:pt x="167680" y="361953"/>
                  </a:lnTo>
                  <a:lnTo>
                    <a:pt x="136414" y="324820"/>
                  </a:lnTo>
                  <a:lnTo>
                    <a:pt x="106422" y="286465"/>
                  </a:lnTo>
                  <a:lnTo>
                    <a:pt x="77745" y="246911"/>
                  </a:lnTo>
                  <a:lnTo>
                    <a:pt x="50421" y="206183"/>
                  </a:lnTo>
                  <a:lnTo>
                    <a:pt x="24493" y="164306"/>
                  </a:lnTo>
                  <a:lnTo>
                    <a:pt x="0" y="121304"/>
                  </a:lnTo>
                  <a:lnTo>
                    <a:pt x="222346" y="0"/>
                  </a:lnTo>
                  <a:lnTo>
                    <a:pt x="246517" y="42061"/>
                  </a:lnTo>
                  <a:lnTo>
                    <a:pt x="272379" y="82784"/>
                  </a:lnTo>
                  <a:lnTo>
                    <a:pt x="299874" y="122133"/>
                  </a:lnTo>
                  <a:lnTo>
                    <a:pt x="328944" y="160073"/>
                  </a:lnTo>
                  <a:lnTo>
                    <a:pt x="359533" y="196568"/>
                  </a:lnTo>
                  <a:lnTo>
                    <a:pt x="391581" y="231583"/>
                  </a:lnTo>
                  <a:lnTo>
                    <a:pt x="425031" y="265082"/>
                  </a:lnTo>
                  <a:lnTo>
                    <a:pt x="459825" y="297032"/>
                  </a:lnTo>
                  <a:lnTo>
                    <a:pt x="495907" y="327395"/>
                  </a:lnTo>
                  <a:lnTo>
                    <a:pt x="533218" y="356138"/>
                  </a:lnTo>
                  <a:lnTo>
                    <a:pt x="571699" y="383224"/>
                  </a:lnTo>
                  <a:lnTo>
                    <a:pt x="611295" y="408618"/>
                  </a:lnTo>
                  <a:lnTo>
                    <a:pt x="651946" y="432285"/>
                  </a:lnTo>
                  <a:lnTo>
                    <a:pt x="693596" y="454190"/>
                  </a:lnTo>
                  <a:lnTo>
                    <a:pt x="736185" y="474297"/>
                  </a:lnTo>
                  <a:lnTo>
                    <a:pt x="779658" y="492572"/>
                  </a:lnTo>
                  <a:lnTo>
                    <a:pt x="823955" y="508978"/>
                  </a:lnTo>
                  <a:lnTo>
                    <a:pt x="869020" y="523481"/>
                  </a:lnTo>
                  <a:lnTo>
                    <a:pt x="914794" y="536045"/>
                  </a:lnTo>
                  <a:lnTo>
                    <a:pt x="961220" y="546635"/>
                  </a:lnTo>
                  <a:lnTo>
                    <a:pt x="1008240" y="555216"/>
                  </a:lnTo>
                  <a:lnTo>
                    <a:pt x="1055796" y="561752"/>
                  </a:lnTo>
                  <a:lnTo>
                    <a:pt x="1103831" y="566208"/>
                  </a:lnTo>
                  <a:lnTo>
                    <a:pt x="1152286" y="568549"/>
                  </a:lnTo>
                  <a:lnTo>
                    <a:pt x="1966630" y="568742"/>
                  </a:lnTo>
                  <a:lnTo>
                    <a:pt x="1963856" y="570804"/>
                  </a:lnTo>
                  <a:lnTo>
                    <a:pt x="1924316" y="598052"/>
                  </a:lnTo>
                  <a:lnTo>
                    <a:pt x="1883859" y="623855"/>
                  </a:lnTo>
                  <a:lnTo>
                    <a:pt x="1842525" y="648190"/>
                  </a:lnTo>
                  <a:lnTo>
                    <a:pt x="1800358" y="671034"/>
                  </a:lnTo>
                  <a:lnTo>
                    <a:pt x="1757397" y="692365"/>
                  </a:lnTo>
                  <a:lnTo>
                    <a:pt x="1713685" y="712161"/>
                  </a:lnTo>
                  <a:lnTo>
                    <a:pt x="1669264" y="730399"/>
                  </a:lnTo>
                  <a:lnTo>
                    <a:pt x="1624174" y="747056"/>
                  </a:lnTo>
                  <a:lnTo>
                    <a:pt x="1578458" y="762110"/>
                  </a:lnTo>
                  <a:lnTo>
                    <a:pt x="1532157" y="775539"/>
                  </a:lnTo>
                  <a:lnTo>
                    <a:pt x="1485312" y="787319"/>
                  </a:lnTo>
                  <a:lnTo>
                    <a:pt x="1437965" y="797429"/>
                  </a:lnTo>
                  <a:lnTo>
                    <a:pt x="1390158" y="805846"/>
                  </a:lnTo>
                  <a:lnTo>
                    <a:pt x="1341931" y="812548"/>
                  </a:lnTo>
                  <a:lnTo>
                    <a:pt x="1293328" y="817511"/>
                  </a:lnTo>
                  <a:lnTo>
                    <a:pt x="1244388" y="820714"/>
                  </a:lnTo>
                  <a:lnTo>
                    <a:pt x="1195155" y="822133"/>
                  </a:lnTo>
                  <a:close/>
                </a:path>
                <a:path w="2326640" h="822325">
                  <a:moveTo>
                    <a:pt x="1966630" y="568742"/>
                  </a:moveTo>
                  <a:lnTo>
                    <a:pt x="1200798" y="568742"/>
                  </a:lnTo>
                  <a:lnTo>
                    <a:pt x="1249000" y="566802"/>
                  </a:lnTo>
                  <a:lnTo>
                    <a:pt x="1296833" y="562759"/>
                  </a:lnTo>
                  <a:lnTo>
                    <a:pt x="1344237" y="556646"/>
                  </a:lnTo>
                  <a:lnTo>
                    <a:pt x="1391152" y="548495"/>
                  </a:lnTo>
                  <a:lnTo>
                    <a:pt x="1437520" y="538340"/>
                  </a:lnTo>
                  <a:lnTo>
                    <a:pt x="1483281" y="526211"/>
                  </a:lnTo>
                  <a:lnTo>
                    <a:pt x="1528375" y="512141"/>
                  </a:lnTo>
                  <a:lnTo>
                    <a:pt x="1572743" y="496162"/>
                  </a:lnTo>
                  <a:lnTo>
                    <a:pt x="1616325" y="478307"/>
                  </a:lnTo>
                  <a:lnTo>
                    <a:pt x="1659062" y="458607"/>
                  </a:lnTo>
                  <a:lnTo>
                    <a:pt x="1700894" y="437096"/>
                  </a:lnTo>
                  <a:lnTo>
                    <a:pt x="1741762" y="413805"/>
                  </a:lnTo>
                  <a:lnTo>
                    <a:pt x="1781606" y="388766"/>
                  </a:lnTo>
                  <a:lnTo>
                    <a:pt x="1820445" y="361953"/>
                  </a:lnTo>
                  <a:lnTo>
                    <a:pt x="1857985" y="333575"/>
                  </a:lnTo>
                  <a:lnTo>
                    <a:pt x="1894408" y="303480"/>
                  </a:lnTo>
                  <a:lnTo>
                    <a:pt x="1929556" y="271780"/>
                  </a:lnTo>
                  <a:lnTo>
                    <a:pt x="1963389" y="238487"/>
                  </a:lnTo>
                  <a:lnTo>
                    <a:pt x="1995842" y="203639"/>
                  </a:lnTo>
                  <a:lnTo>
                    <a:pt x="2026854" y="167270"/>
                  </a:lnTo>
                  <a:lnTo>
                    <a:pt x="2056367" y="129411"/>
                  </a:lnTo>
                  <a:lnTo>
                    <a:pt x="2084321" y="90095"/>
                  </a:lnTo>
                  <a:lnTo>
                    <a:pt x="2110656" y="49353"/>
                  </a:lnTo>
                  <a:lnTo>
                    <a:pt x="2326363" y="182107"/>
                  </a:lnTo>
                  <a:lnTo>
                    <a:pt x="2299657" y="223770"/>
                  </a:lnTo>
                  <a:lnTo>
                    <a:pt x="2271576" y="264235"/>
                  </a:lnTo>
                  <a:lnTo>
                    <a:pt x="2242158" y="303487"/>
                  </a:lnTo>
                  <a:lnTo>
                    <a:pt x="2211458" y="341482"/>
                  </a:lnTo>
                  <a:lnTo>
                    <a:pt x="2179503" y="378219"/>
                  </a:lnTo>
                  <a:lnTo>
                    <a:pt x="2146340" y="413668"/>
                  </a:lnTo>
                  <a:lnTo>
                    <a:pt x="2112011" y="447806"/>
                  </a:lnTo>
                  <a:lnTo>
                    <a:pt x="2076556" y="480611"/>
                  </a:lnTo>
                  <a:lnTo>
                    <a:pt x="2039918" y="512141"/>
                  </a:lnTo>
                  <a:lnTo>
                    <a:pt x="2002437" y="542132"/>
                  </a:lnTo>
                  <a:lnTo>
                    <a:pt x="1966630" y="568742"/>
                  </a:lnTo>
                  <a:close/>
                </a:path>
              </a:pathLst>
            </a:custGeom>
            <a:solidFill>
              <a:srgbClr val="307AF3"/>
            </a:solidFill>
          </p:spPr>
          <p:txBody>
            <a:bodyPr wrap="square" lIns="0" tIns="0" rIns="0" bIns="0" rtlCol="0"/>
            <a:lstStyle/>
            <a:p>
              <a:endParaRPr/>
            </a:p>
          </p:txBody>
        </p:sp>
        <p:sp>
          <p:nvSpPr>
            <p:cNvPr id="37" name="object 26">
              <a:extLst>
                <a:ext uri="{FF2B5EF4-FFF2-40B4-BE49-F238E27FC236}">
                  <a16:creationId xmlns:a16="http://schemas.microsoft.com/office/drawing/2014/main" id="{7E7B2ABD-701C-4E2B-BB81-3CB02F4858E0}"/>
                </a:ext>
              </a:extLst>
            </p:cNvPr>
            <p:cNvSpPr/>
            <p:nvPr/>
          </p:nvSpPr>
          <p:spPr>
            <a:xfrm>
              <a:off x="5449684" y="2838818"/>
              <a:ext cx="391160" cy="299085"/>
            </a:xfrm>
            <a:custGeom>
              <a:avLst/>
              <a:gdLst/>
              <a:ahLst/>
              <a:cxnLst/>
              <a:rect l="l" t="t" r="r" b="b"/>
              <a:pathLst>
                <a:path w="391160" h="299085">
                  <a:moveTo>
                    <a:pt x="92099" y="298799"/>
                  </a:moveTo>
                  <a:lnTo>
                    <a:pt x="0" y="0"/>
                  </a:lnTo>
                  <a:lnTo>
                    <a:pt x="390899" y="206699"/>
                  </a:lnTo>
                  <a:lnTo>
                    <a:pt x="92099" y="298799"/>
                  </a:lnTo>
                  <a:close/>
                </a:path>
              </a:pathLst>
            </a:custGeom>
            <a:solidFill>
              <a:srgbClr val="0944A1"/>
            </a:solidFill>
          </p:spPr>
          <p:txBody>
            <a:bodyPr wrap="square" lIns="0" tIns="0" rIns="0" bIns="0" rtlCol="0"/>
            <a:lstStyle/>
            <a:p>
              <a:endParaRPr/>
            </a:p>
          </p:txBody>
        </p:sp>
        <p:sp>
          <p:nvSpPr>
            <p:cNvPr id="38" name="object 27">
              <a:extLst>
                <a:ext uri="{FF2B5EF4-FFF2-40B4-BE49-F238E27FC236}">
                  <a16:creationId xmlns:a16="http://schemas.microsoft.com/office/drawing/2014/main" id="{E5868182-9D22-4934-856E-4B8AEEC0FDA7}"/>
                </a:ext>
              </a:extLst>
            </p:cNvPr>
            <p:cNvSpPr/>
            <p:nvPr/>
          </p:nvSpPr>
          <p:spPr>
            <a:xfrm>
              <a:off x="3275665" y="2740702"/>
              <a:ext cx="450215" cy="349885"/>
            </a:xfrm>
            <a:custGeom>
              <a:avLst/>
              <a:gdLst/>
              <a:ahLst/>
              <a:cxnLst/>
              <a:rect l="l" t="t" r="r" b="b"/>
              <a:pathLst>
                <a:path w="450214" h="349885">
                  <a:moveTo>
                    <a:pt x="0" y="349499"/>
                  </a:moveTo>
                  <a:lnTo>
                    <a:pt x="100199" y="0"/>
                  </a:lnTo>
                  <a:lnTo>
                    <a:pt x="449699" y="100199"/>
                  </a:lnTo>
                  <a:lnTo>
                    <a:pt x="0" y="349499"/>
                  </a:lnTo>
                  <a:close/>
                </a:path>
              </a:pathLst>
            </a:custGeom>
            <a:solidFill>
              <a:srgbClr val="307AF3"/>
            </a:solidFill>
          </p:spPr>
          <p:txBody>
            <a:bodyPr wrap="square" lIns="0" tIns="0" rIns="0" bIns="0" rtlCol="0"/>
            <a:lstStyle/>
            <a:p>
              <a:endParaRPr/>
            </a:p>
          </p:txBody>
        </p:sp>
      </p:grpSp>
      <p:sp>
        <p:nvSpPr>
          <p:cNvPr id="13" name="Isosceles Triangle 12">
            <a:extLst>
              <a:ext uri="{FF2B5EF4-FFF2-40B4-BE49-F238E27FC236}">
                <a16:creationId xmlns:a16="http://schemas.microsoft.com/office/drawing/2014/main" id="{784A373B-E9C0-4B12-BDF0-778298CA6D49}"/>
              </a:ext>
            </a:extLst>
          </p:cNvPr>
          <p:cNvSpPr/>
          <p:nvPr/>
        </p:nvSpPr>
        <p:spPr>
          <a:xfrm rot="5400000">
            <a:off x="3970090" y="3714227"/>
            <a:ext cx="3959604" cy="432033"/>
          </a:xfrm>
          <a:prstGeom prst="triangle">
            <a:avLst>
              <a:gd name="adj" fmla="val 4767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28B7AA94-C469-4026-9835-852FC3DD008C}"/>
              </a:ext>
            </a:extLst>
          </p:cNvPr>
          <p:cNvSpPr/>
          <p:nvPr/>
        </p:nvSpPr>
        <p:spPr bwMode="auto">
          <a:xfrm rot="10800000">
            <a:off x="6147744" y="2146726"/>
            <a:ext cx="3749880" cy="860425"/>
          </a:xfrm>
          <a:prstGeom prst="trapezoid">
            <a:avLst>
              <a:gd name="adj" fmla="val 38764"/>
            </a:avLst>
          </a:prstGeom>
          <a:solidFill>
            <a:srgbClr val="002776"/>
          </a:solidFill>
          <a:ln w="12700" cap="flat" cmpd="sng" algn="ctr">
            <a:noFill/>
            <a:prstDash val="solid"/>
            <a:round/>
            <a:headEnd type="none" w="med" len="med"/>
            <a:tailEnd type="none" w="med" len="med"/>
          </a:ln>
          <a:effectLst/>
        </p:spPr>
        <p:txBody>
          <a:bodyPr lIns="73152" tIns="73152" rIns="73152" bIns="73152"/>
          <a:lstStyle/>
          <a:p>
            <a:pPr marL="0" marR="0" lvl="0" indent="0" algn="ctr" defTabSz="914400" rtl="0" eaLnBrk="0" fontAlgn="auto" latinLnBrk="0" hangingPunct="0">
              <a:lnSpc>
                <a:spcPct val="106000"/>
              </a:lnSpc>
              <a:spcBef>
                <a:spcPct val="50000"/>
              </a:spcBef>
              <a:spcAft>
                <a:spcPts val="0"/>
              </a:spcAft>
              <a:buClrTx/>
              <a:buSzPct val="100000"/>
              <a:buFontTx/>
              <a:buNone/>
              <a:tabLst/>
              <a:defRPr/>
            </a:pPr>
            <a:endParaRPr kumimoji="0" lang="en-US" sz="1100" b="0" i="0" u="none" strike="noStrike" kern="0" cap="none" spc="0" normalizeH="0" baseline="0" noProof="0" dirty="0">
              <a:ln>
                <a:noFill/>
              </a:ln>
              <a:solidFill>
                <a:srgbClr val="000000"/>
              </a:solidFill>
              <a:effectLst/>
              <a:uLnTx/>
              <a:uFillTx/>
              <a:ea typeface="+mn-ea"/>
              <a:cs typeface="Arial" pitchFamily="34" charset="0"/>
            </a:endParaRPr>
          </a:p>
        </p:txBody>
      </p:sp>
      <p:sp>
        <p:nvSpPr>
          <p:cNvPr id="41" name="Trapezoid 40">
            <a:extLst>
              <a:ext uri="{FF2B5EF4-FFF2-40B4-BE49-F238E27FC236}">
                <a16:creationId xmlns:a16="http://schemas.microsoft.com/office/drawing/2014/main" id="{6F950468-9001-4406-B904-201B5AA13060}"/>
              </a:ext>
            </a:extLst>
          </p:cNvPr>
          <p:cNvSpPr/>
          <p:nvPr/>
        </p:nvSpPr>
        <p:spPr bwMode="auto">
          <a:xfrm rot="10800000">
            <a:off x="6533638" y="3085981"/>
            <a:ext cx="2978093" cy="650875"/>
          </a:xfrm>
          <a:prstGeom prst="trapezoid">
            <a:avLst>
              <a:gd name="adj" fmla="val 38764"/>
            </a:avLst>
          </a:prstGeom>
          <a:solidFill>
            <a:schemeClr val="accent1">
              <a:lumMod val="75000"/>
            </a:schemeClr>
          </a:solidFill>
          <a:ln w="12700" cap="flat" cmpd="sng" algn="ctr">
            <a:noFill/>
            <a:prstDash val="solid"/>
            <a:round/>
            <a:headEnd type="none" w="med" len="med"/>
            <a:tailEnd type="none" w="med" len="med"/>
          </a:ln>
          <a:effectLst/>
        </p:spPr>
        <p:txBody>
          <a:bodyPr lIns="73152" tIns="73152" rIns="73152" bIns="73152"/>
          <a:lstStyle/>
          <a:p>
            <a:pPr marL="0" marR="0" lvl="0" indent="0" algn="ctr" defTabSz="914400" rtl="0" eaLnBrk="0" fontAlgn="auto" latinLnBrk="0" hangingPunct="0">
              <a:lnSpc>
                <a:spcPct val="106000"/>
              </a:lnSpc>
              <a:spcBef>
                <a:spcPct val="50000"/>
              </a:spcBef>
              <a:spcAft>
                <a:spcPts val="0"/>
              </a:spcAft>
              <a:buClrTx/>
              <a:buSzPct val="100000"/>
              <a:buFontTx/>
              <a:buNone/>
              <a:tabLst/>
              <a:defRPr/>
            </a:pPr>
            <a:endParaRPr kumimoji="0" lang="en-US" sz="1100" b="0" i="0" u="none" strike="noStrike" kern="0" cap="none" spc="0" normalizeH="0" baseline="0" noProof="0" dirty="0">
              <a:ln>
                <a:noFill/>
              </a:ln>
              <a:solidFill>
                <a:srgbClr val="000000"/>
              </a:solidFill>
              <a:effectLst/>
              <a:uLnTx/>
              <a:uFillTx/>
              <a:ea typeface="+mn-ea"/>
              <a:cs typeface="Arial" pitchFamily="34" charset="0"/>
            </a:endParaRPr>
          </a:p>
        </p:txBody>
      </p:sp>
      <p:sp>
        <p:nvSpPr>
          <p:cNvPr id="43" name="Trapezoid 42">
            <a:extLst>
              <a:ext uri="{FF2B5EF4-FFF2-40B4-BE49-F238E27FC236}">
                <a16:creationId xmlns:a16="http://schemas.microsoft.com/office/drawing/2014/main" id="{937B71CD-31D1-45DB-8912-A2BBAD151647}"/>
              </a:ext>
            </a:extLst>
          </p:cNvPr>
          <p:cNvSpPr/>
          <p:nvPr/>
        </p:nvSpPr>
        <p:spPr bwMode="auto">
          <a:xfrm rot="10800000">
            <a:off x="6802784" y="3815686"/>
            <a:ext cx="2439800" cy="650875"/>
          </a:xfrm>
          <a:prstGeom prst="trapezoid">
            <a:avLst>
              <a:gd name="adj" fmla="val 38764"/>
            </a:avLst>
          </a:prstGeom>
          <a:solidFill>
            <a:srgbClr val="00A1DE"/>
          </a:solidFill>
          <a:ln w="12700" cap="flat" cmpd="sng" algn="ctr">
            <a:noFill/>
            <a:prstDash val="solid"/>
            <a:round/>
            <a:headEnd type="none" w="med" len="med"/>
            <a:tailEnd type="none" w="med" len="med"/>
          </a:ln>
          <a:effectLst/>
        </p:spPr>
        <p:txBody>
          <a:bodyPr lIns="73152" tIns="73152" rIns="73152" bIns="73152"/>
          <a:lstStyle/>
          <a:p>
            <a:pPr marL="0" marR="0" lvl="0" indent="0" algn="ctr" defTabSz="914400" rtl="0" eaLnBrk="0" fontAlgn="auto" latinLnBrk="0" hangingPunct="0">
              <a:lnSpc>
                <a:spcPct val="106000"/>
              </a:lnSpc>
              <a:spcBef>
                <a:spcPct val="50000"/>
              </a:spcBef>
              <a:spcAft>
                <a:spcPts val="0"/>
              </a:spcAft>
              <a:buClrTx/>
              <a:buSzPct val="100000"/>
              <a:buFontTx/>
              <a:buNone/>
              <a:tabLst/>
              <a:defRPr/>
            </a:pPr>
            <a:endParaRPr kumimoji="0" lang="en-US" sz="1100" b="0" i="0" u="none" strike="noStrike" kern="0" cap="none" spc="0" normalizeH="0" baseline="0" noProof="0" dirty="0">
              <a:ln>
                <a:noFill/>
              </a:ln>
              <a:solidFill>
                <a:srgbClr val="000000"/>
              </a:solidFill>
              <a:effectLst/>
              <a:uLnTx/>
              <a:uFillTx/>
              <a:ea typeface="+mn-ea"/>
              <a:cs typeface="Arial" pitchFamily="34" charset="0"/>
            </a:endParaRPr>
          </a:p>
        </p:txBody>
      </p:sp>
      <p:sp>
        <p:nvSpPr>
          <p:cNvPr id="44" name="Trapezoid 43">
            <a:extLst>
              <a:ext uri="{FF2B5EF4-FFF2-40B4-BE49-F238E27FC236}">
                <a16:creationId xmlns:a16="http://schemas.microsoft.com/office/drawing/2014/main" id="{83BE32C6-4422-4DB8-B1E3-98635AEF77D9}"/>
              </a:ext>
            </a:extLst>
          </p:cNvPr>
          <p:cNvSpPr/>
          <p:nvPr/>
        </p:nvSpPr>
        <p:spPr bwMode="auto">
          <a:xfrm rot="10800000">
            <a:off x="7071931" y="4545392"/>
            <a:ext cx="1901507" cy="650875"/>
          </a:xfrm>
          <a:prstGeom prst="trapezoid">
            <a:avLst>
              <a:gd name="adj" fmla="val 38764"/>
            </a:avLst>
          </a:prstGeom>
          <a:solidFill>
            <a:srgbClr val="7030A0"/>
          </a:solidFill>
          <a:ln w="12700" cap="flat" cmpd="sng" algn="ctr">
            <a:noFill/>
            <a:prstDash val="solid"/>
            <a:round/>
            <a:headEnd type="none" w="med" len="med"/>
            <a:tailEnd type="none" w="med" len="med"/>
          </a:ln>
          <a:effectLst/>
        </p:spPr>
        <p:txBody>
          <a:bodyPr lIns="73152" tIns="73152" rIns="73152" bIns="73152"/>
          <a:lstStyle/>
          <a:p>
            <a:pPr marL="0" marR="0" lvl="0" indent="0" algn="ctr" defTabSz="914400" rtl="0" eaLnBrk="0" fontAlgn="auto" latinLnBrk="0" hangingPunct="0">
              <a:lnSpc>
                <a:spcPct val="106000"/>
              </a:lnSpc>
              <a:spcBef>
                <a:spcPct val="50000"/>
              </a:spcBef>
              <a:spcAft>
                <a:spcPts val="0"/>
              </a:spcAft>
              <a:buClrTx/>
              <a:buSzPct val="100000"/>
              <a:buFontTx/>
              <a:buNone/>
              <a:tabLst/>
              <a:defRPr/>
            </a:pPr>
            <a:endParaRPr kumimoji="0" lang="en-US" sz="1100" b="0" i="0" u="none" strike="noStrike" kern="0" cap="none" spc="0" normalizeH="0" baseline="0" noProof="0" dirty="0">
              <a:ln>
                <a:noFill/>
              </a:ln>
              <a:solidFill>
                <a:srgbClr val="000000"/>
              </a:solidFill>
              <a:effectLst/>
              <a:uLnTx/>
              <a:uFillTx/>
              <a:ea typeface="+mn-ea"/>
              <a:cs typeface="Arial" pitchFamily="34" charset="0"/>
            </a:endParaRPr>
          </a:p>
        </p:txBody>
      </p:sp>
      <p:sp>
        <p:nvSpPr>
          <p:cNvPr id="15" name="TextBox 14">
            <a:extLst>
              <a:ext uri="{FF2B5EF4-FFF2-40B4-BE49-F238E27FC236}">
                <a16:creationId xmlns:a16="http://schemas.microsoft.com/office/drawing/2014/main" id="{6548D4F0-CF23-4476-8698-9BD30FF74386}"/>
              </a:ext>
            </a:extLst>
          </p:cNvPr>
          <p:cNvSpPr txBox="1"/>
          <p:nvPr/>
        </p:nvSpPr>
        <p:spPr>
          <a:xfrm>
            <a:off x="6554611" y="2382473"/>
            <a:ext cx="2936147" cy="369332"/>
          </a:xfrm>
          <a:prstGeom prst="rect">
            <a:avLst/>
          </a:prstGeom>
          <a:noFill/>
        </p:spPr>
        <p:txBody>
          <a:bodyPr wrap="square" rtlCol="0">
            <a:spAutoFit/>
          </a:bodyPr>
          <a:lstStyle/>
          <a:p>
            <a:pPr algn="ctr"/>
            <a:r>
              <a:rPr lang="en-US" b="1" dirty="0">
                <a:solidFill>
                  <a:schemeClr val="bg1"/>
                </a:solidFill>
              </a:rPr>
              <a:t>Base Algorithms</a:t>
            </a:r>
          </a:p>
        </p:txBody>
      </p:sp>
      <p:sp>
        <p:nvSpPr>
          <p:cNvPr id="46" name="TextBox 45">
            <a:extLst>
              <a:ext uri="{FF2B5EF4-FFF2-40B4-BE49-F238E27FC236}">
                <a16:creationId xmlns:a16="http://schemas.microsoft.com/office/drawing/2014/main" id="{25398019-197B-4CC3-A27A-EF020F3E93A8}"/>
              </a:ext>
            </a:extLst>
          </p:cNvPr>
          <p:cNvSpPr txBox="1"/>
          <p:nvPr/>
        </p:nvSpPr>
        <p:spPr>
          <a:xfrm>
            <a:off x="6554611" y="3180825"/>
            <a:ext cx="2936147" cy="369332"/>
          </a:xfrm>
          <a:prstGeom prst="rect">
            <a:avLst/>
          </a:prstGeom>
          <a:noFill/>
        </p:spPr>
        <p:txBody>
          <a:bodyPr wrap="square" rtlCol="0">
            <a:spAutoFit/>
          </a:bodyPr>
          <a:lstStyle/>
          <a:p>
            <a:pPr algn="ctr"/>
            <a:r>
              <a:rPr lang="en-US" b="1" dirty="0">
                <a:solidFill>
                  <a:schemeClr val="bg1"/>
                </a:solidFill>
              </a:rPr>
              <a:t>Filters</a:t>
            </a:r>
          </a:p>
        </p:txBody>
      </p:sp>
      <p:sp>
        <p:nvSpPr>
          <p:cNvPr id="47" name="TextBox 46">
            <a:extLst>
              <a:ext uri="{FF2B5EF4-FFF2-40B4-BE49-F238E27FC236}">
                <a16:creationId xmlns:a16="http://schemas.microsoft.com/office/drawing/2014/main" id="{4C0387DB-3C23-4CC8-ADCB-10B785AFE9CF}"/>
              </a:ext>
            </a:extLst>
          </p:cNvPr>
          <p:cNvSpPr txBox="1"/>
          <p:nvPr/>
        </p:nvSpPr>
        <p:spPr>
          <a:xfrm>
            <a:off x="6554611" y="3945621"/>
            <a:ext cx="2936147" cy="369332"/>
          </a:xfrm>
          <a:prstGeom prst="rect">
            <a:avLst/>
          </a:prstGeom>
          <a:noFill/>
        </p:spPr>
        <p:txBody>
          <a:bodyPr wrap="square" rtlCol="0">
            <a:spAutoFit/>
          </a:bodyPr>
          <a:lstStyle/>
          <a:p>
            <a:pPr algn="ctr"/>
            <a:r>
              <a:rPr lang="en-US" b="1" dirty="0">
                <a:solidFill>
                  <a:schemeClr val="bg1"/>
                </a:solidFill>
              </a:rPr>
              <a:t>Boosters</a:t>
            </a:r>
          </a:p>
        </p:txBody>
      </p:sp>
      <p:sp>
        <p:nvSpPr>
          <p:cNvPr id="48" name="TextBox 47">
            <a:extLst>
              <a:ext uri="{FF2B5EF4-FFF2-40B4-BE49-F238E27FC236}">
                <a16:creationId xmlns:a16="http://schemas.microsoft.com/office/drawing/2014/main" id="{7490EDE5-1765-4F22-9F01-B6CB329F1B11}"/>
              </a:ext>
            </a:extLst>
          </p:cNvPr>
          <p:cNvSpPr txBox="1"/>
          <p:nvPr/>
        </p:nvSpPr>
        <p:spPr>
          <a:xfrm>
            <a:off x="6554611" y="4685250"/>
            <a:ext cx="2936147" cy="369332"/>
          </a:xfrm>
          <a:prstGeom prst="rect">
            <a:avLst/>
          </a:prstGeom>
          <a:noFill/>
        </p:spPr>
        <p:txBody>
          <a:bodyPr wrap="square" rtlCol="0">
            <a:spAutoFit/>
          </a:bodyPr>
          <a:lstStyle/>
          <a:p>
            <a:pPr algn="ctr"/>
            <a:r>
              <a:rPr lang="en-US" b="1" dirty="0">
                <a:solidFill>
                  <a:schemeClr val="bg1"/>
                </a:solidFill>
              </a:rPr>
              <a:t>Variations</a:t>
            </a:r>
          </a:p>
        </p:txBody>
      </p:sp>
      <p:sp>
        <p:nvSpPr>
          <p:cNvPr id="39" name="TextBox 38">
            <a:extLst>
              <a:ext uri="{FF2B5EF4-FFF2-40B4-BE49-F238E27FC236}">
                <a16:creationId xmlns:a16="http://schemas.microsoft.com/office/drawing/2014/main" id="{B7DBEAD8-70A8-4932-9089-CDA6490ABD01}"/>
              </a:ext>
            </a:extLst>
          </p:cNvPr>
          <p:cNvSpPr txBox="1"/>
          <p:nvPr/>
        </p:nvSpPr>
        <p:spPr>
          <a:xfrm>
            <a:off x="9886441" y="2357307"/>
            <a:ext cx="1736521" cy="430887"/>
          </a:xfrm>
          <a:prstGeom prst="rect">
            <a:avLst/>
          </a:prstGeom>
          <a:noFill/>
          <a:ln w="28575">
            <a:solidFill>
              <a:srgbClr val="002060"/>
            </a:solidFill>
          </a:ln>
        </p:spPr>
        <p:txBody>
          <a:bodyPr wrap="square" rtlCol="0">
            <a:spAutoFit/>
          </a:bodyPr>
          <a:lstStyle/>
          <a:p>
            <a:r>
              <a:rPr lang="en-US" sz="1050" dirty="0"/>
              <a:t>Select one or more base algorithms</a:t>
            </a:r>
          </a:p>
        </p:txBody>
      </p:sp>
      <p:sp>
        <p:nvSpPr>
          <p:cNvPr id="50" name="TextBox 49">
            <a:extLst>
              <a:ext uri="{FF2B5EF4-FFF2-40B4-BE49-F238E27FC236}">
                <a16:creationId xmlns:a16="http://schemas.microsoft.com/office/drawing/2014/main" id="{000D170B-5241-41C3-9135-9AE8C27DA934}"/>
              </a:ext>
            </a:extLst>
          </p:cNvPr>
          <p:cNvSpPr txBox="1"/>
          <p:nvPr/>
        </p:nvSpPr>
        <p:spPr>
          <a:xfrm>
            <a:off x="9886441" y="3054417"/>
            <a:ext cx="1736521" cy="577081"/>
          </a:xfrm>
          <a:prstGeom prst="rect">
            <a:avLst/>
          </a:prstGeom>
          <a:noFill/>
          <a:ln w="28575">
            <a:solidFill>
              <a:srgbClr val="64B500"/>
            </a:solidFill>
          </a:ln>
        </p:spPr>
        <p:txBody>
          <a:bodyPr wrap="square" rtlCol="0">
            <a:spAutoFit/>
          </a:bodyPr>
          <a:lstStyle/>
          <a:p>
            <a:r>
              <a:rPr lang="en-US" sz="1050" dirty="0"/>
              <a:t>Apply filters to include or exclude specific variables </a:t>
            </a:r>
          </a:p>
        </p:txBody>
      </p:sp>
      <p:sp>
        <p:nvSpPr>
          <p:cNvPr id="51" name="TextBox 50">
            <a:extLst>
              <a:ext uri="{FF2B5EF4-FFF2-40B4-BE49-F238E27FC236}">
                <a16:creationId xmlns:a16="http://schemas.microsoft.com/office/drawing/2014/main" id="{20FCE6FE-48D5-432F-BF49-4D6C73AADCF4}"/>
              </a:ext>
            </a:extLst>
          </p:cNvPr>
          <p:cNvSpPr txBox="1"/>
          <p:nvPr/>
        </p:nvSpPr>
        <p:spPr>
          <a:xfrm>
            <a:off x="9886441" y="3734857"/>
            <a:ext cx="1736521" cy="738664"/>
          </a:xfrm>
          <a:prstGeom prst="rect">
            <a:avLst/>
          </a:prstGeom>
          <a:noFill/>
          <a:ln w="28575">
            <a:solidFill>
              <a:srgbClr val="00B0F0"/>
            </a:solidFill>
          </a:ln>
        </p:spPr>
        <p:txBody>
          <a:bodyPr wrap="square" rtlCol="0">
            <a:spAutoFit/>
          </a:bodyPr>
          <a:lstStyle/>
          <a:p>
            <a:r>
              <a:rPr lang="en-US" sz="1050" dirty="0"/>
              <a:t>Add personalization based on user’s affinity towards a specific dimension</a:t>
            </a:r>
          </a:p>
        </p:txBody>
      </p:sp>
      <p:sp>
        <p:nvSpPr>
          <p:cNvPr id="52" name="TextBox 51">
            <a:extLst>
              <a:ext uri="{FF2B5EF4-FFF2-40B4-BE49-F238E27FC236}">
                <a16:creationId xmlns:a16="http://schemas.microsoft.com/office/drawing/2014/main" id="{FF64D33C-A70C-42F4-87CC-26FC4E76A173}"/>
              </a:ext>
            </a:extLst>
          </p:cNvPr>
          <p:cNvSpPr txBox="1"/>
          <p:nvPr/>
        </p:nvSpPr>
        <p:spPr>
          <a:xfrm>
            <a:off x="9886441" y="4608352"/>
            <a:ext cx="1736521" cy="577081"/>
          </a:xfrm>
          <a:prstGeom prst="rect">
            <a:avLst/>
          </a:prstGeom>
          <a:noFill/>
          <a:ln w="28575">
            <a:solidFill>
              <a:srgbClr val="7030A0"/>
            </a:solidFill>
          </a:ln>
        </p:spPr>
        <p:txBody>
          <a:bodyPr wrap="square" rtlCol="0">
            <a:spAutoFit/>
          </a:bodyPr>
          <a:lstStyle/>
          <a:p>
            <a:r>
              <a:rPr lang="en-US" sz="1050" dirty="0"/>
              <a:t>Force variety into your product recommendation results</a:t>
            </a:r>
          </a:p>
        </p:txBody>
      </p:sp>
    </p:spTree>
    <p:extLst>
      <p:ext uri="{BB962C8B-B14F-4D97-AF65-F5344CB8AC3E}">
        <p14:creationId xmlns:p14="http://schemas.microsoft.com/office/powerpoint/2010/main" val="237828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User Segments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An Interaction Studio segment is a real-time grouping of accounts or individuals based on a set of criteria you define. Segment updates happen in real-time, so any membership changes occur immediately, even during the same visit. </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CCE20FE3-91E1-4F96-8DFE-CB757A71E5BA}"/>
              </a:ext>
            </a:extLst>
          </p:cNvPr>
          <p:cNvSpPr/>
          <p:nvPr/>
        </p:nvSpPr>
        <p:spPr>
          <a:xfrm>
            <a:off x="7735932" y="6375160"/>
            <a:ext cx="3924620" cy="369332"/>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https://share.vidyard.com/watch/iYHK2SCNR9ZKhbfZkkjDgM</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https://doc.evergage.com/display/EKB/Audiences</a:t>
            </a:r>
            <a:endParaRPr lang="en-US" sz="900" dirty="0">
              <a:cs typeface="Times New Roman" panose="02020603050405020304" pitchFamily="18" charset="0"/>
            </a:endParaRPr>
          </a:p>
        </p:txBody>
      </p:sp>
      <p:sp>
        <p:nvSpPr>
          <p:cNvPr id="11" name="TextBox 10">
            <a:extLst>
              <a:ext uri="{FF2B5EF4-FFF2-40B4-BE49-F238E27FC236}">
                <a16:creationId xmlns:a16="http://schemas.microsoft.com/office/drawing/2014/main" id="{5F6D88FC-A6C9-470C-8F7A-5EA0FEFE1E14}"/>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create a segment to target users who have purchased from the site in the last 30 days and have an account to specifically target customers who are committed to the brand</a:t>
            </a:r>
          </a:p>
        </p:txBody>
      </p:sp>
      <p:sp>
        <p:nvSpPr>
          <p:cNvPr id="6" name="TextBox 5">
            <a:extLst>
              <a:ext uri="{FF2B5EF4-FFF2-40B4-BE49-F238E27FC236}">
                <a16:creationId xmlns:a16="http://schemas.microsoft.com/office/drawing/2014/main" id="{329151D9-F6AA-4413-B17A-68CF4F73697B}"/>
              </a:ext>
            </a:extLst>
          </p:cNvPr>
          <p:cNvSpPr txBox="1"/>
          <p:nvPr/>
        </p:nvSpPr>
        <p:spPr>
          <a:xfrm>
            <a:off x="956345" y="2239861"/>
            <a:ext cx="3473042" cy="1384995"/>
          </a:xfrm>
          <a:prstGeom prst="rect">
            <a:avLst/>
          </a:prstGeom>
          <a:noFill/>
        </p:spPr>
        <p:txBody>
          <a:bodyPr wrap="square" rtlCol="0">
            <a:spAutoFit/>
          </a:bodyPr>
          <a:lstStyle/>
          <a:p>
            <a:r>
              <a:rPr lang="en-US" sz="1400" b="1" dirty="0"/>
              <a:t>Segments can be created based on…</a:t>
            </a:r>
          </a:p>
          <a:p>
            <a:pPr marL="285750" indent="-285750">
              <a:buFont typeface="Arial" panose="020B0604020202020204" pitchFamily="34" charset="0"/>
              <a:buChar char="•"/>
            </a:pPr>
            <a:r>
              <a:rPr lang="en-US" sz="1400" dirty="0"/>
              <a:t>Custom Attributes</a:t>
            </a:r>
          </a:p>
          <a:p>
            <a:pPr marL="285750" indent="-285750">
              <a:buFont typeface="Arial" panose="020B0604020202020204" pitchFamily="34" charset="0"/>
              <a:buChar char="•"/>
            </a:pPr>
            <a:r>
              <a:rPr lang="en-US" sz="1400" dirty="0"/>
              <a:t>a Specific Action Count</a:t>
            </a:r>
          </a:p>
          <a:p>
            <a:pPr marL="285750" indent="-285750">
              <a:buFont typeface="Arial" panose="020B0604020202020204" pitchFamily="34" charset="0"/>
              <a:buChar char="•"/>
            </a:pPr>
            <a:r>
              <a:rPr lang="en-US" sz="1400" dirty="0"/>
              <a:t>User Location</a:t>
            </a:r>
          </a:p>
          <a:p>
            <a:pPr marL="285750" indent="-285750">
              <a:buFont typeface="Arial" panose="020B0604020202020204" pitchFamily="34" charset="0"/>
              <a:buChar char="•"/>
            </a:pPr>
            <a:r>
              <a:rPr lang="en-US" sz="1400" dirty="0"/>
              <a:t>Third Party Integrations</a:t>
            </a:r>
          </a:p>
          <a:p>
            <a:pPr marL="285750" indent="-285750">
              <a:buFont typeface="Arial" panose="020B0604020202020204" pitchFamily="34" charset="0"/>
              <a:buChar char="•"/>
            </a:pPr>
            <a:r>
              <a:rPr lang="en-US" sz="1400" dirty="0"/>
              <a:t>B2B Detect Data</a:t>
            </a:r>
          </a:p>
        </p:txBody>
      </p:sp>
      <p:sp>
        <p:nvSpPr>
          <p:cNvPr id="8" name="Rectangle 7">
            <a:extLst>
              <a:ext uri="{FF2B5EF4-FFF2-40B4-BE49-F238E27FC236}">
                <a16:creationId xmlns:a16="http://schemas.microsoft.com/office/drawing/2014/main" id="{0C422815-9AF8-4769-A9DD-BFAC1B993068}"/>
              </a:ext>
            </a:extLst>
          </p:cNvPr>
          <p:cNvSpPr/>
          <p:nvPr/>
        </p:nvSpPr>
        <p:spPr>
          <a:xfrm>
            <a:off x="1009475" y="3889962"/>
            <a:ext cx="4644705" cy="2462213"/>
          </a:xfrm>
          <a:prstGeom prst="rect">
            <a:avLst/>
          </a:prstGeom>
        </p:spPr>
        <p:txBody>
          <a:bodyPr wrap="square">
            <a:spAutoFit/>
          </a:bodyPr>
          <a:lstStyle/>
          <a:p>
            <a:r>
              <a:rPr lang="en-US" sz="1400" b="1" dirty="0"/>
              <a:t>With segments you can… </a:t>
            </a:r>
          </a:p>
          <a:p>
            <a:pPr marL="285750" indent="-285750">
              <a:buFont typeface="Arial" panose="020B0604020202020204" pitchFamily="34" charset="0"/>
              <a:buChar char="•"/>
            </a:pPr>
            <a:r>
              <a:rPr lang="en-US" sz="1400" dirty="0"/>
              <a:t>A/B Test</a:t>
            </a:r>
          </a:p>
          <a:p>
            <a:pPr marL="285750" indent="-285750">
              <a:buFont typeface="Arial" panose="020B0604020202020204" pitchFamily="34" charset="0"/>
              <a:buChar char="•"/>
            </a:pPr>
            <a:r>
              <a:rPr lang="en-US" sz="1400" dirty="0"/>
              <a:t>Analyze Segment Details</a:t>
            </a:r>
          </a:p>
          <a:p>
            <a:pPr marL="285750" indent="-285750">
              <a:buFont typeface="Arial" panose="020B0604020202020204" pitchFamily="34" charset="0"/>
              <a:buChar char="•"/>
            </a:pPr>
            <a:r>
              <a:rPr lang="en-US" sz="1400" dirty="0"/>
              <a:t>Compare performance to other segments </a:t>
            </a:r>
          </a:p>
          <a:p>
            <a:pPr marL="285750" indent="-285750">
              <a:buFont typeface="Arial" panose="020B0604020202020204" pitchFamily="34" charset="0"/>
              <a:buChar char="•"/>
            </a:pPr>
            <a:r>
              <a:rPr lang="en-US" sz="1400" dirty="0"/>
              <a:t>Identify Segment Membership for a User or Account</a:t>
            </a:r>
          </a:p>
          <a:p>
            <a:pPr marL="285750" indent="-285750">
              <a:buFont typeface="Arial" panose="020B0604020202020204" pitchFamily="34" charset="0"/>
              <a:buChar char="•"/>
            </a:pPr>
            <a:r>
              <a:rPr lang="en-US" sz="1400" dirty="0"/>
              <a:t>Clone a Segment</a:t>
            </a:r>
          </a:p>
          <a:p>
            <a:pPr marL="285750" indent="-285750">
              <a:buFont typeface="Arial" panose="020B0604020202020204" pitchFamily="34" charset="0"/>
              <a:buChar char="•"/>
            </a:pPr>
            <a:r>
              <a:rPr lang="en-US" sz="1400" dirty="0"/>
              <a:t>Use them to determine the audience for a campaign </a:t>
            </a:r>
          </a:p>
          <a:p>
            <a:pPr marL="285750" indent="-285750">
              <a:buFont typeface="Arial" panose="020B0604020202020204" pitchFamily="34" charset="0"/>
              <a:buChar char="•"/>
            </a:pPr>
            <a:r>
              <a:rPr lang="en-US" sz="1400" dirty="0"/>
              <a:t>Send customers to a Journey in SFMC </a:t>
            </a:r>
          </a:p>
          <a:p>
            <a:pPr marL="285750" indent="-285750">
              <a:buFont typeface="Arial" panose="020B0604020202020204" pitchFamily="34" charset="0"/>
              <a:buChar char="•"/>
            </a:pPr>
            <a:r>
              <a:rPr lang="en-US" sz="1400" dirty="0"/>
              <a:t>Export using Segment Exporter Gear </a:t>
            </a:r>
          </a:p>
        </p:txBody>
      </p:sp>
      <p:pic>
        <p:nvPicPr>
          <p:cNvPr id="12" name="Picture 11">
            <a:extLst>
              <a:ext uri="{FF2B5EF4-FFF2-40B4-BE49-F238E27FC236}">
                <a16:creationId xmlns:a16="http://schemas.microsoft.com/office/drawing/2014/main" id="{521913F3-B661-4838-A2A6-8E1D6C0B32A2}"/>
              </a:ext>
            </a:extLst>
          </p:cNvPr>
          <p:cNvPicPr>
            <a:picLocks noChangeAspect="1"/>
          </p:cNvPicPr>
          <p:nvPr/>
        </p:nvPicPr>
        <p:blipFill>
          <a:blip r:embed="rId5"/>
          <a:stretch>
            <a:fillRect/>
          </a:stretch>
        </p:blipFill>
        <p:spPr>
          <a:xfrm>
            <a:off x="5614405" y="2378828"/>
            <a:ext cx="5671979" cy="3057237"/>
          </a:xfrm>
          <a:prstGeom prst="rect">
            <a:avLst/>
          </a:prstGeom>
          <a:ln>
            <a:solidFill>
              <a:schemeClr val="tx1"/>
            </a:solidFill>
          </a:ln>
        </p:spPr>
      </p:pic>
    </p:spTree>
    <p:extLst>
      <p:ext uri="{BB962C8B-B14F-4D97-AF65-F5344CB8AC3E}">
        <p14:creationId xmlns:p14="http://schemas.microsoft.com/office/powerpoint/2010/main" val="23623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Web Campaigns and Experiences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Web Campaigns are created by a business user with campaign editor or higher permissions using a web campaign template created by a developer.</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B390EA2C-5323-4374-9303-BBC000079A42}"/>
              </a:ext>
            </a:extLst>
          </p:cNvPr>
          <p:cNvSpPr/>
          <p:nvPr/>
        </p:nvSpPr>
        <p:spPr>
          <a:xfrm>
            <a:off x="7735932" y="6375160"/>
            <a:ext cx="4170378" cy="507831"/>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https://share.vidyard.com/watch/KhVXhbKNeD22cYUd3AM7xK</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https://share.vidyard.com/watch/9FmynA42bUgnZ5iUoC2ked</a:t>
            </a:r>
            <a:r>
              <a:rPr lang="en-US" sz="900" dirty="0">
                <a:cs typeface="Times New Roman" panose="02020603050405020304" pitchFamily="18" charset="0"/>
              </a:rPr>
              <a:t>?</a:t>
            </a:r>
          </a:p>
          <a:p>
            <a:pPr marL="342900" indent="-342900">
              <a:buFont typeface="+mj-lt"/>
              <a:buAutoNum type="arabicPeriod"/>
            </a:pPr>
            <a:endParaRPr lang="en-US" sz="800" dirty="0"/>
          </a:p>
        </p:txBody>
      </p:sp>
      <p:sp>
        <p:nvSpPr>
          <p:cNvPr id="11" name="object 5">
            <a:extLst>
              <a:ext uri="{FF2B5EF4-FFF2-40B4-BE49-F238E27FC236}">
                <a16:creationId xmlns:a16="http://schemas.microsoft.com/office/drawing/2014/main" id="{8F0DA60A-1DC5-4583-875A-B8EAD594B073}"/>
              </a:ext>
            </a:extLst>
          </p:cNvPr>
          <p:cNvSpPr txBox="1"/>
          <p:nvPr/>
        </p:nvSpPr>
        <p:spPr>
          <a:xfrm>
            <a:off x="6548640" y="3976122"/>
            <a:ext cx="1756460" cy="1686424"/>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0B5394"/>
                </a:solidFill>
                <a:cs typeface="Calibri"/>
              </a:rPr>
              <a:t>Campaign</a:t>
            </a:r>
            <a:endParaRPr lang="en-US" sz="1600" dirty="0">
              <a:cs typeface="Calibri"/>
            </a:endParaRPr>
          </a:p>
          <a:p>
            <a:pPr marL="12700" marR="5080">
              <a:lnSpc>
                <a:spcPct val="313200"/>
              </a:lnSpc>
              <a:spcBef>
                <a:spcPts val="225"/>
              </a:spcBef>
            </a:pPr>
            <a:r>
              <a:rPr lang="en-US" sz="1600" b="1" dirty="0">
                <a:solidFill>
                  <a:srgbClr val="E69137"/>
                </a:solidFill>
                <a:cs typeface="Calibri"/>
              </a:rPr>
              <a:t>Template  </a:t>
            </a:r>
            <a:r>
              <a:rPr lang="en-US" sz="1600" b="1" dirty="0">
                <a:solidFill>
                  <a:srgbClr val="E06666"/>
                </a:solidFill>
                <a:cs typeface="Calibri"/>
              </a:rPr>
              <a:t>Content Zone</a:t>
            </a:r>
            <a:endParaRPr lang="en-US" sz="1600" dirty="0">
              <a:cs typeface="Calibri"/>
            </a:endParaRPr>
          </a:p>
        </p:txBody>
      </p:sp>
      <p:sp>
        <p:nvSpPr>
          <p:cNvPr id="12" name="object 6">
            <a:extLst>
              <a:ext uri="{FF2B5EF4-FFF2-40B4-BE49-F238E27FC236}">
                <a16:creationId xmlns:a16="http://schemas.microsoft.com/office/drawing/2014/main" id="{326E5A35-1829-4DC8-9F15-C390CC9176C4}"/>
              </a:ext>
            </a:extLst>
          </p:cNvPr>
          <p:cNvSpPr/>
          <p:nvPr/>
        </p:nvSpPr>
        <p:spPr>
          <a:xfrm>
            <a:off x="6480362" y="4282919"/>
            <a:ext cx="1699734" cy="0"/>
          </a:xfrm>
          <a:custGeom>
            <a:avLst/>
            <a:gdLst/>
            <a:ahLst/>
            <a:cxnLst/>
            <a:rect l="l" t="t" r="r" b="b"/>
            <a:pathLst>
              <a:path w="3477895" h="16510">
                <a:moveTo>
                  <a:pt x="0" y="0"/>
                </a:moveTo>
                <a:lnTo>
                  <a:pt x="3477600" y="15899"/>
                </a:lnTo>
              </a:path>
            </a:pathLst>
          </a:custGeom>
          <a:ln w="9524">
            <a:solidFill>
              <a:srgbClr val="0B5394"/>
            </a:solidFill>
          </a:ln>
        </p:spPr>
        <p:txBody>
          <a:bodyPr wrap="square" lIns="0" tIns="0" rIns="0" bIns="0" rtlCol="0"/>
          <a:lstStyle/>
          <a:p>
            <a:endParaRPr/>
          </a:p>
        </p:txBody>
      </p:sp>
      <p:sp>
        <p:nvSpPr>
          <p:cNvPr id="13" name="object 7">
            <a:extLst>
              <a:ext uri="{FF2B5EF4-FFF2-40B4-BE49-F238E27FC236}">
                <a16:creationId xmlns:a16="http://schemas.microsoft.com/office/drawing/2014/main" id="{EE6071BE-192F-4979-909F-0510E5A9193E}"/>
              </a:ext>
            </a:extLst>
          </p:cNvPr>
          <p:cNvSpPr/>
          <p:nvPr/>
        </p:nvSpPr>
        <p:spPr>
          <a:xfrm>
            <a:off x="7998074" y="3671476"/>
            <a:ext cx="3671014" cy="2410541"/>
          </a:xfrm>
          <a:prstGeom prst="rect">
            <a:avLst/>
          </a:prstGeom>
          <a:blipFill>
            <a:blip r:embed="rId5"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F87D1A38-0392-42D3-AF83-268108F0DD21}"/>
              </a:ext>
            </a:extLst>
          </p:cNvPr>
          <p:cNvSpPr/>
          <p:nvPr/>
        </p:nvSpPr>
        <p:spPr>
          <a:xfrm>
            <a:off x="6480362" y="4948970"/>
            <a:ext cx="1699734" cy="0"/>
          </a:xfrm>
          <a:custGeom>
            <a:avLst/>
            <a:gdLst/>
            <a:ahLst/>
            <a:cxnLst/>
            <a:rect l="l" t="t" r="r" b="b"/>
            <a:pathLst>
              <a:path w="3477895" h="16510">
                <a:moveTo>
                  <a:pt x="0" y="0"/>
                </a:moveTo>
                <a:lnTo>
                  <a:pt x="3477600" y="15899"/>
                </a:lnTo>
              </a:path>
            </a:pathLst>
          </a:custGeom>
          <a:ln w="9524">
            <a:solidFill>
              <a:srgbClr val="ED7633"/>
            </a:solidFill>
          </a:ln>
        </p:spPr>
        <p:txBody>
          <a:bodyPr wrap="square" lIns="0" tIns="0" rIns="0" bIns="0" rtlCol="0"/>
          <a:lstStyle/>
          <a:p>
            <a:endParaRPr/>
          </a:p>
        </p:txBody>
      </p:sp>
      <p:sp>
        <p:nvSpPr>
          <p:cNvPr id="15" name="object 9">
            <a:extLst>
              <a:ext uri="{FF2B5EF4-FFF2-40B4-BE49-F238E27FC236}">
                <a16:creationId xmlns:a16="http://schemas.microsoft.com/office/drawing/2014/main" id="{56C4F673-CDA6-43BE-B8F0-EC1FFC4CB277}"/>
              </a:ext>
            </a:extLst>
          </p:cNvPr>
          <p:cNvSpPr/>
          <p:nvPr/>
        </p:nvSpPr>
        <p:spPr>
          <a:xfrm>
            <a:off x="6480362" y="5760303"/>
            <a:ext cx="1699734" cy="0"/>
          </a:xfrm>
          <a:custGeom>
            <a:avLst/>
            <a:gdLst/>
            <a:ahLst/>
            <a:cxnLst/>
            <a:rect l="l" t="t" r="r" b="b"/>
            <a:pathLst>
              <a:path w="3477895" h="16510">
                <a:moveTo>
                  <a:pt x="0" y="0"/>
                </a:moveTo>
                <a:lnTo>
                  <a:pt x="3477600" y="15899"/>
                </a:lnTo>
              </a:path>
            </a:pathLst>
          </a:custGeom>
          <a:ln w="9524">
            <a:solidFill>
              <a:srgbClr val="E06666"/>
            </a:solidFill>
          </a:ln>
        </p:spPr>
        <p:txBody>
          <a:bodyPr wrap="square" lIns="0" tIns="0" rIns="0" bIns="0" rtlCol="0"/>
          <a:lstStyle/>
          <a:p>
            <a:endParaRPr/>
          </a:p>
        </p:txBody>
      </p:sp>
      <p:sp>
        <p:nvSpPr>
          <p:cNvPr id="16" name="object 5">
            <a:extLst>
              <a:ext uri="{FF2B5EF4-FFF2-40B4-BE49-F238E27FC236}">
                <a16:creationId xmlns:a16="http://schemas.microsoft.com/office/drawing/2014/main" id="{B6B683E7-F649-4C39-968D-37D22F3A199F}"/>
              </a:ext>
            </a:extLst>
          </p:cNvPr>
          <p:cNvSpPr txBox="1"/>
          <p:nvPr/>
        </p:nvSpPr>
        <p:spPr>
          <a:xfrm>
            <a:off x="866166" y="1727544"/>
            <a:ext cx="4599305" cy="1620957"/>
          </a:xfrm>
          <a:prstGeom prst="rect">
            <a:avLst/>
          </a:prstGeom>
        </p:spPr>
        <p:txBody>
          <a:bodyPr vert="horz" wrap="square" lIns="0" tIns="12700" rIns="0" bIns="0" rtlCol="0">
            <a:spAutoFit/>
          </a:bodyPr>
          <a:lstStyle/>
          <a:p>
            <a:pPr marL="12700">
              <a:lnSpc>
                <a:spcPts val="2035"/>
              </a:lnSpc>
              <a:spcBef>
                <a:spcPts val="100"/>
              </a:spcBef>
            </a:pPr>
            <a:r>
              <a:rPr lang="en-US" sz="1200" b="1" dirty="0">
                <a:solidFill>
                  <a:srgbClr val="205CA0"/>
                </a:solidFill>
                <a:cs typeface="Calibri"/>
              </a:rPr>
              <a:t>Campaign:</a:t>
            </a:r>
            <a:endParaRPr lang="en-US" sz="1200" dirty="0">
              <a:cs typeface="Calibri"/>
            </a:endParaRPr>
          </a:p>
          <a:p>
            <a:pPr marL="12700" marR="332740">
              <a:lnSpc>
                <a:spcPts val="1800"/>
              </a:lnSpc>
              <a:spcBef>
                <a:spcPts val="55"/>
              </a:spcBef>
            </a:pPr>
            <a:r>
              <a:rPr lang="en-US" sz="1200" dirty="0">
                <a:solidFill>
                  <a:srgbClr val="59575C"/>
                </a:solidFill>
                <a:cs typeface="Calibri"/>
              </a:rPr>
              <a:t>The only piece of the puzzle that a business user  touches.</a:t>
            </a:r>
            <a:endParaRPr lang="en-US" sz="1200" dirty="0">
              <a:cs typeface="Calibri"/>
            </a:endParaRPr>
          </a:p>
          <a:p>
            <a:pPr>
              <a:lnSpc>
                <a:spcPct val="100000"/>
              </a:lnSpc>
              <a:spcBef>
                <a:spcPts val="30"/>
              </a:spcBef>
            </a:pPr>
            <a:endParaRPr lang="en-US" sz="1200" dirty="0">
              <a:cs typeface="Calibri"/>
            </a:endParaRPr>
          </a:p>
          <a:p>
            <a:pPr marL="12700" marR="5080">
              <a:lnSpc>
                <a:spcPct val="100000"/>
              </a:lnSpc>
            </a:pPr>
            <a:r>
              <a:rPr lang="en-US" sz="1200" dirty="0">
                <a:solidFill>
                  <a:srgbClr val="59575C"/>
                </a:solidFill>
                <a:cs typeface="Calibri"/>
              </a:rPr>
              <a:t>When a business user creates a new campaign, they  select a template, complete the inputs available to  them, &amp; then publish the campaign. The published  campaign is visible to prospects/customers that  qualify </a:t>
            </a:r>
            <a:r>
              <a:rPr lang="en-US" sz="1200" dirty="0" err="1">
                <a:solidFill>
                  <a:srgbClr val="59575C"/>
                </a:solidFill>
                <a:cs typeface="Calibri"/>
              </a:rPr>
              <a:t>basead</a:t>
            </a:r>
            <a:r>
              <a:rPr lang="en-US" sz="1200" dirty="0">
                <a:solidFill>
                  <a:srgbClr val="59575C"/>
                </a:solidFill>
                <a:cs typeface="Calibri"/>
              </a:rPr>
              <a:t> on the testing/targeting logic</a:t>
            </a:r>
            <a:endParaRPr lang="en-US" sz="1200" dirty="0">
              <a:cs typeface="Calibri"/>
            </a:endParaRPr>
          </a:p>
        </p:txBody>
      </p:sp>
      <p:sp>
        <p:nvSpPr>
          <p:cNvPr id="18" name="object 5">
            <a:extLst>
              <a:ext uri="{FF2B5EF4-FFF2-40B4-BE49-F238E27FC236}">
                <a16:creationId xmlns:a16="http://schemas.microsoft.com/office/drawing/2014/main" id="{50F479C8-AEF0-4E72-9FF7-FABFE36D75A6}"/>
              </a:ext>
            </a:extLst>
          </p:cNvPr>
          <p:cNvSpPr txBox="1"/>
          <p:nvPr/>
        </p:nvSpPr>
        <p:spPr>
          <a:xfrm>
            <a:off x="874712" y="3421158"/>
            <a:ext cx="4612640" cy="2744341"/>
          </a:xfrm>
          <a:prstGeom prst="rect">
            <a:avLst/>
          </a:prstGeom>
        </p:spPr>
        <p:txBody>
          <a:bodyPr vert="horz" wrap="square" lIns="0" tIns="12700" rIns="0" bIns="0" rtlCol="0">
            <a:spAutoFit/>
          </a:bodyPr>
          <a:lstStyle/>
          <a:p>
            <a:pPr marL="12700">
              <a:lnSpc>
                <a:spcPts val="2035"/>
              </a:lnSpc>
              <a:spcBef>
                <a:spcPts val="100"/>
              </a:spcBef>
            </a:pPr>
            <a:r>
              <a:rPr lang="en-US" sz="1200" b="1" dirty="0">
                <a:solidFill>
                  <a:srgbClr val="ED7633"/>
                </a:solidFill>
                <a:cs typeface="Calibri"/>
              </a:rPr>
              <a:t>Template:</a:t>
            </a:r>
            <a:endParaRPr lang="en-US" sz="1200" dirty="0">
              <a:cs typeface="Calibri"/>
            </a:endParaRPr>
          </a:p>
          <a:p>
            <a:pPr marL="12700" marR="5080">
              <a:lnSpc>
                <a:spcPts val="1800"/>
              </a:lnSpc>
              <a:spcBef>
                <a:spcPts val="55"/>
              </a:spcBef>
            </a:pPr>
            <a:r>
              <a:rPr lang="en-US" sz="1200" dirty="0">
                <a:solidFill>
                  <a:srgbClr val="59575C"/>
                </a:solidFill>
                <a:cs typeface="Calibri"/>
              </a:rPr>
              <a:t>Fully QA’d &amp; built conﬁgurations that a business user can leverage inside of a campaign.</a:t>
            </a:r>
            <a:endParaRPr lang="en-US" sz="1200" dirty="0">
              <a:cs typeface="Calibri"/>
            </a:endParaRPr>
          </a:p>
          <a:p>
            <a:pPr>
              <a:lnSpc>
                <a:spcPct val="100000"/>
              </a:lnSpc>
              <a:spcBef>
                <a:spcPts val="30"/>
              </a:spcBef>
            </a:pPr>
            <a:endParaRPr lang="en-US" sz="1200" dirty="0">
              <a:cs typeface="Calibri"/>
            </a:endParaRPr>
          </a:p>
          <a:p>
            <a:pPr marL="12700" marR="11430">
              <a:lnSpc>
                <a:spcPct val="100000"/>
              </a:lnSpc>
            </a:pPr>
            <a:r>
              <a:rPr lang="en-US" sz="1200" dirty="0">
                <a:solidFill>
                  <a:srgbClr val="59575C"/>
                </a:solidFill>
                <a:cs typeface="Calibri"/>
              </a:rPr>
              <a:t>Templates deﬁne what a campaign can render (ie.  promotional asset, product recs, etc.) &amp; what the  business users can edit (ie. Algorithm, Message text,  CTA text, etc.)</a:t>
            </a:r>
            <a:endParaRPr lang="en-US" sz="1200" dirty="0">
              <a:cs typeface="Calibri"/>
            </a:endParaRPr>
          </a:p>
          <a:p>
            <a:pPr>
              <a:lnSpc>
                <a:spcPct val="100000"/>
              </a:lnSpc>
              <a:spcBef>
                <a:spcPts val="20"/>
              </a:spcBef>
            </a:pPr>
            <a:endParaRPr lang="en-US" sz="1200" dirty="0">
              <a:cs typeface="Calibri"/>
            </a:endParaRPr>
          </a:p>
          <a:p>
            <a:pPr marL="12700">
              <a:lnSpc>
                <a:spcPct val="100000"/>
              </a:lnSpc>
              <a:spcBef>
                <a:spcPts val="5"/>
              </a:spcBef>
            </a:pPr>
            <a:r>
              <a:rPr lang="en-US" sz="1200" b="1" dirty="0">
                <a:solidFill>
                  <a:srgbClr val="ED7633"/>
                </a:solidFill>
                <a:cs typeface="Calibri"/>
              </a:rPr>
              <a:t>Template Examples:</a:t>
            </a:r>
            <a:endParaRPr lang="en-US" sz="1200" dirty="0">
              <a:cs typeface="Calibri"/>
            </a:endParaRPr>
          </a:p>
          <a:p>
            <a:pPr marL="194945" indent="-149225">
              <a:lnSpc>
                <a:spcPct val="100000"/>
              </a:lnSpc>
              <a:spcBef>
                <a:spcPts val="345"/>
              </a:spcBef>
              <a:buClr>
                <a:srgbClr val="8D837A"/>
              </a:buClr>
              <a:buSzPct val="120000"/>
              <a:buFont typeface="Arial"/>
              <a:buChar char="•"/>
              <a:tabLst>
                <a:tab pos="195580" algn="l"/>
              </a:tabLst>
            </a:pPr>
            <a:r>
              <a:rPr lang="en-US" sz="1200" dirty="0">
                <a:solidFill>
                  <a:srgbClr val="59575C"/>
                </a:solidFill>
                <a:cs typeface="Calibri"/>
              </a:rPr>
              <a:t>Email Capture Pop-Up</a:t>
            </a:r>
            <a:endParaRPr lang="en-US" sz="1200" dirty="0">
              <a:cs typeface="Calibri"/>
            </a:endParaRPr>
          </a:p>
          <a:p>
            <a:pPr marL="194945" indent="-149225">
              <a:lnSpc>
                <a:spcPct val="100000"/>
              </a:lnSpc>
              <a:spcBef>
                <a:spcPts val="300"/>
              </a:spcBef>
              <a:buClr>
                <a:srgbClr val="8D837A"/>
              </a:buClr>
              <a:buSzPct val="120000"/>
              <a:buFont typeface="Arial"/>
              <a:buChar char="•"/>
              <a:tabLst>
                <a:tab pos="195580" algn="l"/>
              </a:tabLst>
            </a:pPr>
            <a:r>
              <a:rPr lang="en-US" sz="1200" dirty="0">
                <a:solidFill>
                  <a:srgbClr val="59575C"/>
                </a:solidFill>
                <a:cs typeface="Calibri"/>
              </a:rPr>
              <a:t>PDP Recs Bar</a:t>
            </a:r>
            <a:endParaRPr lang="en-US" sz="1200" dirty="0">
              <a:cs typeface="Calibri"/>
            </a:endParaRPr>
          </a:p>
          <a:p>
            <a:pPr marL="194945" indent="-149225">
              <a:lnSpc>
                <a:spcPct val="100000"/>
              </a:lnSpc>
              <a:spcBef>
                <a:spcPts val="300"/>
              </a:spcBef>
              <a:buClr>
                <a:srgbClr val="8D837A"/>
              </a:buClr>
              <a:buSzPct val="120000"/>
              <a:buFont typeface="Arial"/>
              <a:buChar char="•"/>
              <a:tabLst>
                <a:tab pos="195580" algn="l"/>
              </a:tabLst>
            </a:pPr>
            <a:r>
              <a:rPr lang="en-US" sz="1200" dirty="0">
                <a:solidFill>
                  <a:srgbClr val="59575C"/>
                </a:solidFill>
                <a:cs typeface="Calibri"/>
              </a:rPr>
              <a:t>Infobar - Single CTA</a:t>
            </a:r>
            <a:endParaRPr lang="en-US" sz="1200" dirty="0">
              <a:cs typeface="Calibri"/>
            </a:endParaRPr>
          </a:p>
          <a:p>
            <a:pPr marL="194945" indent="-149225">
              <a:lnSpc>
                <a:spcPct val="100000"/>
              </a:lnSpc>
              <a:spcBef>
                <a:spcPts val="300"/>
              </a:spcBef>
              <a:buClr>
                <a:srgbClr val="8D837A"/>
              </a:buClr>
              <a:buSzPct val="120000"/>
              <a:buFont typeface="Arial"/>
              <a:buChar char="•"/>
              <a:tabLst>
                <a:tab pos="195580" algn="l"/>
              </a:tabLst>
            </a:pPr>
            <a:r>
              <a:rPr lang="en-US" sz="1200" dirty="0">
                <a:solidFill>
                  <a:srgbClr val="59575C"/>
                </a:solidFill>
                <a:cs typeface="Calibri"/>
              </a:rPr>
              <a:t>Homepage Hero - Contextual Bandit</a:t>
            </a:r>
            <a:endParaRPr lang="en-US" sz="1200" dirty="0">
              <a:cs typeface="Calibri"/>
            </a:endParaRPr>
          </a:p>
        </p:txBody>
      </p:sp>
      <p:sp>
        <p:nvSpPr>
          <p:cNvPr id="19" name="object 6">
            <a:extLst>
              <a:ext uri="{FF2B5EF4-FFF2-40B4-BE49-F238E27FC236}">
                <a16:creationId xmlns:a16="http://schemas.microsoft.com/office/drawing/2014/main" id="{D05E526A-96F0-406B-B3DD-566DCBD7EA46}"/>
              </a:ext>
            </a:extLst>
          </p:cNvPr>
          <p:cNvSpPr txBox="1"/>
          <p:nvPr/>
        </p:nvSpPr>
        <p:spPr>
          <a:xfrm>
            <a:off x="6626032" y="1727544"/>
            <a:ext cx="4549140" cy="1592744"/>
          </a:xfrm>
          <a:prstGeom prst="rect">
            <a:avLst/>
          </a:prstGeom>
        </p:spPr>
        <p:txBody>
          <a:bodyPr vert="horz" wrap="square" lIns="0" tIns="12700" rIns="0" bIns="0" rtlCol="0">
            <a:spAutoFit/>
          </a:bodyPr>
          <a:lstStyle/>
          <a:p>
            <a:pPr marL="12700">
              <a:lnSpc>
                <a:spcPts val="2035"/>
              </a:lnSpc>
              <a:spcBef>
                <a:spcPts val="100"/>
              </a:spcBef>
            </a:pPr>
            <a:r>
              <a:rPr lang="en-US" sz="1200" b="1" dirty="0">
                <a:solidFill>
                  <a:srgbClr val="E06666"/>
                </a:solidFill>
                <a:cs typeface="Calibri"/>
              </a:rPr>
              <a:t>Content Zone:</a:t>
            </a:r>
            <a:endParaRPr lang="en-US" sz="1200" dirty="0">
              <a:cs typeface="Calibri"/>
            </a:endParaRPr>
          </a:p>
          <a:p>
            <a:pPr marL="12700" marR="5080">
              <a:lnSpc>
                <a:spcPts val="1800"/>
              </a:lnSpc>
              <a:spcBef>
                <a:spcPts val="55"/>
              </a:spcBef>
            </a:pPr>
            <a:r>
              <a:rPr lang="en-US" sz="1200" dirty="0">
                <a:solidFill>
                  <a:srgbClr val="59575C"/>
                </a:solidFill>
                <a:cs typeface="Calibri"/>
              </a:rPr>
              <a:t>An area on the site that a developer has mapped to  make it eligible for personalization</a:t>
            </a:r>
            <a:endParaRPr lang="en-US" sz="1200" dirty="0">
              <a:cs typeface="Calibri"/>
            </a:endParaRPr>
          </a:p>
          <a:p>
            <a:pPr>
              <a:lnSpc>
                <a:spcPct val="100000"/>
              </a:lnSpc>
              <a:spcBef>
                <a:spcPts val="20"/>
              </a:spcBef>
            </a:pPr>
            <a:endParaRPr lang="en-US" sz="1200" dirty="0">
              <a:cs typeface="Calibri"/>
            </a:endParaRPr>
          </a:p>
          <a:p>
            <a:pPr marL="12700">
              <a:lnSpc>
                <a:spcPts val="2035"/>
              </a:lnSpc>
              <a:spcBef>
                <a:spcPts val="5"/>
              </a:spcBef>
            </a:pPr>
            <a:r>
              <a:rPr lang="en-US" sz="1200" b="1" dirty="0">
                <a:solidFill>
                  <a:srgbClr val="E06666"/>
                </a:solidFill>
                <a:cs typeface="Calibri"/>
              </a:rPr>
              <a:t>Content Zone Examples:</a:t>
            </a:r>
            <a:endParaRPr lang="en-US" sz="1200" dirty="0">
              <a:cs typeface="Calibri"/>
            </a:endParaRPr>
          </a:p>
          <a:p>
            <a:pPr marL="194945" indent="-149225">
              <a:lnSpc>
                <a:spcPct val="100000"/>
              </a:lnSpc>
              <a:spcBef>
                <a:spcPts val="5"/>
              </a:spcBef>
              <a:buClr>
                <a:srgbClr val="8D837A"/>
              </a:buClr>
              <a:buSzPct val="120000"/>
              <a:buFont typeface="Arial"/>
              <a:buChar char="•"/>
              <a:tabLst>
                <a:tab pos="195580" algn="l"/>
              </a:tabLst>
            </a:pPr>
            <a:r>
              <a:rPr lang="en-US" sz="1200" dirty="0">
                <a:solidFill>
                  <a:srgbClr val="59575C"/>
                </a:solidFill>
                <a:cs typeface="Calibri"/>
              </a:rPr>
              <a:t>PDP Recs Row</a:t>
            </a:r>
            <a:endParaRPr lang="en-US" sz="1200" dirty="0">
              <a:cs typeface="Calibri"/>
            </a:endParaRPr>
          </a:p>
          <a:p>
            <a:pPr marL="194945" indent="-149225">
              <a:lnSpc>
                <a:spcPct val="100000"/>
              </a:lnSpc>
              <a:spcBef>
                <a:spcPts val="300"/>
              </a:spcBef>
              <a:buClr>
                <a:srgbClr val="8D837A"/>
              </a:buClr>
              <a:buSzPct val="120000"/>
              <a:buFont typeface="Arial"/>
              <a:buChar char="•"/>
              <a:tabLst>
                <a:tab pos="195580" algn="l"/>
              </a:tabLst>
            </a:pPr>
            <a:r>
              <a:rPr lang="en-US" sz="1200" dirty="0">
                <a:solidFill>
                  <a:srgbClr val="59575C"/>
                </a:solidFill>
                <a:cs typeface="Calibri"/>
              </a:rPr>
              <a:t>Home Page Hero</a:t>
            </a:r>
            <a:endParaRPr lang="en-US" sz="1200" dirty="0">
              <a:cs typeface="Calibri"/>
            </a:endParaRPr>
          </a:p>
        </p:txBody>
      </p:sp>
      <p:sp>
        <p:nvSpPr>
          <p:cNvPr id="20" name="TextBox 19">
            <a:extLst>
              <a:ext uri="{FF2B5EF4-FFF2-40B4-BE49-F238E27FC236}">
                <a16:creationId xmlns:a16="http://schemas.microsoft.com/office/drawing/2014/main" id="{AB03B175-C726-40BF-94F5-BC97D60CB03F}"/>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create a web campaign called Previous Purchas Product Recs leveraging the template PDP Recs Bar and the Content zone PDP Recs Row. </a:t>
            </a:r>
          </a:p>
        </p:txBody>
      </p:sp>
    </p:spTree>
    <p:extLst>
      <p:ext uri="{BB962C8B-B14F-4D97-AF65-F5344CB8AC3E}">
        <p14:creationId xmlns:p14="http://schemas.microsoft.com/office/powerpoint/2010/main" val="1965912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Web Template Development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A template offers a developer-built, fully </a:t>
            </a:r>
            <a:r>
              <a:rPr lang="en-US" dirty="0" err="1"/>
              <a:t>QA'ed</a:t>
            </a:r>
            <a:r>
              <a:rPr lang="en-US" dirty="0"/>
              <a:t>, repeatable framework that you can use to create personalization campaigns. Templates define what a campaign can render, such as promotional assets, product recommendations, copy, and images along with what business users can edit such as the algorithms powering the recommendations, message copy, and CTA copy.</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 name="Rectangle 5">
            <a:extLst>
              <a:ext uri="{FF2B5EF4-FFF2-40B4-BE49-F238E27FC236}">
                <a16:creationId xmlns:a16="http://schemas.microsoft.com/office/drawing/2014/main" id="{8C960093-3D6E-4C63-B5DA-B5F7B809A81B}"/>
              </a:ext>
            </a:extLst>
          </p:cNvPr>
          <p:cNvSpPr/>
          <p:nvPr/>
        </p:nvSpPr>
        <p:spPr>
          <a:xfrm>
            <a:off x="7735932" y="6375160"/>
            <a:ext cx="4378122" cy="369332"/>
          </a:xfrm>
          <a:prstGeom prst="rect">
            <a:avLst/>
          </a:prstGeom>
        </p:spPr>
        <p:txBody>
          <a:bodyPr wrap="non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https://quip.com/AVYVA9wCxblH</a:t>
            </a:r>
            <a:endParaRPr lang="en-US" sz="900" dirty="0">
              <a:cs typeface="Times New Roman" panose="02020603050405020304" pitchFamily="18" charset="0"/>
            </a:endParaRP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https://developer.evergage.com/campaign-development/web-templates</a:t>
            </a:r>
            <a:endParaRPr lang="en-US" sz="900" dirty="0">
              <a:cs typeface="Times New Roman" panose="02020603050405020304" pitchFamily="18" charset="0"/>
            </a:endParaRPr>
          </a:p>
        </p:txBody>
      </p:sp>
      <p:sp>
        <p:nvSpPr>
          <p:cNvPr id="17" name="Rectangle 3">
            <a:extLst>
              <a:ext uri="{FF2B5EF4-FFF2-40B4-BE49-F238E27FC236}">
                <a16:creationId xmlns:a16="http://schemas.microsoft.com/office/drawing/2014/main" id="{A84920C8-DCE5-4557-9DA5-A5D58936CAC0}"/>
              </a:ext>
            </a:extLst>
          </p:cNvPr>
          <p:cNvSpPr>
            <a:spLocks noChangeArrowheads="1"/>
          </p:cNvSpPr>
          <p:nvPr/>
        </p:nvSpPr>
        <p:spPr bwMode="auto">
          <a:xfrm>
            <a:off x="5097463" y="182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6B634282-B3DD-4D1F-9D9A-E09CF22BF38A}"/>
              </a:ext>
            </a:extLst>
          </p:cNvPr>
          <p:cNvSpPr txBox="1"/>
          <p:nvPr/>
        </p:nvSpPr>
        <p:spPr>
          <a:xfrm>
            <a:off x="6469343" y="4606362"/>
            <a:ext cx="2586174" cy="1384995"/>
          </a:xfrm>
          <a:prstGeom prst="rect">
            <a:avLst/>
          </a:prstGeom>
          <a:noFill/>
        </p:spPr>
        <p:txBody>
          <a:bodyPr wrap="square" numCol="1" rtlCol="0">
            <a:spAutoFit/>
          </a:bodyPr>
          <a:lstStyle/>
          <a:p>
            <a:pPr marL="285750" indent="-285750" fontAlgn="t">
              <a:buFont typeface="Arial" panose="020B0604020202020204" pitchFamily="34" charset="0"/>
              <a:buChar char="•"/>
            </a:pPr>
            <a:r>
              <a:rPr lang="en-US" sz="1200" dirty="0"/>
              <a:t>Banner with Call-To-Action</a:t>
            </a:r>
          </a:p>
          <a:p>
            <a:pPr marL="285750" indent="-285750" fontAlgn="t">
              <a:buFont typeface="Arial" panose="020B0604020202020204" pitchFamily="34" charset="0"/>
              <a:buChar char="•"/>
            </a:pPr>
            <a:r>
              <a:rPr lang="en-US" sz="1200" dirty="0"/>
              <a:t>Exit Intent with Email Capture</a:t>
            </a:r>
          </a:p>
          <a:p>
            <a:pPr marL="285750" indent="-285750" fontAlgn="t">
              <a:buFont typeface="Arial" panose="020B0604020202020204" pitchFamily="34" charset="0"/>
              <a:buChar char="•"/>
            </a:pPr>
            <a:r>
              <a:rPr lang="en-US" sz="1200" dirty="0" err="1"/>
              <a:t>Infobar</a:t>
            </a:r>
            <a:r>
              <a:rPr lang="en-US" sz="1200" dirty="0"/>
              <a:t> with Call-To-Action</a:t>
            </a:r>
          </a:p>
          <a:p>
            <a:pPr marL="285750" indent="-285750" fontAlgn="t">
              <a:buFont typeface="Arial" panose="020B0604020202020204" pitchFamily="34" charset="0"/>
              <a:buChar char="•"/>
            </a:pPr>
            <a:r>
              <a:rPr lang="en-US" sz="1200" dirty="0"/>
              <a:t>Redirect</a:t>
            </a:r>
          </a:p>
          <a:p>
            <a:pPr marL="285750" indent="-285750" fontAlgn="t">
              <a:buFont typeface="Arial" panose="020B0604020202020204" pitchFamily="34" charset="0"/>
              <a:buChar char="•"/>
            </a:pPr>
            <a:r>
              <a:rPr lang="en-US" sz="1200" dirty="0" err="1"/>
              <a:t>Infobar</a:t>
            </a:r>
            <a:r>
              <a:rPr lang="en-US" sz="1200" dirty="0"/>
              <a:t> with User Attribute &amp; Call-To-Action</a:t>
            </a:r>
          </a:p>
          <a:p>
            <a:pPr marL="285750" indent="-285750" fontAlgn="t">
              <a:buFont typeface="Arial" panose="020B0604020202020204" pitchFamily="34" charset="0"/>
              <a:buChar char="•"/>
            </a:pPr>
            <a:r>
              <a:rPr lang="en-US" sz="1200" dirty="0"/>
              <a:t>Slide-In with Call-To-Action</a:t>
            </a:r>
          </a:p>
        </p:txBody>
      </p:sp>
      <p:grpSp>
        <p:nvGrpSpPr>
          <p:cNvPr id="27" name="Group 26">
            <a:extLst>
              <a:ext uri="{FF2B5EF4-FFF2-40B4-BE49-F238E27FC236}">
                <a16:creationId xmlns:a16="http://schemas.microsoft.com/office/drawing/2014/main" id="{97AA9EAC-80C6-4799-8DEB-AAF8A28A074A}"/>
              </a:ext>
            </a:extLst>
          </p:cNvPr>
          <p:cNvGrpSpPr/>
          <p:nvPr/>
        </p:nvGrpSpPr>
        <p:grpSpPr>
          <a:xfrm>
            <a:off x="4401084" y="2196269"/>
            <a:ext cx="7135739" cy="1897167"/>
            <a:chOff x="4401084" y="2196269"/>
            <a:chExt cx="7135739" cy="1897167"/>
          </a:xfrm>
        </p:grpSpPr>
        <p:sp>
          <p:nvSpPr>
            <p:cNvPr id="18" name="Rectangle 17">
              <a:extLst>
                <a:ext uri="{FF2B5EF4-FFF2-40B4-BE49-F238E27FC236}">
                  <a16:creationId xmlns:a16="http://schemas.microsoft.com/office/drawing/2014/main" id="{F913E98A-89A6-406E-B3F4-47E865AFFE56}"/>
                </a:ext>
              </a:extLst>
            </p:cNvPr>
            <p:cNvSpPr/>
            <p:nvPr/>
          </p:nvSpPr>
          <p:spPr>
            <a:xfrm>
              <a:off x="4401084" y="2196269"/>
              <a:ext cx="7135739" cy="189716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D16CD9-6758-45FF-B6F5-3A53AC5DBC3D}"/>
                </a:ext>
              </a:extLst>
            </p:cNvPr>
            <p:cNvSpPr/>
            <p:nvPr/>
          </p:nvSpPr>
          <p:spPr>
            <a:xfrm>
              <a:off x="4520727" y="2662727"/>
              <a:ext cx="1645920" cy="1280160"/>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Serverside code</a:t>
              </a:r>
            </a:p>
            <a:p>
              <a:pPr algn="ctr"/>
              <a:r>
                <a:rPr lang="en-US" sz="1100" i="1" dirty="0">
                  <a:solidFill>
                    <a:schemeClr val="tx1"/>
                  </a:solidFill>
                </a:rPr>
                <a:t>What content will be returned to the client?</a:t>
              </a:r>
            </a:p>
            <a:p>
              <a:pPr algn="ctr"/>
              <a:endParaRPr lang="en-US" sz="1100" i="1" dirty="0">
                <a:solidFill>
                  <a:schemeClr val="tx1"/>
                </a:solidFill>
              </a:endParaRPr>
            </a:p>
            <a:p>
              <a:pPr algn="ctr"/>
              <a:r>
                <a:rPr lang="en-US" sz="1100" i="1" dirty="0">
                  <a:solidFill>
                    <a:schemeClr val="tx1"/>
                  </a:solidFill>
                </a:rPr>
                <a:t>Language: Typescript</a:t>
              </a:r>
            </a:p>
          </p:txBody>
        </p:sp>
        <p:sp>
          <p:nvSpPr>
            <p:cNvPr id="24" name="Rectangle 23">
              <a:extLst>
                <a:ext uri="{FF2B5EF4-FFF2-40B4-BE49-F238E27FC236}">
                  <a16:creationId xmlns:a16="http://schemas.microsoft.com/office/drawing/2014/main" id="{D8518DBB-31A6-48D9-9EFB-EDC104D89A1F}"/>
                </a:ext>
              </a:extLst>
            </p:cNvPr>
            <p:cNvSpPr/>
            <p:nvPr/>
          </p:nvSpPr>
          <p:spPr>
            <a:xfrm>
              <a:off x="6265491" y="2662727"/>
              <a:ext cx="1645920" cy="1280160"/>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Handlebars</a:t>
              </a:r>
            </a:p>
            <a:p>
              <a:pPr algn="ctr"/>
              <a:r>
                <a:rPr lang="en-US" sz="1100" i="1" dirty="0">
                  <a:solidFill>
                    <a:schemeClr val="tx1"/>
                  </a:solidFill>
                </a:rPr>
                <a:t>How is the content I am rendering structured on the web?</a:t>
              </a:r>
            </a:p>
            <a:p>
              <a:pPr algn="ctr"/>
              <a:endParaRPr lang="en-US" sz="1100" i="1" dirty="0">
                <a:solidFill>
                  <a:schemeClr val="tx1"/>
                </a:solidFill>
              </a:endParaRPr>
            </a:p>
            <a:p>
              <a:pPr algn="ctr"/>
              <a:r>
                <a:rPr lang="en-US" sz="1100" i="1" dirty="0">
                  <a:solidFill>
                    <a:schemeClr val="tx1"/>
                  </a:solidFill>
                </a:rPr>
                <a:t>Language: Templated HTML</a:t>
              </a:r>
            </a:p>
            <a:p>
              <a:pPr algn="ctr"/>
              <a:endParaRPr lang="en-US" sz="1100" i="1" dirty="0">
                <a:solidFill>
                  <a:schemeClr val="tx1"/>
                </a:solidFill>
              </a:endParaRPr>
            </a:p>
          </p:txBody>
        </p:sp>
        <p:sp>
          <p:nvSpPr>
            <p:cNvPr id="25" name="Rectangle 24">
              <a:extLst>
                <a:ext uri="{FF2B5EF4-FFF2-40B4-BE49-F238E27FC236}">
                  <a16:creationId xmlns:a16="http://schemas.microsoft.com/office/drawing/2014/main" id="{91E2822E-DFA3-41ED-9592-853B4FB643CD}"/>
                </a:ext>
              </a:extLst>
            </p:cNvPr>
            <p:cNvSpPr/>
            <p:nvPr/>
          </p:nvSpPr>
          <p:spPr>
            <a:xfrm>
              <a:off x="8010255" y="2662727"/>
              <a:ext cx="1645920" cy="1280160"/>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CSS</a:t>
              </a:r>
            </a:p>
            <a:p>
              <a:pPr algn="ctr"/>
              <a:r>
                <a:rPr lang="en-US" sz="1100" i="1" dirty="0">
                  <a:solidFill>
                    <a:schemeClr val="tx1"/>
                  </a:solidFill>
                </a:rPr>
                <a:t>What styles will I apply to the content I am going to render? </a:t>
              </a:r>
            </a:p>
            <a:p>
              <a:pPr algn="ctr"/>
              <a:endParaRPr lang="en-US" sz="1100" i="1" dirty="0">
                <a:solidFill>
                  <a:schemeClr val="tx1"/>
                </a:solidFill>
              </a:endParaRPr>
            </a:p>
            <a:p>
              <a:pPr algn="ctr"/>
              <a:r>
                <a:rPr lang="en-US" sz="1100" i="1" dirty="0">
                  <a:solidFill>
                    <a:schemeClr val="tx1"/>
                  </a:solidFill>
                </a:rPr>
                <a:t>Language: CSS</a:t>
              </a:r>
            </a:p>
            <a:p>
              <a:pPr algn="ctr"/>
              <a:endParaRPr lang="en-US" sz="1100" i="1" dirty="0">
                <a:solidFill>
                  <a:schemeClr val="tx1"/>
                </a:solidFill>
              </a:endParaRPr>
            </a:p>
          </p:txBody>
        </p:sp>
        <p:sp>
          <p:nvSpPr>
            <p:cNvPr id="26" name="Rectangle 25">
              <a:extLst>
                <a:ext uri="{FF2B5EF4-FFF2-40B4-BE49-F238E27FC236}">
                  <a16:creationId xmlns:a16="http://schemas.microsoft.com/office/drawing/2014/main" id="{B78CD04C-FC2F-4647-8F11-EA59A810775E}"/>
                </a:ext>
              </a:extLst>
            </p:cNvPr>
            <p:cNvSpPr/>
            <p:nvPr/>
          </p:nvSpPr>
          <p:spPr>
            <a:xfrm>
              <a:off x="9755018" y="2662727"/>
              <a:ext cx="1645920" cy="1280160"/>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b="1" dirty="0">
                  <a:solidFill>
                    <a:schemeClr val="tx1"/>
                  </a:solidFill>
                </a:rPr>
                <a:t>Clientside Code</a:t>
              </a:r>
            </a:p>
            <a:p>
              <a:pPr algn="ctr"/>
              <a:r>
                <a:rPr lang="en-US" sz="1100" i="1" dirty="0">
                  <a:solidFill>
                    <a:schemeClr val="tx1"/>
                  </a:solidFill>
                </a:rPr>
                <a:t>How is my content going to render on the page?</a:t>
              </a:r>
            </a:p>
            <a:p>
              <a:pPr algn="ctr"/>
              <a:endParaRPr lang="en-US" sz="1100" i="1" dirty="0">
                <a:solidFill>
                  <a:schemeClr val="tx1"/>
                </a:solidFill>
              </a:endParaRPr>
            </a:p>
            <a:p>
              <a:pPr algn="ctr"/>
              <a:r>
                <a:rPr lang="en-US" sz="1100" i="1" dirty="0">
                  <a:solidFill>
                    <a:schemeClr val="tx1"/>
                  </a:solidFill>
                </a:rPr>
                <a:t>Language: JavaScript</a:t>
              </a:r>
            </a:p>
            <a:p>
              <a:pPr algn="ctr"/>
              <a:endParaRPr lang="en-US" sz="1100" i="1" dirty="0">
                <a:solidFill>
                  <a:schemeClr val="tx1"/>
                </a:solidFill>
              </a:endParaRPr>
            </a:p>
          </p:txBody>
        </p:sp>
        <p:sp>
          <p:nvSpPr>
            <p:cNvPr id="22" name="TextBox 21">
              <a:extLst>
                <a:ext uri="{FF2B5EF4-FFF2-40B4-BE49-F238E27FC236}">
                  <a16:creationId xmlns:a16="http://schemas.microsoft.com/office/drawing/2014/main" id="{7246C34E-B633-4EC7-93BB-758B81322697}"/>
                </a:ext>
              </a:extLst>
            </p:cNvPr>
            <p:cNvSpPr txBox="1"/>
            <p:nvPr/>
          </p:nvSpPr>
          <p:spPr>
            <a:xfrm>
              <a:off x="6135879" y="2221906"/>
              <a:ext cx="4025070" cy="369332"/>
            </a:xfrm>
            <a:prstGeom prst="rect">
              <a:avLst/>
            </a:prstGeom>
            <a:noFill/>
          </p:spPr>
          <p:txBody>
            <a:bodyPr wrap="square" rtlCol="0">
              <a:spAutoFit/>
            </a:bodyPr>
            <a:lstStyle/>
            <a:p>
              <a:r>
                <a:rPr lang="en-US" b="1" dirty="0"/>
                <a:t>Components of  a web template</a:t>
              </a:r>
            </a:p>
          </p:txBody>
        </p:sp>
      </p:grpSp>
      <p:sp>
        <p:nvSpPr>
          <p:cNvPr id="28" name="TextBox 27">
            <a:extLst>
              <a:ext uri="{FF2B5EF4-FFF2-40B4-BE49-F238E27FC236}">
                <a16:creationId xmlns:a16="http://schemas.microsoft.com/office/drawing/2014/main" id="{953CA05C-0664-447E-A6A6-4B98AE43D46C}"/>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For our use case, we will be leveraging the Einstein Product Recommendations Global Template</a:t>
            </a:r>
          </a:p>
        </p:txBody>
      </p:sp>
      <p:sp>
        <p:nvSpPr>
          <p:cNvPr id="29" name="Rectangle 28">
            <a:extLst>
              <a:ext uri="{FF2B5EF4-FFF2-40B4-BE49-F238E27FC236}">
                <a16:creationId xmlns:a16="http://schemas.microsoft.com/office/drawing/2014/main" id="{AF7055BE-71FB-4CF4-9DB4-7223AFE7F6AD}"/>
              </a:ext>
            </a:extLst>
          </p:cNvPr>
          <p:cNvSpPr/>
          <p:nvPr/>
        </p:nvSpPr>
        <p:spPr>
          <a:xfrm>
            <a:off x="4453218" y="4606362"/>
            <a:ext cx="1939036" cy="523220"/>
          </a:xfrm>
          <a:prstGeom prst="rect">
            <a:avLst/>
          </a:prstGeom>
        </p:spPr>
        <p:txBody>
          <a:bodyPr wrap="square">
            <a:spAutoFit/>
          </a:bodyPr>
          <a:lstStyle/>
          <a:p>
            <a:r>
              <a:rPr lang="en-US" sz="1400" b="1" dirty="0"/>
              <a:t>Global Templates available in IS</a:t>
            </a:r>
          </a:p>
        </p:txBody>
      </p:sp>
      <p:sp>
        <p:nvSpPr>
          <p:cNvPr id="30" name="Rectangle 29">
            <a:extLst>
              <a:ext uri="{FF2B5EF4-FFF2-40B4-BE49-F238E27FC236}">
                <a16:creationId xmlns:a16="http://schemas.microsoft.com/office/drawing/2014/main" id="{18D687B8-4BDD-4E3F-8DDC-EF3B9BF0E3A4}"/>
              </a:ext>
            </a:extLst>
          </p:cNvPr>
          <p:cNvSpPr/>
          <p:nvPr/>
        </p:nvSpPr>
        <p:spPr>
          <a:xfrm>
            <a:off x="9132606" y="4606362"/>
            <a:ext cx="2634953" cy="1384995"/>
          </a:xfrm>
          <a:prstGeom prst="rect">
            <a:avLst/>
          </a:prstGeom>
        </p:spPr>
        <p:txBody>
          <a:bodyPr wrap="square">
            <a:spAutoFit/>
          </a:bodyPr>
          <a:lstStyle/>
          <a:p>
            <a:pPr marL="285750" indent="-285750" fontAlgn="t">
              <a:buFont typeface="Arial" panose="020B0604020202020204" pitchFamily="34" charset="0"/>
              <a:buChar char="•"/>
            </a:pPr>
            <a:r>
              <a:rPr lang="en-US" sz="1200" dirty="0"/>
              <a:t>Einstein Product Recommendations</a:t>
            </a:r>
          </a:p>
          <a:p>
            <a:pPr marL="285750" indent="-285750" fontAlgn="t">
              <a:buFont typeface="Arial" panose="020B0604020202020204" pitchFamily="34" charset="0"/>
              <a:buChar char="•"/>
            </a:pPr>
            <a:r>
              <a:rPr lang="en-US" sz="1200" dirty="0"/>
              <a:t>Einstein Content Recommendations</a:t>
            </a:r>
          </a:p>
          <a:p>
            <a:pPr marL="285750" indent="-285750" fontAlgn="t">
              <a:buFont typeface="Arial" panose="020B0604020202020204" pitchFamily="34" charset="0"/>
              <a:buChar char="•"/>
            </a:pPr>
            <a:r>
              <a:rPr lang="en-US" sz="1200" dirty="0"/>
              <a:t>Google Analytics Segment Push</a:t>
            </a:r>
          </a:p>
          <a:p>
            <a:pPr marL="285750" indent="-285750" fontAlgn="t">
              <a:buFont typeface="Arial" panose="020B0604020202020204" pitchFamily="34" charset="0"/>
              <a:buChar char="•"/>
            </a:pPr>
            <a:r>
              <a:rPr lang="en-US" sz="1200" dirty="0"/>
              <a:t>Exit Intent</a:t>
            </a:r>
          </a:p>
        </p:txBody>
      </p:sp>
      <p:sp>
        <p:nvSpPr>
          <p:cNvPr id="33" name="TextBox 32">
            <a:extLst>
              <a:ext uri="{FF2B5EF4-FFF2-40B4-BE49-F238E27FC236}">
                <a16:creationId xmlns:a16="http://schemas.microsoft.com/office/drawing/2014/main" id="{3D21B59F-0CE4-4910-80A3-0F3744842B7A}"/>
              </a:ext>
            </a:extLst>
          </p:cNvPr>
          <p:cNvSpPr txBox="1"/>
          <p:nvPr/>
        </p:nvSpPr>
        <p:spPr>
          <a:xfrm>
            <a:off x="981518" y="2254844"/>
            <a:ext cx="2864089" cy="2462213"/>
          </a:xfrm>
          <a:prstGeom prst="rect">
            <a:avLst/>
          </a:prstGeom>
          <a:noFill/>
          <a:ln>
            <a:solidFill>
              <a:schemeClr val="accent1"/>
            </a:solidFill>
          </a:ln>
        </p:spPr>
        <p:txBody>
          <a:bodyPr wrap="square" numCol="1" rtlCol="0">
            <a:spAutoFit/>
          </a:bodyPr>
          <a:lstStyle/>
          <a:p>
            <a:pPr fontAlgn="t"/>
            <a:r>
              <a:rPr lang="en-US" sz="1400" b="1" dirty="0"/>
              <a:t>Template Build Checklist </a:t>
            </a:r>
          </a:p>
          <a:p>
            <a:pPr marL="285750" indent="-285750" fontAlgn="t">
              <a:lnSpc>
                <a:spcPct val="200000"/>
              </a:lnSpc>
              <a:buFont typeface="Wingdings" panose="05000000000000000000" pitchFamily="2" charset="2"/>
              <a:buChar char="ü"/>
            </a:pPr>
            <a:r>
              <a:rPr lang="en-US" sz="1400" dirty="0"/>
              <a:t>Campaign Stats Tracking </a:t>
            </a:r>
          </a:p>
          <a:p>
            <a:pPr marL="285750" indent="-285750" fontAlgn="t">
              <a:lnSpc>
                <a:spcPct val="200000"/>
              </a:lnSpc>
              <a:buFont typeface="Wingdings" panose="05000000000000000000" pitchFamily="2" charset="2"/>
              <a:buChar char="ü"/>
            </a:pPr>
            <a:r>
              <a:rPr lang="en-US" sz="1400" dirty="0"/>
              <a:t>Deferred rendering </a:t>
            </a:r>
          </a:p>
          <a:p>
            <a:pPr marL="285750" indent="-285750" fontAlgn="t">
              <a:lnSpc>
                <a:spcPct val="200000"/>
              </a:lnSpc>
              <a:buFont typeface="Wingdings" panose="05000000000000000000" pitchFamily="2" charset="2"/>
              <a:buChar char="ü"/>
            </a:pPr>
            <a:r>
              <a:rPr lang="en-US" sz="1400" dirty="0"/>
              <a:t>Zero Flicker Compatibility </a:t>
            </a:r>
          </a:p>
          <a:p>
            <a:pPr marL="285750" indent="-285750" fontAlgn="t">
              <a:lnSpc>
                <a:spcPct val="200000"/>
              </a:lnSpc>
              <a:buFont typeface="Wingdings" panose="05000000000000000000" pitchFamily="2" charset="2"/>
              <a:buChar char="ü"/>
            </a:pPr>
            <a:r>
              <a:rPr lang="en-US" sz="1400" dirty="0"/>
              <a:t>Accessibility Standards </a:t>
            </a:r>
          </a:p>
          <a:p>
            <a:pPr marL="285750" indent="-285750" fontAlgn="t">
              <a:lnSpc>
                <a:spcPct val="200000"/>
              </a:lnSpc>
              <a:buFont typeface="Wingdings" panose="05000000000000000000" pitchFamily="2" charset="2"/>
              <a:buChar char="ü"/>
            </a:pPr>
            <a:r>
              <a:rPr lang="en-US" sz="1400" dirty="0"/>
              <a:t>Cross Browser Compatibility </a:t>
            </a:r>
          </a:p>
        </p:txBody>
      </p:sp>
    </p:spTree>
    <p:extLst>
      <p:ext uri="{BB962C8B-B14F-4D97-AF65-F5344CB8AC3E}">
        <p14:creationId xmlns:p14="http://schemas.microsoft.com/office/powerpoint/2010/main" val="7161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C5806BB-4F59-4842-9852-8E49D335EB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95" imgH="396" progId="TCLayout.ActiveDocument.1">
                  <p:embed/>
                </p:oleObj>
              </mc:Choice>
              <mc:Fallback>
                <p:oleObj name="think-cell Slide" r:id="rId5" imgW="395" imgH="396" progId="TCLayout.ActiveDocument.1">
                  <p:embed/>
                  <p:pic>
                    <p:nvPicPr>
                      <p:cNvPr id="9" name="Object 8" hidden="1">
                        <a:extLst>
                          <a:ext uri="{FF2B5EF4-FFF2-40B4-BE49-F238E27FC236}">
                            <a16:creationId xmlns:a16="http://schemas.microsoft.com/office/drawing/2014/main" id="{2C5806BB-4F59-4842-9852-8E49D335EB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2C5C036-2E45-41AE-B379-00F1DC1B9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703" y="0"/>
            <a:ext cx="10278297" cy="6858000"/>
          </a:xfrm>
          <a:prstGeom prst="rect">
            <a:avLst/>
          </a:prstGeom>
        </p:spPr>
      </p:pic>
      <p:sp>
        <p:nvSpPr>
          <p:cNvPr id="11" name="Rectangle 10">
            <a:extLst>
              <a:ext uri="{FF2B5EF4-FFF2-40B4-BE49-F238E27FC236}">
                <a16:creationId xmlns:a16="http://schemas.microsoft.com/office/drawing/2014/main" id="{1CCF3895-3F80-4D9E-85CB-27419336D72F}"/>
              </a:ext>
            </a:extLst>
          </p:cNvPr>
          <p:cNvSpPr/>
          <p:nvPr/>
        </p:nvSpPr>
        <p:spPr>
          <a:xfrm>
            <a:off x="0" y="0"/>
            <a:ext cx="3412503"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59BF3B58-ADD4-4F97-908E-61A731ABEEDC}"/>
              </a:ext>
            </a:extLst>
          </p:cNvPr>
          <p:cNvSpPr txBox="1">
            <a:spLocks/>
          </p:cNvSpPr>
          <p:nvPr/>
        </p:nvSpPr>
        <p:spPr>
          <a:xfrm>
            <a:off x="221780" y="140038"/>
            <a:ext cx="4125913" cy="6577923"/>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r>
              <a:rPr lang="en-US" sz="4600" dirty="0">
                <a:latin typeface="Open Sans Light" panose="020B0306030504020204" pitchFamily="34" charset="0"/>
                <a:ea typeface="Open Sans Light" panose="020B0306030504020204" pitchFamily="34" charset="0"/>
                <a:cs typeface="Open Sans Light" panose="020B0306030504020204" pitchFamily="34" charset="0"/>
              </a:rPr>
              <a:t>Day 1: </a:t>
            </a:r>
          </a:p>
          <a:p>
            <a:pPr marL="457200" lvl="1"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Platform and Implementation Overview </a:t>
            </a:r>
          </a:p>
        </p:txBody>
      </p:sp>
    </p:spTree>
    <p:extLst>
      <p:ext uri="{BB962C8B-B14F-4D97-AF65-F5344CB8AC3E}">
        <p14:creationId xmlns:p14="http://schemas.microsoft.com/office/powerpoint/2010/main" val="48740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Event API + Server-Side Campaigns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Event API allows real time data sharing from a channel where IS SDK is not present. Server-side campaigns gives you the ability to integrate Interaction Studio testing and personalization at the server to server level. They pull decisions and data from IS into any external systems. </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8FBD9311-2793-4959-94A5-36FA83684552}"/>
              </a:ext>
            </a:extLst>
          </p:cNvPr>
          <p:cNvSpPr/>
          <p:nvPr/>
        </p:nvSpPr>
        <p:spPr>
          <a:xfrm>
            <a:off x="8246576" y="6132187"/>
            <a:ext cx="3917970" cy="646331"/>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https://share.vidyard.com/watch/wpaXtSPx9ZSxNNpvta8xHh</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https://share.vidyard.com/watch/bymr8EUdEmjMrA5RJveqZJ</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5">
                  <a:extLst>
                    <a:ext uri="{A12FA001-AC4F-418D-AE19-62706E023703}">
                      <ahyp:hlinkClr xmlns:ahyp="http://schemas.microsoft.com/office/drawing/2018/hyperlinkcolor" val="tx"/>
                    </a:ext>
                  </a:extLst>
                </a:hlinkClick>
              </a:rPr>
              <a:t>https://doc.evergage.com/display/EKB/Server-Side+Campaigns</a:t>
            </a:r>
            <a:endParaRPr lang="en-US" sz="900" dirty="0">
              <a:cs typeface="Times New Roman" panose="02020603050405020304" pitchFamily="18" charset="0"/>
            </a:endParaRPr>
          </a:p>
          <a:p>
            <a:pPr marL="342900" indent="-342900">
              <a:buFont typeface="+mj-lt"/>
              <a:buAutoNum type="arabicPeriod"/>
            </a:pPr>
            <a:r>
              <a:rPr lang="en-US" sz="900" dirty="0">
                <a:cs typeface="Times New Roman" panose="02020603050405020304" pitchFamily="18" charset="0"/>
              </a:rPr>
              <a:t>https://developer.evergage.com/event-api</a:t>
            </a:r>
          </a:p>
        </p:txBody>
      </p:sp>
      <p:sp>
        <p:nvSpPr>
          <p:cNvPr id="13" name="TextBox 12">
            <a:extLst>
              <a:ext uri="{FF2B5EF4-FFF2-40B4-BE49-F238E27FC236}">
                <a16:creationId xmlns:a16="http://schemas.microsoft.com/office/drawing/2014/main" id="{61218121-43F7-4EBE-9DC7-C6E2A8DB921F}"/>
              </a:ext>
            </a:extLst>
          </p:cNvPr>
          <p:cNvSpPr txBox="1"/>
          <p:nvPr/>
        </p:nvSpPr>
        <p:spPr>
          <a:xfrm>
            <a:off x="1176469" y="2109384"/>
            <a:ext cx="2156391" cy="1708160"/>
          </a:xfrm>
          <a:prstGeom prst="rect">
            <a:avLst/>
          </a:prstGeom>
          <a:solidFill>
            <a:schemeClr val="bg1">
              <a:lumMod val="95000"/>
            </a:schemeClr>
          </a:solidFill>
        </p:spPr>
        <p:txBody>
          <a:bodyPr wrap="square" rtlCol="0">
            <a:spAutoFit/>
          </a:bodyPr>
          <a:lstStyle/>
          <a:p>
            <a:r>
              <a:rPr lang="en-US" sz="1050" b="1" dirty="0"/>
              <a:t>Event API </a:t>
            </a:r>
            <a:r>
              <a:rPr lang="en-US" sz="1050" dirty="0"/>
              <a:t>can be used with </a:t>
            </a:r>
          </a:p>
          <a:p>
            <a:pPr marL="285750" indent="-285750">
              <a:buFontTx/>
              <a:buChar char="-"/>
            </a:pPr>
            <a:r>
              <a:rPr lang="en-US" sz="1050" dirty="0"/>
              <a:t>Sales cloud/Service cloud </a:t>
            </a:r>
          </a:p>
          <a:p>
            <a:pPr marL="285750" indent="-285750">
              <a:buFontTx/>
              <a:buChar char="-"/>
            </a:pPr>
            <a:r>
              <a:rPr lang="en-US" sz="1050" dirty="0"/>
              <a:t>Call center application </a:t>
            </a:r>
          </a:p>
          <a:p>
            <a:pPr marL="285750" indent="-285750">
              <a:buFontTx/>
              <a:buChar char="-"/>
            </a:pPr>
            <a:r>
              <a:rPr lang="en-US" sz="1050" dirty="0"/>
              <a:t>Server-side web </a:t>
            </a:r>
          </a:p>
          <a:p>
            <a:pPr marL="285750" indent="-285750">
              <a:buFontTx/>
              <a:buChar char="-"/>
            </a:pPr>
            <a:r>
              <a:rPr lang="en-US" sz="1050" dirty="0"/>
              <a:t>POS</a:t>
            </a:r>
          </a:p>
          <a:p>
            <a:r>
              <a:rPr lang="en-US" sz="1050" dirty="0"/>
              <a:t>An Event can </a:t>
            </a:r>
          </a:p>
          <a:p>
            <a:pPr marL="285750" indent="-285750">
              <a:buFontTx/>
              <a:buChar char="-"/>
            </a:pPr>
            <a:r>
              <a:rPr lang="en-US" sz="1050" dirty="0"/>
              <a:t>Contain User, Account, Source, or Conversion data </a:t>
            </a:r>
          </a:p>
          <a:p>
            <a:pPr marL="285750" indent="-285750">
              <a:buFontTx/>
              <a:buChar char="-"/>
            </a:pPr>
            <a:r>
              <a:rPr lang="en-US" sz="1050" dirty="0"/>
              <a:t>Leverages token-based authentication </a:t>
            </a:r>
          </a:p>
        </p:txBody>
      </p:sp>
      <p:sp>
        <p:nvSpPr>
          <p:cNvPr id="14" name="TextBox 13">
            <a:extLst>
              <a:ext uri="{FF2B5EF4-FFF2-40B4-BE49-F238E27FC236}">
                <a16:creationId xmlns:a16="http://schemas.microsoft.com/office/drawing/2014/main" id="{B9C7C751-6623-4539-BB17-CC38CF6D1E81}"/>
              </a:ext>
            </a:extLst>
          </p:cNvPr>
          <p:cNvSpPr txBox="1"/>
          <p:nvPr/>
        </p:nvSpPr>
        <p:spPr>
          <a:xfrm>
            <a:off x="1287566" y="4389689"/>
            <a:ext cx="1951289" cy="1446550"/>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100" dirty="0"/>
              <a:t>Components of a </a:t>
            </a:r>
          </a:p>
          <a:p>
            <a:r>
              <a:rPr lang="en-US" sz="1100" b="1" dirty="0"/>
              <a:t>Server-Side Campaign </a:t>
            </a:r>
            <a:r>
              <a:rPr lang="en-US" sz="1100" dirty="0"/>
              <a:t>response </a:t>
            </a:r>
          </a:p>
          <a:p>
            <a:pPr marL="285750" indent="-285750">
              <a:buFontTx/>
              <a:buChar char="-"/>
            </a:pPr>
            <a:r>
              <a:rPr lang="en-US" sz="1100" dirty="0"/>
              <a:t>Attributes </a:t>
            </a:r>
          </a:p>
          <a:p>
            <a:pPr marL="285750" indent="-285750">
              <a:buFontTx/>
              <a:buChar char="-"/>
            </a:pPr>
            <a:r>
              <a:rPr lang="en-US" sz="1100" dirty="0"/>
              <a:t>Segment membership </a:t>
            </a:r>
          </a:p>
          <a:p>
            <a:pPr marL="285750" indent="-285750">
              <a:buFontTx/>
              <a:buChar char="-"/>
            </a:pPr>
            <a:r>
              <a:rPr lang="en-US" sz="1100" dirty="0"/>
              <a:t>Recs </a:t>
            </a:r>
          </a:p>
          <a:p>
            <a:pPr marL="285750" indent="-285750">
              <a:buFontTx/>
              <a:buChar char="-"/>
            </a:pPr>
            <a:r>
              <a:rPr lang="en-US" sz="1100" dirty="0"/>
              <a:t>Next Best Offer or Action</a:t>
            </a:r>
          </a:p>
        </p:txBody>
      </p:sp>
      <p:pic>
        <p:nvPicPr>
          <p:cNvPr id="12" name="Picture 11">
            <a:extLst>
              <a:ext uri="{FF2B5EF4-FFF2-40B4-BE49-F238E27FC236}">
                <a16:creationId xmlns:a16="http://schemas.microsoft.com/office/drawing/2014/main" id="{82894B33-0C5E-4938-A1E2-28B3643B6F3B}"/>
              </a:ext>
            </a:extLst>
          </p:cNvPr>
          <p:cNvPicPr>
            <a:picLocks noChangeAspect="1"/>
          </p:cNvPicPr>
          <p:nvPr/>
        </p:nvPicPr>
        <p:blipFill>
          <a:blip r:embed="rId6"/>
          <a:stretch>
            <a:fillRect/>
          </a:stretch>
        </p:blipFill>
        <p:spPr>
          <a:xfrm>
            <a:off x="4001340" y="2085663"/>
            <a:ext cx="7056920" cy="3954107"/>
          </a:xfrm>
          <a:prstGeom prst="rect">
            <a:avLst/>
          </a:prstGeom>
        </p:spPr>
      </p:pic>
      <p:sp>
        <p:nvSpPr>
          <p:cNvPr id="15" name="Isosceles Triangle 14">
            <a:extLst>
              <a:ext uri="{FF2B5EF4-FFF2-40B4-BE49-F238E27FC236}">
                <a16:creationId xmlns:a16="http://schemas.microsoft.com/office/drawing/2014/main" id="{297BCC09-B378-45A9-AEB9-EDC2293F74AA}"/>
              </a:ext>
            </a:extLst>
          </p:cNvPr>
          <p:cNvSpPr/>
          <p:nvPr/>
        </p:nvSpPr>
        <p:spPr>
          <a:xfrm rot="5400000">
            <a:off x="3226042" y="3055126"/>
            <a:ext cx="837478" cy="692209"/>
          </a:xfrm>
          <a:prstGeom prst="triangle">
            <a:avLst>
              <a:gd name="adj" fmla="val 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3540E348-80E5-4F54-BC97-882C8BF61D7E}"/>
              </a:ext>
            </a:extLst>
          </p:cNvPr>
          <p:cNvSpPr/>
          <p:nvPr/>
        </p:nvSpPr>
        <p:spPr>
          <a:xfrm rot="5400000">
            <a:off x="3147701" y="4446666"/>
            <a:ext cx="898732" cy="787638"/>
          </a:xfrm>
          <a:prstGeom prst="triangle">
            <a:avLst>
              <a:gd name="adj" fmla="val 932"/>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C391B8A5-B43A-4724-A675-6FF52AB01B50}"/>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We will not need to leverage the Event API or Server Side campaigns</a:t>
            </a:r>
          </a:p>
        </p:txBody>
      </p:sp>
      <p:pic>
        <p:nvPicPr>
          <p:cNvPr id="15362" name="Picture 2" descr="Salesforce Interaction Studio (Formerly Evergage) Reviews 2021: Details,  Pricing, &amp; Features | G2">
            <a:extLst>
              <a:ext uri="{FF2B5EF4-FFF2-40B4-BE49-F238E27FC236}">
                <a16:creationId xmlns:a16="http://schemas.microsoft.com/office/drawing/2014/main" id="{A71193F9-8F80-4635-9A99-73DC2294F16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9" t="5128" r="-449" b="12821"/>
          <a:stretch/>
        </p:blipFill>
        <p:spPr bwMode="auto">
          <a:xfrm>
            <a:off x="5463205" y="3059395"/>
            <a:ext cx="1904491" cy="820395"/>
          </a:xfrm>
          <a:prstGeom prst="rect">
            <a:avLst/>
          </a:prstGeom>
          <a:solidFill>
            <a:schemeClr val="bg1"/>
          </a:solidFill>
        </p:spPr>
      </p:pic>
    </p:spTree>
    <p:extLst>
      <p:ext uri="{BB962C8B-B14F-4D97-AF65-F5344CB8AC3E}">
        <p14:creationId xmlns:p14="http://schemas.microsoft.com/office/powerpoint/2010/main" val="3901540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Open Time </a:t>
            </a:r>
            <a:r>
              <a:rPr lang="en-US"/>
              <a:t>Email </a:t>
            </a:r>
            <a:r>
              <a:rPr lang="en-US" dirty="0"/>
              <a:t>Recommendations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A block of HTML code that can be placed directly into a greater HTML template to  create a personalized experience in any email. Rendered in true real time, utilizing the  most current and up to date information of every user in your subscriber list.</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60635AA9-8C87-449D-9CDD-B4B00ADC82FB}"/>
              </a:ext>
            </a:extLst>
          </p:cNvPr>
          <p:cNvSpPr/>
          <p:nvPr/>
        </p:nvSpPr>
        <p:spPr>
          <a:xfrm>
            <a:off x="7735932" y="6375160"/>
            <a:ext cx="4864175" cy="369332"/>
          </a:xfrm>
          <a:prstGeom prst="rect">
            <a:avLst/>
          </a:prstGeom>
        </p:spPr>
        <p:txBody>
          <a:bodyPr wrap="square">
            <a:spAutoFit/>
          </a:bodyPr>
          <a:lstStyle/>
          <a:p>
            <a:pPr marL="342900" indent="-342900">
              <a:buFont typeface="+mj-lt"/>
              <a:buAutoNum type="arabicPeriod"/>
            </a:pPr>
            <a:r>
              <a:rPr lang="en-US" sz="900" dirty="0">
                <a:cs typeface="Times New Roman" panose="02020603050405020304" pitchFamily="18" charset="0"/>
                <a:hlinkClick r:id="rId3">
                  <a:extLst>
                    <a:ext uri="{A12FA001-AC4F-418D-AE19-62706E023703}">
                      <ahyp:hlinkClr xmlns:ahyp="http://schemas.microsoft.com/office/drawing/2018/hyperlinkcolor" val="tx"/>
                    </a:ext>
                  </a:extLst>
                </a:hlinkClick>
              </a:rPr>
              <a:t>https://share.vidyard.com/watch/5qB8tBrcisXJ1ZpuoD5GWZ</a:t>
            </a:r>
            <a:r>
              <a:rPr lang="en-US" sz="900" dirty="0">
                <a:cs typeface="Times New Roman" panose="02020603050405020304" pitchFamily="18" charset="0"/>
              </a:rPr>
              <a:t>?</a:t>
            </a:r>
          </a:p>
          <a:p>
            <a:pPr marL="342900" indent="-342900">
              <a:buFont typeface="+mj-lt"/>
              <a:buAutoNum type="arabicPeriod"/>
            </a:pPr>
            <a:r>
              <a:rPr lang="en-US" sz="900" dirty="0">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https://doc.evergage.com/display/EKB/Create+an+Open-Time+Email+Campaign</a:t>
            </a:r>
            <a:endParaRPr lang="en-US" sz="900" dirty="0">
              <a:cs typeface="Times New Roman" panose="02020603050405020304" pitchFamily="18" charset="0"/>
            </a:endParaRPr>
          </a:p>
        </p:txBody>
      </p:sp>
      <p:sp>
        <p:nvSpPr>
          <p:cNvPr id="11" name="object 4">
            <a:extLst>
              <a:ext uri="{FF2B5EF4-FFF2-40B4-BE49-F238E27FC236}">
                <a16:creationId xmlns:a16="http://schemas.microsoft.com/office/drawing/2014/main" id="{10B83CE0-2B30-4A49-8FEF-872660F2A849}"/>
              </a:ext>
            </a:extLst>
          </p:cNvPr>
          <p:cNvSpPr/>
          <p:nvPr/>
        </p:nvSpPr>
        <p:spPr>
          <a:xfrm>
            <a:off x="6107790" y="1835220"/>
            <a:ext cx="2601600" cy="1702548"/>
          </a:xfrm>
          <a:prstGeom prst="rect">
            <a:avLst/>
          </a:prstGeom>
          <a:blipFill>
            <a:blip r:embed="rId5"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767070AE-FAA6-4ED6-A8D3-9C1B57290CBE}"/>
              </a:ext>
            </a:extLst>
          </p:cNvPr>
          <p:cNvSpPr/>
          <p:nvPr/>
        </p:nvSpPr>
        <p:spPr>
          <a:xfrm>
            <a:off x="6164939" y="1873321"/>
            <a:ext cx="2487295" cy="1627744"/>
          </a:xfrm>
          <a:custGeom>
            <a:avLst/>
            <a:gdLst/>
            <a:ahLst/>
            <a:cxnLst/>
            <a:rect l="l" t="t" r="r" b="b"/>
            <a:pathLst>
              <a:path w="2487295" h="2487295">
                <a:moveTo>
                  <a:pt x="0" y="0"/>
                </a:moveTo>
                <a:lnTo>
                  <a:pt x="2487300" y="0"/>
                </a:lnTo>
                <a:lnTo>
                  <a:pt x="2487300" y="2487299"/>
                </a:lnTo>
                <a:lnTo>
                  <a:pt x="0" y="2487299"/>
                </a:lnTo>
                <a:lnTo>
                  <a:pt x="0" y="0"/>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298CC162-8BBB-44AD-8C59-7E8D8930256B}"/>
              </a:ext>
            </a:extLst>
          </p:cNvPr>
          <p:cNvSpPr txBox="1"/>
          <p:nvPr/>
        </p:nvSpPr>
        <p:spPr>
          <a:xfrm>
            <a:off x="6840194" y="3007025"/>
            <a:ext cx="1610995" cy="438197"/>
          </a:xfrm>
          <a:prstGeom prst="rect">
            <a:avLst/>
          </a:prstGeom>
        </p:spPr>
        <p:txBody>
          <a:bodyPr vert="horz" wrap="square" lIns="0" tIns="20320" rIns="0" bIns="0" rtlCol="0">
            <a:spAutoFit/>
          </a:bodyPr>
          <a:lstStyle/>
          <a:p>
            <a:pPr marR="5080">
              <a:lnSpc>
                <a:spcPts val="1050"/>
              </a:lnSpc>
              <a:spcBef>
                <a:spcPts val="160"/>
              </a:spcBef>
            </a:pPr>
            <a:r>
              <a:rPr lang="en-US" sz="900" dirty="0">
                <a:solidFill>
                  <a:srgbClr val="59575C"/>
                </a:solidFill>
                <a:cs typeface="Calibri"/>
              </a:rPr>
              <a:t>Interaction Studio determines what  products / content to display</a:t>
            </a:r>
            <a:endParaRPr lang="en-US" sz="900" dirty="0">
              <a:cs typeface="Calibri"/>
            </a:endParaRPr>
          </a:p>
        </p:txBody>
      </p:sp>
      <p:sp>
        <p:nvSpPr>
          <p:cNvPr id="15" name="object 9">
            <a:extLst>
              <a:ext uri="{FF2B5EF4-FFF2-40B4-BE49-F238E27FC236}">
                <a16:creationId xmlns:a16="http://schemas.microsoft.com/office/drawing/2014/main" id="{EB98CF5B-88F2-4B65-A7B0-1B1BC6A6B510}"/>
              </a:ext>
            </a:extLst>
          </p:cNvPr>
          <p:cNvSpPr/>
          <p:nvPr/>
        </p:nvSpPr>
        <p:spPr>
          <a:xfrm>
            <a:off x="8869007" y="1846205"/>
            <a:ext cx="2600100" cy="1702548"/>
          </a:xfrm>
          <a:prstGeom prst="rect">
            <a:avLst/>
          </a:prstGeom>
          <a:blipFill>
            <a:blip r:embed="rId6"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5092E41A-12FC-4E6B-82C2-D1FAE7BB25F1}"/>
              </a:ext>
            </a:extLst>
          </p:cNvPr>
          <p:cNvSpPr/>
          <p:nvPr/>
        </p:nvSpPr>
        <p:spPr>
          <a:xfrm>
            <a:off x="8926156" y="1884305"/>
            <a:ext cx="2486025" cy="1627744"/>
          </a:xfrm>
          <a:custGeom>
            <a:avLst/>
            <a:gdLst/>
            <a:ahLst/>
            <a:cxnLst/>
            <a:rect l="l" t="t" r="r" b="b"/>
            <a:pathLst>
              <a:path w="2486025" h="2487295">
                <a:moveTo>
                  <a:pt x="0" y="0"/>
                </a:moveTo>
                <a:lnTo>
                  <a:pt x="2485799" y="0"/>
                </a:lnTo>
                <a:lnTo>
                  <a:pt x="2485799" y="2487300"/>
                </a:lnTo>
                <a:lnTo>
                  <a:pt x="0" y="2487300"/>
                </a:lnTo>
                <a:lnTo>
                  <a:pt x="0" y="0"/>
                </a:lnTo>
                <a:close/>
              </a:path>
            </a:pathLst>
          </a:custGeom>
          <a:solidFill>
            <a:srgbClr val="FFFFFF"/>
          </a:solidFill>
        </p:spPr>
        <p:txBody>
          <a:bodyPr wrap="square" lIns="0" tIns="0" rIns="0" bIns="0" rtlCol="0"/>
          <a:lstStyle/>
          <a:p>
            <a:endParaRPr/>
          </a:p>
        </p:txBody>
      </p:sp>
      <p:grpSp>
        <p:nvGrpSpPr>
          <p:cNvPr id="6" name="Group 5">
            <a:extLst>
              <a:ext uri="{FF2B5EF4-FFF2-40B4-BE49-F238E27FC236}">
                <a16:creationId xmlns:a16="http://schemas.microsoft.com/office/drawing/2014/main" id="{46BFD067-25B2-47B2-A947-E1968C3C14DD}"/>
              </a:ext>
            </a:extLst>
          </p:cNvPr>
          <p:cNvGrpSpPr/>
          <p:nvPr/>
        </p:nvGrpSpPr>
        <p:grpSpPr>
          <a:xfrm>
            <a:off x="9952177" y="1950621"/>
            <a:ext cx="567617" cy="859692"/>
            <a:chOff x="9717285" y="1944716"/>
            <a:chExt cx="903605" cy="1435735"/>
          </a:xfrm>
        </p:grpSpPr>
        <p:sp>
          <p:nvSpPr>
            <p:cNvPr id="17" name="object 11">
              <a:extLst>
                <a:ext uri="{FF2B5EF4-FFF2-40B4-BE49-F238E27FC236}">
                  <a16:creationId xmlns:a16="http://schemas.microsoft.com/office/drawing/2014/main" id="{3B06CDAD-F021-4FDC-8A57-2551CCB75597}"/>
                </a:ext>
              </a:extLst>
            </p:cNvPr>
            <p:cNvSpPr/>
            <p:nvPr/>
          </p:nvSpPr>
          <p:spPr>
            <a:xfrm>
              <a:off x="9717285" y="1944716"/>
              <a:ext cx="903605" cy="1435735"/>
            </a:xfrm>
            <a:custGeom>
              <a:avLst/>
              <a:gdLst/>
              <a:ahLst/>
              <a:cxnLst/>
              <a:rect l="l" t="t" r="r" b="b"/>
              <a:pathLst>
                <a:path w="903604" h="1435735">
                  <a:moveTo>
                    <a:pt x="0" y="0"/>
                  </a:moveTo>
                  <a:lnTo>
                    <a:pt x="903250" y="0"/>
                  </a:lnTo>
                  <a:lnTo>
                    <a:pt x="903250" y="1435341"/>
                  </a:lnTo>
                  <a:lnTo>
                    <a:pt x="0" y="1435341"/>
                  </a:lnTo>
                  <a:lnTo>
                    <a:pt x="0" y="0"/>
                  </a:lnTo>
                  <a:close/>
                </a:path>
              </a:pathLst>
            </a:custGeom>
            <a:solidFill>
              <a:srgbClr val="FFFFFF"/>
            </a:solidFill>
          </p:spPr>
          <p:txBody>
            <a:bodyPr wrap="square" lIns="0" tIns="0" rIns="0" bIns="0" rtlCol="0"/>
            <a:lstStyle/>
            <a:p>
              <a:endParaRPr/>
            </a:p>
          </p:txBody>
        </p:sp>
        <p:sp>
          <p:nvSpPr>
            <p:cNvPr id="18" name="object 12">
              <a:extLst>
                <a:ext uri="{FF2B5EF4-FFF2-40B4-BE49-F238E27FC236}">
                  <a16:creationId xmlns:a16="http://schemas.microsoft.com/office/drawing/2014/main" id="{593FAD56-C2C2-449F-AA1B-0D8C97B70527}"/>
                </a:ext>
              </a:extLst>
            </p:cNvPr>
            <p:cNvSpPr/>
            <p:nvPr/>
          </p:nvSpPr>
          <p:spPr>
            <a:xfrm>
              <a:off x="9717285" y="1944716"/>
              <a:ext cx="903605" cy="1435735"/>
            </a:xfrm>
            <a:custGeom>
              <a:avLst/>
              <a:gdLst/>
              <a:ahLst/>
              <a:cxnLst/>
              <a:rect l="l" t="t" r="r" b="b"/>
              <a:pathLst>
                <a:path w="903604" h="1435735">
                  <a:moveTo>
                    <a:pt x="0" y="0"/>
                  </a:moveTo>
                  <a:lnTo>
                    <a:pt x="903250" y="0"/>
                  </a:lnTo>
                  <a:lnTo>
                    <a:pt x="903250" y="1435341"/>
                  </a:lnTo>
                  <a:lnTo>
                    <a:pt x="0" y="1435341"/>
                  </a:lnTo>
                  <a:lnTo>
                    <a:pt x="0" y="0"/>
                  </a:lnTo>
                  <a:close/>
                </a:path>
              </a:pathLst>
            </a:custGeom>
            <a:ln w="9524">
              <a:solidFill>
                <a:srgbClr val="DDDEDD"/>
              </a:solidFill>
            </a:ln>
          </p:spPr>
          <p:txBody>
            <a:bodyPr wrap="square" lIns="0" tIns="0" rIns="0" bIns="0" rtlCol="0"/>
            <a:lstStyle/>
            <a:p>
              <a:endParaRPr/>
            </a:p>
          </p:txBody>
        </p:sp>
        <p:sp>
          <p:nvSpPr>
            <p:cNvPr id="19" name="object 13">
              <a:extLst>
                <a:ext uri="{FF2B5EF4-FFF2-40B4-BE49-F238E27FC236}">
                  <a16:creationId xmlns:a16="http://schemas.microsoft.com/office/drawing/2014/main" id="{FB698023-C591-4158-9181-3BE7FDB2B863}"/>
                </a:ext>
              </a:extLst>
            </p:cNvPr>
            <p:cNvSpPr/>
            <p:nvPr/>
          </p:nvSpPr>
          <p:spPr>
            <a:xfrm>
              <a:off x="9808334" y="2202354"/>
              <a:ext cx="709930" cy="0"/>
            </a:xfrm>
            <a:custGeom>
              <a:avLst/>
              <a:gdLst/>
              <a:ahLst/>
              <a:cxnLst/>
              <a:rect l="l" t="t" r="r" b="b"/>
              <a:pathLst>
                <a:path w="709929">
                  <a:moveTo>
                    <a:pt x="0" y="0"/>
                  </a:moveTo>
                  <a:lnTo>
                    <a:pt x="709333" y="0"/>
                  </a:lnTo>
                </a:path>
              </a:pathLst>
            </a:custGeom>
            <a:ln w="55093">
              <a:solidFill>
                <a:srgbClr val="DDDEDD"/>
              </a:solidFill>
            </a:ln>
          </p:spPr>
          <p:txBody>
            <a:bodyPr wrap="square" lIns="0" tIns="0" rIns="0" bIns="0" rtlCol="0"/>
            <a:lstStyle/>
            <a:p>
              <a:endParaRPr/>
            </a:p>
          </p:txBody>
        </p:sp>
        <p:sp>
          <p:nvSpPr>
            <p:cNvPr id="20" name="object 14">
              <a:extLst>
                <a:ext uri="{FF2B5EF4-FFF2-40B4-BE49-F238E27FC236}">
                  <a16:creationId xmlns:a16="http://schemas.microsoft.com/office/drawing/2014/main" id="{84245C8A-3992-4853-BB74-49568FA2415F}"/>
                </a:ext>
              </a:extLst>
            </p:cNvPr>
            <p:cNvSpPr/>
            <p:nvPr/>
          </p:nvSpPr>
          <p:spPr>
            <a:xfrm>
              <a:off x="9808334" y="2276216"/>
              <a:ext cx="709930" cy="0"/>
            </a:xfrm>
            <a:custGeom>
              <a:avLst/>
              <a:gdLst/>
              <a:ahLst/>
              <a:cxnLst/>
              <a:rect l="l" t="t" r="r" b="b"/>
              <a:pathLst>
                <a:path w="709929">
                  <a:moveTo>
                    <a:pt x="0" y="0"/>
                  </a:moveTo>
                  <a:lnTo>
                    <a:pt x="709333" y="0"/>
                  </a:lnTo>
                </a:path>
              </a:pathLst>
            </a:custGeom>
            <a:ln w="9524">
              <a:solidFill>
                <a:srgbClr val="D0D0D1"/>
              </a:solidFill>
            </a:ln>
          </p:spPr>
          <p:txBody>
            <a:bodyPr wrap="square" lIns="0" tIns="0" rIns="0" bIns="0" rtlCol="0"/>
            <a:lstStyle/>
            <a:p>
              <a:endParaRPr/>
            </a:p>
          </p:txBody>
        </p:sp>
        <p:sp>
          <p:nvSpPr>
            <p:cNvPr id="21" name="object 15">
              <a:extLst>
                <a:ext uri="{FF2B5EF4-FFF2-40B4-BE49-F238E27FC236}">
                  <a16:creationId xmlns:a16="http://schemas.microsoft.com/office/drawing/2014/main" id="{F04994C7-78BF-40F8-852D-EE4199C24D7C}"/>
                </a:ext>
              </a:extLst>
            </p:cNvPr>
            <p:cNvSpPr/>
            <p:nvPr/>
          </p:nvSpPr>
          <p:spPr>
            <a:xfrm>
              <a:off x="9808334" y="2362326"/>
              <a:ext cx="709930" cy="0"/>
            </a:xfrm>
            <a:custGeom>
              <a:avLst/>
              <a:gdLst/>
              <a:ahLst/>
              <a:cxnLst/>
              <a:rect l="l" t="t" r="r" b="b"/>
              <a:pathLst>
                <a:path w="709929">
                  <a:moveTo>
                    <a:pt x="0" y="0"/>
                  </a:moveTo>
                  <a:lnTo>
                    <a:pt x="709333" y="0"/>
                  </a:lnTo>
                </a:path>
              </a:pathLst>
            </a:custGeom>
            <a:ln w="9524">
              <a:solidFill>
                <a:srgbClr val="D0D0D1"/>
              </a:solidFill>
            </a:ln>
          </p:spPr>
          <p:txBody>
            <a:bodyPr wrap="square" lIns="0" tIns="0" rIns="0" bIns="0" rtlCol="0"/>
            <a:lstStyle/>
            <a:p>
              <a:endParaRPr/>
            </a:p>
          </p:txBody>
        </p:sp>
        <p:sp>
          <p:nvSpPr>
            <p:cNvPr id="22" name="object 16">
              <a:extLst>
                <a:ext uri="{FF2B5EF4-FFF2-40B4-BE49-F238E27FC236}">
                  <a16:creationId xmlns:a16="http://schemas.microsoft.com/office/drawing/2014/main" id="{0BD46404-BD78-4F00-BDA9-5EEC1F76C491}"/>
                </a:ext>
              </a:extLst>
            </p:cNvPr>
            <p:cNvSpPr/>
            <p:nvPr/>
          </p:nvSpPr>
          <p:spPr>
            <a:xfrm>
              <a:off x="9808334" y="2448434"/>
              <a:ext cx="709930" cy="0"/>
            </a:xfrm>
            <a:custGeom>
              <a:avLst/>
              <a:gdLst/>
              <a:ahLst/>
              <a:cxnLst/>
              <a:rect l="l" t="t" r="r" b="b"/>
              <a:pathLst>
                <a:path w="709929">
                  <a:moveTo>
                    <a:pt x="0" y="0"/>
                  </a:moveTo>
                  <a:lnTo>
                    <a:pt x="709333" y="0"/>
                  </a:lnTo>
                </a:path>
              </a:pathLst>
            </a:custGeom>
            <a:ln w="9524">
              <a:solidFill>
                <a:srgbClr val="D0D0D1"/>
              </a:solidFill>
            </a:ln>
          </p:spPr>
          <p:txBody>
            <a:bodyPr wrap="square" lIns="0" tIns="0" rIns="0" bIns="0" rtlCol="0"/>
            <a:lstStyle/>
            <a:p>
              <a:endParaRPr/>
            </a:p>
          </p:txBody>
        </p:sp>
        <p:sp>
          <p:nvSpPr>
            <p:cNvPr id="23" name="object 17">
              <a:extLst>
                <a:ext uri="{FF2B5EF4-FFF2-40B4-BE49-F238E27FC236}">
                  <a16:creationId xmlns:a16="http://schemas.microsoft.com/office/drawing/2014/main" id="{A66660EF-4DBC-4455-93CA-3AC3B792C170}"/>
                </a:ext>
              </a:extLst>
            </p:cNvPr>
            <p:cNvSpPr/>
            <p:nvPr/>
          </p:nvSpPr>
          <p:spPr>
            <a:xfrm>
              <a:off x="9808334" y="3296858"/>
              <a:ext cx="709930" cy="0"/>
            </a:xfrm>
            <a:custGeom>
              <a:avLst/>
              <a:gdLst/>
              <a:ahLst/>
              <a:cxnLst/>
              <a:rect l="l" t="t" r="r" b="b"/>
              <a:pathLst>
                <a:path w="709929">
                  <a:moveTo>
                    <a:pt x="0" y="0"/>
                  </a:moveTo>
                  <a:lnTo>
                    <a:pt x="709333" y="0"/>
                  </a:lnTo>
                </a:path>
              </a:pathLst>
            </a:custGeom>
            <a:ln w="9524">
              <a:solidFill>
                <a:srgbClr val="D0D0D1"/>
              </a:solidFill>
            </a:ln>
          </p:spPr>
          <p:txBody>
            <a:bodyPr wrap="square" lIns="0" tIns="0" rIns="0" bIns="0" rtlCol="0"/>
            <a:lstStyle/>
            <a:p>
              <a:endParaRPr/>
            </a:p>
          </p:txBody>
        </p:sp>
        <p:sp>
          <p:nvSpPr>
            <p:cNvPr id="24" name="object 18">
              <a:extLst>
                <a:ext uri="{FF2B5EF4-FFF2-40B4-BE49-F238E27FC236}">
                  <a16:creationId xmlns:a16="http://schemas.microsoft.com/office/drawing/2014/main" id="{9A419236-4763-4F7F-8B91-5DDA1B3AEAC8}"/>
                </a:ext>
              </a:extLst>
            </p:cNvPr>
            <p:cNvSpPr/>
            <p:nvPr/>
          </p:nvSpPr>
          <p:spPr>
            <a:xfrm>
              <a:off x="10087588" y="1992660"/>
              <a:ext cx="151145" cy="119974"/>
            </a:xfrm>
            <a:prstGeom prst="rect">
              <a:avLst/>
            </a:prstGeom>
            <a:blipFill>
              <a:blip r:embed="rId7" cstate="print"/>
              <a:stretch>
                <a:fillRect/>
              </a:stretch>
            </a:blipFill>
          </p:spPr>
          <p:txBody>
            <a:bodyPr wrap="square" lIns="0" tIns="0" rIns="0" bIns="0" rtlCol="0"/>
            <a:lstStyle/>
            <a:p>
              <a:endParaRPr/>
            </a:p>
          </p:txBody>
        </p:sp>
        <p:sp>
          <p:nvSpPr>
            <p:cNvPr id="25" name="object 19">
              <a:extLst>
                <a:ext uri="{FF2B5EF4-FFF2-40B4-BE49-F238E27FC236}">
                  <a16:creationId xmlns:a16="http://schemas.microsoft.com/office/drawing/2014/main" id="{1693EE9E-EE23-4EBD-B608-7E1DF76995F2}"/>
                </a:ext>
              </a:extLst>
            </p:cNvPr>
            <p:cNvSpPr/>
            <p:nvPr/>
          </p:nvSpPr>
          <p:spPr>
            <a:xfrm>
              <a:off x="10243601" y="2844246"/>
              <a:ext cx="205104" cy="0"/>
            </a:xfrm>
            <a:custGeom>
              <a:avLst/>
              <a:gdLst/>
              <a:ahLst/>
              <a:cxnLst/>
              <a:rect l="l" t="t" r="r" b="b"/>
              <a:pathLst>
                <a:path w="205104">
                  <a:moveTo>
                    <a:pt x="0" y="0"/>
                  </a:moveTo>
                  <a:lnTo>
                    <a:pt x="204974" y="0"/>
                  </a:lnTo>
                </a:path>
              </a:pathLst>
            </a:custGeom>
            <a:ln w="9524">
              <a:solidFill>
                <a:srgbClr val="D0D0D1"/>
              </a:solidFill>
            </a:ln>
          </p:spPr>
          <p:txBody>
            <a:bodyPr wrap="square" lIns="0" tIns="0" rIns="0" bIns="0" rtlCol="0"/>
            <a:lstStyle/>
            <a:p>
              <a:endParaRPr/>
            </a:p>
          </p:txBody>
        </p:sp>
        <p:sp>
          <p:nvSpPr>
            <p:cNvPr id="26" name="object 20">
              <a:extLst>
                <a:ext uri="{FF2B5EF4-FFF2-40B4-BE49-F238E27FC236}">
                  <a16:creationId xmlns:a16="http://schemas.microsoft.com/office/drawing/2014/main" id="{589D5AD7-32C3-4F9D-B5FB-42B5A3A8C04D}"/>
                </a:ext>
              </a:extLst>
            </p:cNvPr>
            <p:cNvSpPr/>
            <p:nvPr/>
          </p:nvSpPr>
          <p:spPr>
            <a:xfrm>
              <a:off x="10283587" y="2780046"/>
              <a:ext cx="113664" cy="0"/>
            </a:xfrm>
            <a:custGeom>
              <a:avLst/>
              <a:gdLst/>
              <a:ahLst/>
              <a:cxnLst/>
              <a:rect l="l" t="t" r="r" b="b"/>
              <a:pathLst>
                <a:path w="113665">
                  <a:moveTo>
                    <a:pt x="0" y="0"/>
                  </a:moveTo>
                  <a:lnTo>
                    <a:pt x="113380" y="0"/>
                  </a:lnTo>
                </a:path>
              </a:pathLst>
            </a:custGeom>
            <a:ln w="28574">
              <a:solidFill>
                <a:srgbClr val="0095DA"/>
              </a:solidFill>
            </a:ln>
          </p:spPr>
          <p:txBody>
            <a:bodyPr wrap="square" lIns="0" tIns="0" rIns="0" bIns="0" rtlCol="0"/>
            <a:lstStyle/>
            <a:p>
              <a:endParaRPr/>
            </a:p>
          </p:txBody>
        </p:sp>
        <p:sp>
          <p:nvSpPr>
            <p:cNvPr id="27" name="object 21">
              <a:extLst>
                <a:ext uri="{FF2B5EF4-FFF2-40B4-BE49-F238E27FC236}">
                  <a16:creationId xmlns:a16="http://schemas.microsoft.com/office/drawing/2014/main" id="{CE5AEBF8-E647-4D44-A992-7FEECE72B6D6}"/>
                </a:ext>
              </a:extLst>
            </p:cNvPr>
            <p:cNvSpPr/>
            <p:nvPr/>
          </p:nvSpPr>
          <p:spPr>
            <a:xfrm>
              <a:off x="10230101" y="2503720"/>
              <a:ext cx="232548" cy="232547"/>
            </a:xfrm>
            <a:prstGeom prst="rect">
              <a:avLst/>
            </a:prstGeom>
            <a:blipFill>
              <a:blip r:embed="rId8"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C06DF5C1-A9FD-4D20-BD2A-03BCF1E4411B}"/>
                </a:ext>
              </a:extLst>
            </p:cNvPr>
            <p:cNvSpPr/>
            <p:nvPr/>
          </p:nvSpPr>
          <p:spPr>
            <a:xfrm>
              <a:off x="9883695" y="2844246"/>
              <a:ext cx="205104" cy="0"/>
            </a:xfrm>
            <a:custGeom>
              <a:avLst/>
              <a:gdLst/>
              <a:ahLst/>
              <a:cxnLst/>
              <a:rect l="l" t="t" r="r" b="b"/>
              <a:pathLst>
                <a:path w="205104">
                  <a:moveTo>
                    <a:pt x="0" y="0"/>
                  </a:moveTo>
                  <a:lnTo>
                    <a:pt x="204974" y="0"/>
                  </a:lnTo>
                </a:path>
              </a:pathLst>
            </a:custGeom>
            <a:ln w="9524">
              <a:solidFill>
                <a:srgbClr val="D0D0D1"/>
              </a:solidFill>
            </a:ln>
          </p:spPr>
          <p:txBody>
            <a:bodyPr wrap="square" lIns="0" tIns="0" rIns="0" bIns="0" rtlCol="0"/>
            <a:lstStyle/>
            <a:p>
              <a:endParaRPr/>
            </a:p>
          </p:txBody>
        </p:sp>
        <p:sp>
          <p:nvSpPr>
            <p:cNvPr id="29" name="object 23">
              <a:extLst>
                <a:ext uri="{FF2B5EF4-FFF2-40B4-BE49-F238E27FC236}">
                  <a16:creationId xmlns:a16="http://schemas.microsoft.com/office/drawing/2014/main" id="{211117C8-79E6-4CAD-B113-61E2B88083D7}"/>
                </a:ext>
              </a:extLst>
            </p:cNvPr>
            <p:cNvSpPr/>
            <p:nvPr/>
          </p:nvSpPr>
          <p:spPr>
            <a:xfrm>
              <a:off x="9923681" y="2780046"/>
              <a:ext cx="113664" cy="0"/>
            </a:xfrm>
            <a:custGeom>
              <a:avLst/>
              <a:gdLst/>
              <a:ahLst/>
              <a:cxnLst/>
              <a:rect l="l" t="t" r="r" b="b"/>
              <a:pathLst>
                <a:path w="113665">
                  <a:moveTo>
                    <a:pt x="0" y="0"/>
                  </a:moveTo>
                  <a:lnTo>
                    <a:pt x="113380" y="0"/>
                  </a:lnTo>
                </a:path>
              </a:pathLst>
            </a:custGeom>
            <a:ln w="28574">
              <a:solidFill>
                <a:srgbClr val="0095DA"/>
              </a:solidFill>
            </a:ln>
          </p:spPr>
          <p:txBody>
            <a:bodyPr wrap="square" lIns="0" tIns="0" rIns="0" bIns="0" rtlCol="0"/>
            <a:lstStyle/>
            <a:p>
              <a:endParaRPr/>
            </a:p>
          </p:txBody>
        </p:sp>
        <p:sp>
          <p:nvSpPr>
            <p:cNvPr id="30" name="object 24">
              <a:extLst>
                <a:ext uri="{FF2B5EF4-FFF2-40B4-BE49-F238E27FC236}">
                  <a16:creationId xmlns:a16="http://schemas.microsoft.com/office/drawing/2014/main" id="{DFA0A6B0-0F9B-4FAC-8A0E-DC0379E07BE6}"/>
                </a:ext>
              </a:extLst>
            </p:cNvPr>
            <p:cNvSpPr/>
            <p:nvPr/>
          </p:nvSpPr>
          <p:spPr>
            <a:xfrm>
              <a:off x="9870995" y="2504518"/>
              <a:ext cx="230949" cy="230950"/>
            </a:xfrm>
            <a:prstGeom prst="rect">
              <a:avLst/>
            </a:prstGeom>
            <a:blipFill>
              <a:blip r:embed="rId9" cstate="print"/>
              <a:stretch>
                <a:fillRect/>
              </a:stretch>
            </a:blipFill>
          </p:spPr>
          <p:txBody>
            <a:bodyPr wrap="square" lIns="0" tIns="0" rIns="0" bIns="0" rtlCol="0"/>
            <a:lstStyle/>
            <a:p>
              <a:endParaRPr/>
            </a:p>
          </p:txBody>
        </p:sp>
        <p:sp>
          <p:nvSpPr>
            <p:cNvPr id="31" name="object 25">
              <a:extLst>
                <a:ext uri="{FF2B5EF4-FFF2-40B4-BE49-F238E27FC236}">
                  <a16:creationId xmlns:a16="http://schemas.microsoft.com/office/drawing/2014/main" id="{54682477-F374-4CA8-8044-CD5B2A48753C}"/>
                </a:ext>
              </a:extLst>
            </p:cNvPr>
            <p:cNvSpPr/>
            <p:nvPr/>
          </p:nvSpPr>
          <p:spPr>
            <a:xfrm>
              <a:off x="9883697" y="3244495"/>
              <a:ext cx="205104" cy="0"/>
            </a:xfrm>
            <a:custGeom>
              <a:avLst/>
              <a:gdLst/>
              <a:ahLst/>
              <a:cxnLst/>
              <a:rect l="l" t="t" r="r" b="b"/>
              <a:pathLst>
                <a:path w="205104">
                  <a:moveTo>
                    <a:pt x="0" y="0"/>
                  </a:moveTo>
                  <a:lnTo>
                    <a:pt x="204974" y="0"/>
                  </a:lnTo>
                </a:path>
              </a:pathLst>
            </a:custGeom>
            <a:ln w="9524">
              <a:solidFill>
                <a:srgbClr val="D0D0D1"/>
              </a:solidFill>
            </a:ln>
          </p:spPr>
          <p:txBody>
            <a:bodyPr wrap="square" lIns="0" tIns="0" rIns="0" bIns="0" rtlCol="0"/>
            <a:lstStyle/>
            <a:p>
              <a:endParaRPr/>
            </a:p>
          </p:txBody>
        </p:sp>
        <p:sp>
          <p:nvSpPr>
            <p:cNvPr id="32" name="object 26">
              <a:extLst>
                <a:ext uri="{FF2B5EF4-FFF2-40B4-BE49-F238E27FC236}">
                  <a16:creationId xmlns:a16="http://schemas.microsoft.com/office/drawing/2014/main" id="{06E88D3B-E2E4-488C-BB97-059A351FEC10}"/>
                </a:ext>
              </a:extLst>
            </p:cNvPr>
            <p:cNvSpPr/>
            <p:nvPr/>
          </p:nvSpPr>
          <p:spPr>
            <a:xfrm>
              <a:off x="9923682" y="3180295"/>
              <a:ext cx="113664" cy="0"/>
            </a:xfrm>
            <a:custGeom>
              <a:avLst/>
              <a:gdLst/>
              <a:ahLst/>
              <a:cxnLst/>
              <a:rect l="l" t="t" r="r" b="b"/>
              <a:pathLst>
                <a:path w="113665">
                  <a:moveTo>
                    <a:pt x="0" y="0"/>
                  </a:moveTo>
                  <a:lnTo>
                    <a:pt x="113379" y="0"/>
                  </a:lnTo>
                </a:path>
              </a:pathLst>
            </a:custGeom>
            <a:ln w="28574">
              <a:solidFill>
                <a:srgbClr val="0095DA"/>
              </a:solidFill>
            </a:ln>
          </p:spPr>
          <p:txBody>
            <a:bodyPr wrap="square" lIns="0" tIns="0" rIns="0" bIns="0" rtlCol="0"/>
            <a:lstStyle/>
            <a:p>
              <a:endParaRPr/>
            </a:p>
          </p:txBody>
        </p:sp>
        <p:sp>
          <p:nvSpPr>
            <p:cNvPr id="33" name="object 27">
              <a:extLst>
                <a:ext uri="{FF2B5EF4-FFF2-40B4-BE49-F238E27FC236}">
                  <a16:creationId xmlns:a16="http://schemas.microsoft.com/office/drawing/2014/main" id="{F3DEC73D-1D9B-4E97-979D-1E235958F0C8}"/>
                </a:ext>
              </a:extLst>
            </p:cNvPr>
            <p:cNvSpPr/>
            <p:nvPr/>
          </p:nvSpPr>
          <p:spPr>
            <a:xfrm>
              <a:off x="9876266" y="2904771"/>
              <a:ext cx="220408" cy="220408"/>
            </a:xfrm>
            <a:prstGeom prst="rect">
              <a:avLst/>
            </a:prstGeom>
            <a:blipFill>
              <a:blip r:embed="rId10"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AFE56DFA-16CF-4DCB-8FD2-F6ACAEE16653}"/>
                </a:ext>
              </a:extLst>
            </p:cNvPr>
            <p:cNvSpPr/>
            <p:nvPr/>
          </p:nvSpPr>
          <p:spPr>
            <a:xfrm>
              <a:off x="10243600" y="3244495"/>
              <a:ext cx="205104" cy="0"/>
            </a:xfrm>
            <a:custGeom>
              <a:avLst/>
              <a:gdLst/>
              <a:ahLst/>
              <a:cxnLst/>
              <a:rect l="l" t="t" r="r" b="b"/>
              <a:pathLst>
                <a:path w="205104">
                  <a:moveTo>
                    <a:pt x="0" y="0"/>
                  </a:moveTo>
                  <a:lnTo>
                    <a:pt x="204974" y="0"/>
                  </a:lnTo>
                </a:path>
              </a:pathLst>
            </a:custGeom>
            <a:ln w="9524">
              <a:solidFill>
                <a:srgbClr val="D0D0D1"/>
              </a:solidFill>
            </a:ln>
          </p:spPr>
          <p:txBody>
            <a:bodyPr wrap="square" lIns="0" tIns="0" rIns="0" bIns="0" rtlCol="0"/>
            <a:lstStyle/>
            <a:p>
              <a:endParaRPr/>
            </a:p>
          </p:txBody>
        </p:sp>
        <p:sp>
          <p:nvSpPr>
            <p:cNvPr id="35" name="object 29">
              <a:extLst>
                <a:ext uri="{FF2B5EF4-FFF2-40B4-BE49-F238E27FC236}">
                  <a16:creationId xmlns:a16="http://schemas.microsoft.com/office/drawing/2014/main" id="{65D40ED4-ED27-4AD4-BF1E-F39F207422CF}"/>
                </a:ext>
              </a:extLst>
            </p:cNvPr>
            <p:cNvSpPr/>
            <p:nvPr/>
          </p:nvSpPr>
          <p:spPr>
            <a:xfrm>
              <a:off x="10283585" y="3180295"/>
              <a:ext cx="113664" cy="0"/>
            </a:xfrm>
            <a:custGeom>
              <a:avLst/>
              <a:gdLst/>
              <a:ahLst/>
              <a:cxnLst/>
              <a:rect l="l" t="t" r="r" b="b"/>
              <a:pathLst>
                <a:path w="113665">
                  <a:moveTo>
                    <a:pt x="0" y="0"/>
                  </a:moveTo>
                  <a:lnTo>
                    <a:pt x="113380" y="0"/>
                  </a:lnTo>
                </a:path>
              </a:pathLst>
            </a:custGeom>
            <a:ln w="28574">
              <a:solidFill>
                <a:srgbClr val="0095DA"/>
              </a:solidFill>
            </a:ln>
          </p:spPr>
          <p:txBody>
            <a:bodyPr wrap="square" lIns="0" tIns="0" rIns="0" bIns="0" rtlCol="0"/>
            <a:lstStyle/>
            <a:p>
              <a:endParaRPr/>
            </a:p>
          </p:txBody>
        </p:sp>
        <p:sp>
          <p:nvSpPr>
            <p:cNvPr id="36" name="object 30">
              <a:extLst>
                <a:ext uri="{FF2B5EF4-FFF2-40B4-BE49-F238E27FC236}">
                  <a16:creationId xmlns:a16="http://schemas.microsoft.com/office/drawing/2014/main" id="{71B7A5EE-9D5A-46D1-A2A8-85427D39DDBE}"/>
                </a:ext>
              </a:extLst>
            </p:cNvPr>
            <p:cNvSpPr/>
            <p:nvPr/>
          </p:nvSpPr>
          <p:spPr>
            <a:xfrm>
              <a:off x="10226228" y="2891506"/>
              <a:ext cx="240295" cy="240295"/>
            </a:xfrm>
            <a:prstGeom prst="rect">
              <a:avLst/>
            </a:prstGeom>
            <a:blipFill>
              <a:blip r:embed="rId11" cstate="print"/>
              <a:stretch>
                <a:fillRect/>
              </a:stretch>
            </a:blipFill>
          </p:spPr>
          <p:txBody>
            <a:bodyPr wrap="square" lIns="0" tIns="0" rIns="0" bIns="0" rtlCol="0"/>
            <a:lstStyle/>
            <a:p>
              <a:endParaRPr/>
            </a:p>
          </p:txBody>
        </p:sp>
      </p:grpSp>
      <p:sp>
        <p:nvSpPr>
          <p:cNvPr id="37" name="object 31">
            <a:extLst>
              <a:ext uri="{FF2B5EF4-FFF2-40B4-BE49-F238E27FC236}">
                <a16:creationId xmlns:a16="http://schemas.microsoft.com/office/drawing/2014/main" id="{C73D2E7B-0701-4C44-951D-0B19661F69D6}"/>
              </a:ext>
            </a:extLst>
          </p:cNvPr>
          <p:cNvSpPr txBox="1"/>
          <p:nvPr/>
        </p:nvSpPr>
        <p:spPr>
          <a:xfrm>
            <a:off x="9654178" y="3007025"/>
            <a:ext cx="1556385" cy="297133"/>
          </a:xfrm>
          <a:prstGeom prst="rect">
            <a:avLst/>
          </a:prstGeom>
        </p:spPr>
        <p:txBody>
          <a:bodyPr vert="horz" wrap="square" lIns="0" tIns="20320" rIns="0" bIns="0" rtlCol="0">
            <a:spAutoFit/>
          </a:bodyPr>
          <a:lstStyle/>
          <a:p>
            <a:pPr marR="5080">
              <a:lnSpc>
                <a:spcPts val="1050"/>
              </a:lnSpc>
              <a:spcBef>
                <a:spcPts val="160"/>
              </a:spcBef>
            </a:pPr>
            <a:r>
              <a:rPr lang="en-US" sz="900" dirty="0">
                <a:solidFill>
                  <a:srgbClr val="59575C"/>
                </a:solidFill>
                <a:cs typeface="Calibri"/>
              </a:rPr>
              <a:t>Email client renders a 1-to-1  personalized, relevant email</a:t>
            </a:r>
            <a:endParaRPr lang="en-US" sz="900">
              <a:cs typeface="Calibri"/>
            </a:endParaRPr>
          </a:p>
        </p:txBody>
      </p:sp>
      <p:sp>
        <p:nvSpPr>
          <p:cNvPr id="38" name="object 32">
            <a:extLst>
              <a:ext uri="{FF2B5EF4-FFF2-40B4-BE49-F238E27FC236}">
                <a16:creationId xmlns:a16="http://schemas.microsoft.com/office/drawing/2014/main" id="{8CFAF6C7-2D86-4F4E-BADB-AB4D06971E99}"/>
              </a:ext>
            </a:extLst>
          </p:cNvPr>
          <p:cNvSpPr/>
          <p:nvPr/>
        </p:nvSpPr>
        <p:spPr>
          <a:xfrm>
            <a:off x="3409413" y="3786471"/>
            <a:ext cx="8015605" cy="0"/>
          </a:xfrm>
          <a:custGeom>
            <a:avLst/>
            <a:gdLst/>
            <a:ahLst/>
            <a:cxnLst/>
            <a:rect l="l" t="t" r="r" b="b"/>
            <a:pathLst>
              <a:path w="8015605">
                <a:moveTo>
                  <a:pt x="0" y="0"/>
                </a:moveTo>
                <a:lnTo>
                  <a:pt x="8015004" y="0"/>
                </a:lnTo>
              </a:path>
            </a:pathLst>
          </a:custGeom>
          <a:ln w="25399">
            <a:solidFill>
              <a:srgbClr val="8D837A"/>
            </a:solidFill>
          </a:ln>
        </p:spPr>
        <p:txBody>
          <a:bodyPr wrap="square" lIns="0" tIns="0" rIns="0" bIns="0" rtlCol="0"/>
          <a:lstStyle/>
          <a:p>
            <a:endParaRPr/>
          </a:p>
        </p:txBody>
      </p:sp>
      <p:sp>
        <p:nvSpPr>
          <p:cNvPr id="39" name="object 33">
            <a:extLst>
              <a:ext uri="{FF2B5EF4-FFF2-40B4-BE49-F238E27FC236}">
                <a16:creationId xmlns:a16="http://schemas.microsoft.com/office/drawing/2014/main" id="{D6B1F51E-B981-4B55-B8C3-133C5652D7B6}"/>
              </a:ext>
            </a:extLst>
          </p:cNvPr>
          <p:cNvSpPr/>
          <p:nvPr/>
        </p:nvSpPr>
        <p:spPr>
          <a:xfrm>
            <a:off x="11424261" y="3628571"/>
            <a:ext cx="45719" cy="314255"/>
          </a:xfrm>
          <a:custGeom>
            <a:avLst/>
            <a:gdLst/>
            <a:ahLst/>
            <a:cxnLst/>
            <a:rect l="l" t="t" r="r" b="b"/>
            <a:pathLst>
              <a:path h="455295">
                <a:moveTo>
                  <a:pt x="0" y="0"/>
                </a:moveTo>
                <a:lnTo>
                  <a:pt x="0" y="454849"/>
                </a:lnTo>
              </a:path>
            </a:pathLst>
          </a:custGeom>
          <a:ln w="25399">
            <a:solidFill>
              <a:srgbClr val="8D837A"/>
            </a:solidFill>
          </a:ln>
        </p:spPr>
        <p:txBody>
          <a:bodyPr wrap="square" lIns="0" tIns="0" rIns="0" bIns="0" rtlCol="0"/>
          <a:lstStyle/>
          <a:p>
            <a:endParaRPr/>
          </a:p>
        </p:txBody>
      </p:sp>
      <p:sp>
        <p:nvSpPr>
          <p:cNvPr id="40" name="object 34">
            <a:extLst>
              <a:ext uri="{FF2B5EF4-FFF2-40B4-BE49-F238E27FC236}">
                <a16:creationId xmlns:a16="http://schemas.microsoft.com/office/drawing/2014/main" id="{387CC450-7C3A-44B8-92A8-2408B65555F4}"/>
              </a:ext>
            </a:extLst>
          </p:cNvPr>
          <p:cNvSpPr/>
          <p:nvPr/>
        </p:nvSpPr>
        <p:spPr>
          <a:xfrm flipH="1">
            <a:off x="3363694" y="3628571"/>
            <a:ext cx="45719" cy="314255"/>
          </a:xfrm>
          <a:custGeom>
            <a:avLst/>
            <a:gdLst/>
            <a:ahLst/>
            <a:cxnLst/>
            <a:rect l="l" t="t" r="r" b="b"/>
            <a:pathLst>
              <a:path h="455295">
                <a:moveTo>
                  <a:pt x="0" y="0"/>
                </a:moveTo>
                <a:lnTo>
                  <a:pt x="0" y="454849"/>
                </a:lnTo>
              </a:path>
            </a:pathLst>
          </a:custGeom>
          <a:ln w="25399">
            <a:solidFill>
              <a:srgbClr val="8D837A"/>
            </a:solidFill>
          </a:ln>
        </p:spPr>
        <p:txBody>
          <a:bodyPr wrap="square" lIns="0" tIns="0" rIns="0" bIns="0" rtlCol="0"/>
          <a:lstStyle/>
          <a:p>
            <a:endParaRPr/>
          </a:p>
        </p:txBody>
      </p:sp>
      <p:sp>
        <p:nvSpPr>
          <p:cNvPr id="41" name="object 35">
            <a:extLst>
              <a:ext uri="{FF2B5EF4-FFF2-40B4-BE49-F238E27FC236}">
                <a16:creationId xmlns:a16="http://schemas.microsoft.com/office/drawing/2014/main" id="{328FCF3C-A014-429C-AD2F-8E7112EB3738}"/>
              </a:ext>
            </a:extLst>
          </p:cNvPr>
          <p:cNvSpPr txBox="1"/>
          <p:nvPr/>
        </p:nvSpPr>
        <p:spPr>
          <a:xfrm>
            <a:off x="6856510" y="3532078"/>
            <a:ext cx="2002263"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59575C"/>
                </a:solidFill>
                <a:cs typeface="Calibri"/>
              </a:rPr>
              <a:t>Open Time</a:t>
            </a:r>
            <a:endParaRPr lang="en-US" sz="1600" dirty="0">
              <a:cs typeface="Calibri"/>
            </a:endParaRPr>
          </a:p>
        </p:txBody>
      </p:sp>
      <p:sp>
        <p:nvSpPr>
          <p:cNvPr id="42" name="object 36">
            <a:extLst>
              <a:ext uri="{FF2B5EF4-FFF2-40B4-BE49-F238E27FC236}">
                <a16:creationId xmlns:a16="http://schemas.microsoft.com/office/drawing/2014/main" id="{A462EC37-CEAC-445D-982E-DA143AE3E42F}"/>
              </a:ext>
            </a:extLst>
          </p:cNvPr>
          <p:cNvSpPr/>
          <p:nvPr/>
        </p:nvSpPr>
        <p:spPr>
          <a:xfrm>
            <a:off x="3348643" y="1845995"/>
            <a:ext cx="2601600" cy="1702548"/>
          </a:xfrm>
          <a:prstGeom prst="rect">
            <a:avLst/>
          </a:prstGeom>
          <a:blipFill>
            <a:blip r:embed="rId5" cstate="print"/>
            <a:stretch>
              <a:fillRect/>
            </a:stretch>
          </a:blipFill>
        </p:spPr>
        <p:txBody>
          <a:bodyPr wrap="square" lIns="0" tIns="0" rIns="0" bIns="0" rtlCol="0"/>
          <a:lstStyle/>
          <a:p>
            <a:endParaRPr/>
          </a:p>
        </p:txBody>
      </p:sp>
      <p:sp>
        <p:nvSpPr>
          <p:cNvPr id="43" name="object 37">
            <a:extLst>
              <a:ext uri="{FF2B5EF4-FFF2-40B4-BE49-F238E27FC236}">
                <a16:creationId xmlns:a16="http://schemas.microsoft.com/office/drawing/2014/main" id="{DCDA9989-97CA-4B51-900A-A5DD05DAEE1B}"/>
              </a:ext>
            </a:extLst>
          </p:cNvPr>
          <p:cNvSpPr/>
          <p:nvPr/>
        </p:nvSpPr>
        <p:spPr>
          <a:xfrm>
            <a:off x="3405793" y="1884096"/>
            <a:ext cx="2487295" cy="1627744"/>
          </a:xfrm>
          <a:custGeom>
            <a:avLst/>
            <a:gdLst/>
            <a:ahLst/>
            <a:cxnLst/>
            <a:rect l="l" t="t" r="r" b="b"/>
            <a:pathLst>
              <a:path w="2487295" h="2487295">
                <a:moveTo>
                  <a:pt x="0" y="0"/>
                </a:moveTo>
                <a:lnTo>
                  <a:pt x="2487299" y="0"/>
                </a:lnTo>
                <a:lnTo>
                  <a:pt x="2487299" y="2487299"/>
                </a:lnTo>
                <a:lnTo>
                  <a:pt x="0" y="2487299"/>
                </a:lnTo>
                <a:lnTo>
                  <a:pt x="0" y="0"/>
                </a:lnTo>
                <a:close/>
              </a:path>
            </a:pathLst>
          </a:custGeom>
          <a:solidFill>
            <a:srgbClr val="FFFFFF"/>
          </a:solidFill>
        </p:spPr>
        <p:txBody>
          <a:bodyPr wrap="square" lIns="0" tIns="0" rIns="0" bIns="0" rtlCol="0"/>
          <a:lstStyle/>
          <a:p>
            <a:endParaRPr/>
          </a:p>
        </p:txBody>
      </p:sp>
      <p:sp>
        <p:nvSpPr>
          <p:cNvPr id="44" name="object 38">
            <a:extLst>
              <a:ext uri="{FF2B5EF4-FFF2-40B4-BE49-F238E27FC236}">
                <a16:creationId xmlns:a16="http://schemas.microsoft.com/office/drawing/2014/main" id="{19054520-ACAA-49E4-947D-A4C1751C083F}"/>
              </a:ext>
            </a:extLst>
          </p:cNvPr>
          <p:cNvSpPr txBox="1"/>
          <p:nvPr/>
        </p:nvSpPr>
        <p:spPr>
          <a:xfrm>
            <a:off x="4120548" y="3007025"/>
            <a:ext cx="1527810" cy="297133"/>
          </a:xfrm>
          <a:prstGeom prst="rect">
            <a:avLst/>
          </a:prstGeom>
        </p:spPr>
        <p:txBody>
          <a:bodyPr vert="horz" wrap="square" lIns="0" tIns="20320" rIns="0" bIns="0" rtlCol="0">
            <a:spAutoFit/>
          </a:bodyPr>
          <a:lstStyle/>
          <a:p>
            <a:pPr marR="5080">
              <a:lnSpc>
                <a:spcPts val="1050"/>
              </a:lnSpc>
              <a:spcBef>
                <a:spcPts val="160"/>
              </a:spcBef>
            </a:pPr>
            <a:r>
              <a:rPr lang="en-US" sz="900" dirty="0">
                <a:solidFill>
                  <a:srgbClr val="59575C"/>
                </a:solidFill>
                <a:cs typeface="Calibri"/>
              </a:rPr>
              <a:t>Customer opens your email  in their email client</a:t>
            </a:r>
            <a:endParaRPr lang="en-US" sz="900">
              <a:cs typeface="Calibri"/>
            </a:endParaRPr>
          </a:p>
        </p:txBody>
      </p:sp>
      <p:grpSp>
        <p:nvGrpSpPr>
          <p:cNvPr id="8" name="Group 7">
            <a:extLst>
              <a:ext uri="{FF2B5EF4-FFF2-40B4-BE49-F238E27FC236}">
                <a16:creationId xmlns:a16="http://schemas.microsoft.com/office/drawing/2014/main" id="{30237EFD-F8EB-465C-9CA2-C03FED3382AC}"/>
              </a:ext>
            </a:extLst>
          </p:cNvPr>
          <p:cNvGrpSpPr/>
          <p:nvPr/>
        </p:nvGrpSpPr>
        <p:grpSpPr>
          <a:xfrm>
            <a:off x="4046881" y="2122375"/>
            <a:ext cx="1238183" cy="614365"/>
            <a:chOff x="3686155" y="2254670"/>
            <a:chExt cx="1925519" cy="1134421"/>
          </a:xfrm>
        </p:grpSpPr>
        <p:sp>
          <p:nvSpPr>
            <p:cNvPr id="45" name="object 39">
              <a:extLst>
                <a:ext uri="{FF2B5EF4-FFF2-40B4-BE49-F238E27FC236}">
                  <a16:creationId xmlns:a16="http://schemas.microsoft.com/office/drawing/2014/main" id="{58F62AC3-C619-4B5B-97B9-0AD3BBA64BC8}"/>
                </a:ext>
              </a:extLst>
            </p:cNvPr>
            <p:cNvSpPr/>
            <p:nvPr/>
          </p:nvSpPr>
          <p:spPr>
            <a:xfrm>
              <a:off x="3686155" y="2254670"/>
              <a:ext cx="1925519" cy="1134421"/>
            </a:xfrm>
            <a:prstGeom prst="rect">
              <a:avLst/>
            </a:prstGeom>
            <a:blipFill>
              <a:blip r:embed="rId12"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6E25583D-201A-4613-98FC-592E20C4BB8E}"/>
                </a:ext>
              </a:extLst>
            </p:cNvPr>
            <p:cNvSpPr/>
            <p:nvPr/>
          </p:nvSpPr>
          <p:spPr>
            <a:xfrm>
              <a:off x="3686155" y="2254670"/>
              <a:ext cx="1905635" cy="1130300"/>
            </a:xfrm>
            <a:custGeom>
              <a:avLst/>
              <a:gdLst/>
              <a:ahLst/>
              <a:cxnLst/>
              <a:rect l="l" t="t" r="r" b="b"/>
              <a:pathLst>
                <a:path w="1905635" h="1130300">
                  <a:moveTo>
                    <a:pt x="0" y="0"/>
                  </a:moveTo>
                  <a:lnTo>
                    <a:pt x="1905640" y="0"/>
                  </a:lnTo>
                  <a:lnTo>
                    <a:pt x="1905640" y="1129696"/>
                  </a:lnTo>
                  <a:lnTo>
                    <a:pt x="0" y="1129696"/>
                  </a:lnTo>
                  <a:lnTo>
                    <a:pt x="0" y="0"/>
                  </a:lnTo>
                  <a:close/>
                </a:path>
              </a:pathLst>
            </a:custGeom>
            <a:ln w="9524">
              <a:solidFill>
                <a:srgbClr val="D9D9D9"/>
              </a:solidFill>
            </a:ln>
          </p:spPr>
          <p:txBody>
            <a:bodyPr wrap="square" lIns="0" tIns="0" rIns="0" bIns="0" rtlCol="0"/>
            <a:lstStyle/>
            <a:p>
              <a:endParaRPr/>
            </a:p>
          </p:txBody>
        </p:sp>
        <p:sp>
          <p:nvSpPr>
            <p:cNvPr id="47" name="object 41">
              <a:extLst>
                <a:ext uri="{FF2B5EF4-FFF2-40B4-BE49-F238E27FC236}">
                  <a16:creationId xmlns:a16="http://schemas.microsoft.com/office/drawing/2014/main" id="{A13F5EC6-BE3A-478D-A4A6-6AB3EADEAFEB}"/>
                </a:ext>
              </a:extLst>
            </p:cNvPr>
            <p:cNvSpPr/>
            <p:nvPr/>
          </p:nvSpPr>
          <p:spPr>
            <a:xfrm>
              <a:off x="3776845" y="2303387"/>
              <a:ext cx="169719" cy="136737"/>
            </a:xfrm>
            <a:prstGeom prst="rect">
              <a:avLst/>
            </a:prstGeom>
            <a:blipFill>
              <a:blip r:embed="rId13"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8F0CBB54-F724-4074-BA29-4304604CA02E}"/>
                </a:ext>
              </a:extLst>
            </p:cNvPr>
            <p:cNvSpPr/>
            <p:nvPr/>
          </p:nvSpPr>
          <p:spPr>
            <a:xfrm>
              <a:off x="4200805" y="2688222"/>
              <a:ext cx="162034" cy="196329"/>
            </a:xfrm>
            <a:prstGeom prst="rect">
              <a:avLst/>
            </a:prstGeom>
            <a:blipFill>
              <a:blip r:embed="rId14" cstate="print"/>
              <a:stretch>
                <a:fillRect/>
              </a:stretch>
            </a:blipFill>
          </p:spPr>
          <p:txBody>
            <a:bodyPr wrap="square" lIns="0" tIns="0" rIns="0" bIns="0" rtlCol="0"/>
            <a:lstStyle/>
            <a:p>
              <a:endParaRPr/>
            </a:p>
          </p:txBody>
        </p:sp>
        <p:sp>
          <p:nvSpPr>
            <p:cNvPr id="49" name="object 43">
              <a:extLst>
                <a:ext uri="{FF2B5EF4-FFF2-40B4-BE49-F238E27FC236}">
                  <a16:creationId xmlns:a16="http://schemas.microsoft.com/office/drawing/2014/main" id="{519ECB64-651D-45DA-BA92-45A73A2A873A}"/>
                </a:ext>
              </a:extLst>
            </p:cNvPr>
            <p:cNvSpPr/>
            <p:nvPr/>
          </p:nvSpPr>
          <p:spPr>
            <a:xfrm>
              <a:off x="4194403" y="2681820"/>
              <a:ext cx="175260" cy="209550"/>
            </a:xfrm>
            <a:custGeom>
              <a:avLst/>
              <a:gdLst/>
              <a:ahLst/>
              <a:cxnLst/>
              <a:rect l="l" t="t" r="r" b="b"/>
              <a:pathLst>
                <a:path w="175260" h="209550">
                  <a:moveTo>
                    <a:pt x="0" y="46953"/>
                  </a:moveTo>
                  <a:lnTo>
                    <a:pt x="92602" y="0"/>
                  </a:lnTo>
                  <a:lnTo>
                    <a:pt x="174838" y="162178"/>
                  </a:lnTo>
                  <a:lnTo>
                    <a:pt x="82235" y="209132"/>
                  </a:lnTo>
                  <a:lnTo>
                    <a:pt x="0" y="46953"/>
                  </a:lnTo>
                  <a:close/>
                </a:path>
              </a:pathLst>
            </a:custGeom>
            <a:ln w="9524">
              <a:solidFill>
                <a:srgbClr val="D9D9D9"/>
              </a:solidFill>
            </a:ln>
          </p:spPr>
          <p:txBody>
            <a:bodyPr wrap="square" lIns="0" tIns="0" rIns="0" bIns="0" rtlCol="0"/>
            <a:lstStyle/>
            <a:p>
              <a:endParaRPr/>
            </a:p>
          </p:txBody>
        </p:sp>
      </p:grpSp>
      <p:sp>
        <p:nvSpPr>
          <p:cNvPr id="50" name="object 44">
            <a:extLst>
              <a:ext uri="{FF2B5EF4-FFF2-40B4-BE49-F238E27FC236}">
                <a16:creationId xmlns:a16="http://schemas.microsoft.com/office/drawing/2014/main" id="{6412B13F-83BA-44B8-B604-46BF8DBA3A74}"/>
              </a:ext>
            </a:extLst>
          </p:cNvPr>
          <p:cNvSpPr/>
          <p:nvPr/>
        </p:nvSpPr>
        <p:spPr>
          <a:xfrm>
            <a:off x="534652" y="1846317"/>
            <a:ext cx="2599800" cy="1702548"/>
          </a:xfrm>
          <a:prstGeom prst="rect">
            <a:avLst/>
          </a:prstGeom>
          <a:blipFill>
            <a:blip r:embed="rId6" cstate="print"/>
            <a:stretch>
              <a:fillRect/>
            </a:stretch>
          </a:blipFill>
        </p:spPr>
        <p:txBody>
          <a:bodyPr wrap="square" lIns="0" tIns="0" rIns="0" bIns="0" rtlCol="0"/>
          <a:lstStyle/>
          <a:p>
            <a:endParaRPr/>
          </a:p>
        </p:txBody>
      </p:sp>
      <p:sp>
        <p:nvSpPr>
          <p:cNvPr id="51" name="object 45">
            <a:extLst>
              <a:ext uri="{FF2B5EF4-FFF2-40B4-BE49-F238E27FC236}">
                <a16:creationId xmlns:a16="http://schemas.microsoft.com/office/drawing/2014/main" id="{3CF175FD-DE18-4B57-9A85-057220949007}"/>
              </a:ext>
            </a:extLst>
          </p:cNvPr>
          <p:cNvSpPr/>
          <p:nvPr/>
        </p:nvSpPr>
        <p:spPr>
          <a:xfrm>
            <a:off x="591802" y="1884418"/>
            <a:ext cx="2486025" cy="1627744"/>
          </a:xfrm>
          <a:custGeom>
            <a:avLst/>
            <a:gdLst/>
            <a:ahLst/>
            <a:cxnLst/>
            <a:rect l="l" t="t" r="r" b="b"/>
            <a:pathLst>
              <a:path w="2486025" h="2487295">
                <a:moveTo>
                  <a:pt x="0" y="0"/>
                </a:moveTo>
                <a:lnTo>
                  <a:pt x="2485500" y="0"/>
                </a:lnTo>
                <a:lnTo>
                  <a:pt x="2485500" y="2487299"/>
                </a:lnTo>
                <a:lnTo>
                  <a:pt x="0" y="2487299"/>
                </a:lnTo>
                <a:lnTo>
                  <a:pt x="0" y="0"/>
                </a:lnTo>
                <a:close/>
              </a:path>
            </a:pathLst>
          </a:custGeom>
          <a:solidFill>
            <a:srgbClr val="FFFFFF"/>
          </a:solidFill>
        </p:spPr>
        <p:txBody>
          <a:bodyPr wrap="square" lIns="0" tIns="0" rIns="0" bIns="0" rtlCol="0"/>
          <a:lstStyle/>
          <a:p>
            <a:endParaRPr/>
          </a:p>
        </p:txBody>
      </p:sp>
      <p:sp>
        <p:nvSpPr>
          <p:cNvPr id="52" name="object 46">
            <a:extLst>
              <a:ext uri="{FF2B5EF4-FFF2-40B4-BE49-F238E27FC236}">
                <a16:creationId xmlns:a16="http://schemas.microsoft.com/office/drawing/2014/main" id="{ECE24FB5-6D36-42B9-9ACB-8310EB391526}"/>
              </a:ext>
            </a:extLst>
          </p:cNvPr>
          <p:cNvSpPr txBox="1"/>
          <p:nvPr/>
        </p:nvSpPr>
        <p:spPr>
          <a:xfrm>
            <a:off x="1270804" y="3007025"/>
            <a:ext cx="1562735" cy="297133"/>
          </a:xfrm>
          <a:prstGeom prst="rect">
            <a:avLst/>
          </a:prstGeom>
        </p:spPr>
        <p:txBody>
          <a:bodyPr vert="horz" wrap="square" lIns="0" tIns="20320" rIns="0" bIns="0" rtlCol="0">
            <a:spAutoFit/>
          </a:bodyPr>
          <a:lstStyle/>
          <a:p>
            <a:pPr marR="5080">
              <a:lnSpc>
                <a:spcPts val="1050"/>
              </a:lnSpc>
              <a:spcBef>
                <a:spcPts val="160"/>
              </a:spcBef>
            </a:pPr>
            <a:r>
              <a:rPr lang="en-US" sz="900" dirty="0">
                <a:solidFill>
                  <a:srgbClr val="59575C"/>
                </a:solidFill>
                <a:cs typeface="Calibri"/>
              </a:rPr>
              <a:t>Your email marketing team  sends an email via ESP/MAP</a:t>
            </a:r>
            <a:endParaRPr lang="en-US" sz="900" dirty="0">
              <a:cs typeface="Calibri"/>
            </a:endParaRPr>
          </a:p>
        </p:txBody>
      </p:sp>
      <p:sp>
        <p:nvSpPr>
          <p:cNvPr id="53" name="object 47">
            <a:extLst>
              <a:ext uri="{FF2B5EF4-FFF2-40B4-BE49-F238E27FC236}">
                <a16:creationId xmlns:a16="http://schemas.microsoft.com/office/drawing/2014/main" id="{C518A2A6-419D-450D-A315-F9AC06415652}"/>
              </a:ext>
            </a:extLst>
          </p:cNvPr>
          <p:cNvSpPr/>
          <p:nvPr/>
        </p:nvSpPr>
        <p:spPr>
          <a:xfrm>
            <a:off x="1419252" y="2065581"/>
            <a:ext cx="803832" cy="727953"/>
          </a:xfrm>
          <a:prstGeom prst="rect">
            <a:avLst/>
          </a:prstGeom>
          <a:blipFill>
            <a:blip r:embed="rId15"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A02C8D3F-2569-4D17-BCBB-1CB2E23A261C}"/>
              </a:ext>
            </a:extLst>
          </p:cNvPr>
          <p:cNvSpPr/>
          <p:nvPr/>
        </p:nvSpPr>
        <p:spPr>
          <a:xfrm>
            <a:off x="729411" y="2931364"/>
            <a:ext cx="470534" cy="455295"/>
          </a:xfrm>
          <a:custGeom>
            <a:avLst/>
            <a:gdLst/>
            <a:ahLst/>
            <a:cxnLst/>
            <a:rect l="l" t="t" r="r" b="b"/>
            <a:pathLst>
              <a:path w="470534" h="455295">
                <a:moveTo>
                  <a:pt x="235049" y="455099"/>
                </a:moveTo>
                <a:lnTo>
                  <a:pt x="187679" y="450476"/>
                </a:lnTo>
                <a:lnTo>
                  <a:pt x="143557" y="437217"/>
                </a:lnTo>
                <a:lnTo>
                  <a:pt x="103631" y="416237"/>
                </a:lnTo>
                <a:lnTo>
                  <a:pt x="68844" y="388452"/>
                </a:lnTo>
                <a:lnTo>
                  <a:pt x="40142" y="354775"/>
                </a:lnTo>
                <a:lnTo>
                  <a:pt x="18471" y="316122"/>
                </a:lnTo>
                <a:lnTo>
                  <a:pt x="4775" y="273409"/>
                </a:lnTo>
                <a:lnTo>
                  <a:pt x="0" y="227549"/>
                </a:lnTo>
                <a:lnTo>
                  <a:pt x="4775" y="181690"/>
                </a:lnTo>
                <a:lnTo>
                  <a:pt x="18471" y="138977"/>
                </a:lnTo>
                <a:lnTo>
                  <a:pt x="40142" y="100324"/>
                </a:lnTo>
                <a:lnTo>
                  <a:pt x="68844" y="66647"/>
                </a:lnTo>
                <a:lnTo>
                  <a:pt x="103631" y="38861"/>
                </a:lnTo>
                <a:lnTo>
                  <a:pt x="143557" y="17881"/>
                </a:lnTo>
                <a:lnTo>
                  <a:pt x="187679" y="4622"/>
                </a:lnTo>
                <a:lnTo>
                  <a:pt x="235049" y="0"/>
                </a:lnTo>
                <a:lnTo>
                  <a:pt x="281120" y="4412"/>
                </a:lnTo>
                <a:lnTo>
                  <a:pt x="324999" y="17321"/>
                </a:lnTo>
                <a:lnTo>
                  <a:pt x="365455" y="38230"/>
                </a:lnTo>
                <a:lnTo>
                  <a:pt x="401255" y="66647"/>
                </a:lnTo>
                <a:lnTo>
                  <a:pt x="430608" y="101304"/>
                </a:lnTo>
                <a:lnTo>
                  <a:pt x="452207" y="140470"/>
                </a:lnTo>
                <a:lnTo>
                  <a:pt x="465541" y="182949"/>
                </a:lnTo>
                <a:lnTo>
                  <a:pt x="470099" y="227549"/>
                </a:lnTo>
                <a:lnTo>
                  <a:pt x="465324" y="273409"/>
                </a:lnTo>
                <a:lnTo>
                  <a:pt x="451628" y="316122"/>
                </a:lnTo>
                <a:lnTo>
                  <a:pt x="429957" y="354775"/>
                </a:lnTo>
                <a:lnTo>
                  <a:pt x="401255" y="388452"/>
                </a:lnTo>
                <a:lnTo>
                  <a:pt x="366468" y="416237"/>
                </a:lnTo>
                <a:lnTo>
                  <a:pt x="326542" y="437217"/>
                </a:lnTo>
                <a:lnTo>
                  <a:pt x="282420" y="450476"/>
                </a:lnTo>
                <a:lnTo>
                  <a:pt x="235049" y="455099"/>
                </a:lnTo>
                <a:close/>
              </a:path>
            </a:pathLst>
          </a:custGeom>
          <a:solidFill>
            <a:srgbClr val="0095DA"/>
          </a:solidFill>
        </p:spPr>
        <p:txBody>
          <a:bodyPr wrap="square" lIns="0" tIns="0" rIns="0" bIns="0" rtlCol="0"/>
          <a:lstStyle/>
          <a:p>
            <a:endParaRPr/>
          </a:p>
        </p:txBody>
      </p:sp>
      <p:sp>
        <p:nvSpPr>
          <p:cNvPr id="57" name="object 49">
            <a:extLst>
              <a:ext uri="{FF2B5EF4-FFF2-40B4-BE49-F238E27FC236}">
                <a16:creationId xmlns:a16="http://schemas.microsoft.com/office/drawing/2014/main" id="{2E82D718-973A-440A-976E-3740B1153BA6}"/>
              </a:ext>
            </a:extLst>
          </p:cNvPr>
          <p:cNvSpPr txBox="1"/>
          <p:nvPr/>
        </p:nvSpPr>
        <p:spPr>
          <a:xfrm>
            <a:off x="894739" y="3009151"/>
            <a:ext cx="152400" cy="299720"/>
          </a:xfrm>
          <a:prstGeom prst="rect">
            <a:avLst/>
          </a:prstGeom>
        </p:spPr>
        <p:txBody>
          <a:bodyPr vert="horz" wrap="square" lIns="0" tIns="12700" rIns="0" bIns="0" rtlCol="0">
            <a:spAutoFit/>
          </a:bodyPr>
          <a:lstStyle/>
          <a:p>
            <a:pPr>
              <a:lnSpc>
                <a:spcPct val="100000"/>
              </a:lnSpc>
              <a:spcBef>
                <a:spcPts val="100"/>
              </a:spcBef>
            </a:pPr>
            <a:r>
              <a:rPr lang="en-US" b="1" spc="185" dirty="0">
                <a:solidFill>
                  <a:srgbClr val="FFFFFF"/>
                </a:solidFill>
                <a:cs typeface="Calibri"/>
              </a:rPr>
              <a:t>1</a:t>
            </a:r>
            <a:endParaRPr lang="en-US">
              <a:cs typeface="Calibri"/>
            </a:endParaRPr>
          </a:p>
        </p:txBody>
      </p:sp>
      <p:sp>
        <p:nvSpPr>
          <p:cNvPr id="58" name="object 50">
            <a:extLst>
              <a:ext uri="{FF2B5EF4-FFF2-40B4-BE49-F238E27FC236}">
                <a16:creationId xmlns:a16="http://schemas.microsoft.com/office/drawing/2014/main" id="{5A8B2310-DC00-49EE-B421-1B83A74EABD5}"/>
              </a:ext>
            </a:extLst>
          </p:cNvPr>
          <p:cNvSpPr/>
          <p:nvPr/>
        </p:nvSpPr>
        <p:spPr>
          <a:xfrm>
            <a:off x="3564614" y="2931364"/>
            <a:ext cx="470534" cy="455295"/>
          </a:xfrm>
          <a:custGeom>
            <a:avLst/>
            <a:gdLst/>
            <a:ahLst/>
            <a:cxnLst/>
            <a:rect l="l" t="t" r="r" b="b"/>
            <a:pathLst>
              <a:path w="470535" h="455295">
                <a:moveTo>
                  <a:pt x="235049" y="455099"/>
                </a:moveTo>
                <a:lnTo>
                  <a:pt x="187679" y="450476"/>
                </a:lnTo>
                <a:lnTo>
                  <a:pt x="143558" y="437217"/>
                </a:lnTo>
                <a:lnTo>
                  <a:pt x="103631" y="416237"/>
                </a:lnTo>
                <a:lnTo>
                  <a:pt x="68844" y="388452"/>
                </a:lnTo>
                <a:lnTo>
                  <a:pt x="40142" y="354775"/>
                </a:lnTo>
                <a:lnTo>
                  <a:pt x="18471" y="316122"/>
                </a:lnTo>
                <a:lnTo>
                  <a:pt x="4775" y="273409"/>
                </a:lnTo>
                <a:lnTo>
                  <a:pt x="0" y="227549"/>
                </a:lnTo>
                <a:lnTo>
                  <a:pt x="4775" y="181690"/>
                </a:lnTo>
                <a:lnTo>
                  <a:pt x="18471" y="138977"/>
                </a:lnTo>
                <a:lnTo>
                  <a:pt x="40142" y="100324"/>
                </a:lnTo>
                <a:lnTo>
                  <a:pt x="68844" y="66647"/>
                </a:lnTo>
                <a:lnTo>
                  <a:pt x="103631" y="38861"/>
                </a:lnTo>
                <a:lnTo>
                  <a:pt x="143558" y="17881"/>
                </a:lnTo>
                <a:lnTo>
                  <a:pt x="187679" y="4622"/>
                </a:lnTo>
                <a:lnTo>
                  <a:pt x="235049" y="0"/>
                </a:lnTo>
                <a:lnTo>
                  <a:pt x="281120" y="4412"/>
                </a:lnTo>
                <a:lnTo>
                  <a:pt x="324999" y="17321"/>
                </a:lnTo>
                <a:lnTo>
                  <a:pt x="365455" y="38230"/>
                </a:lnTo>
                <a:lnTo>
                  <a:pt x="401255" y="66647"/>
                </a:lnTo>
                <a:lnTo>
                  <a:pt x="430608" y="101304"/>
                </a:lnTo>
                <a:lnTo>
                  <a:pt x="452207" y="140470"/>
                </a:lnTo>
                <a:lnTo>
                  <a:pt x="465541" y="182949"/>
                </a:lnTo>
                <a:lnTo>
                  <a:pt x="470099" y="227549"/>
                </a:lnTo>
                <a:lnTo>
                  <a:pt x="465324" y="273409"/>
                </a:lnTo>
                <a:lnTo>
                  <a:pt x="451628" y="316122"/>
                </a:lnTo>
                <a:lnTo>
                  <a:pt x="429957" y="354775"/>
                </a:lnTo>
                <a:lnTo>
                  <a:pt x="401255" y="388452"/>
                </a:lnTo>
                <a:lnTo>
                  <a:pt x="366468" y="416237"/>
                </a:lnTo>
                <a:lnTo>
                  <a:pt x="326542" y="437217"/>
                </a:lnTo>
                <a:lnTo>
                  <a:pt x="282420" y="450476"/>
                </a:lnTo>
                <a:lnTo>
                  <a:pt x="235049" y="455099"/>
                </a:lnTo>
                <a:close/>
              </a:path>
            </a:pathLst>
          </a:custGeom>
          <a:solidFill>
            <a:srgbClr val="0095DA"/>
          </a:solidFill>
        </p:spPr>
        <p:txBody>
          <a:bodyPr wrap="square" lIns="0" tIns="0" rIns="0" bIns="0" rtlCol="0"/>
          <a:lstStyle/>
          <a:p>
            <a:endParaRPr/>
          </a:p>
        </p:txBody>
      </p:sp>
      <p:sp>
        <p:nvSpPr>
          <p:cNvPr id="59" name="object 51">
            <a:extLst>
              <a:ext uri="{FF2B5EF4-FFF2-40B4-BE49-F238E27FC236}">
                <a16:creationId xmlns:a16="http://schemas.microsoft.com/office/drawing/2014/main" id="{7AD06295-282F-4EDC-83FF-DD772D05A35C}"/>
              </a:ext>
            </a:extLst>
          </p:cNvPr>
          <p:cNvSpPr txBox="1"/>
          <p:nvPr/>
        </p:nvSpPr>
        <p:spPr>
          <a:xfrm>
            <a:off x="3729941" y="3009151"/>
            <a:ext cx="152400" cy="299720"/>
          </a:xfrm>
          <a:prstGeom prst="rect">
            <a:avLst/>
          </a:prstGeom>
        </p:spPr>
        <p:txBody>
          <a:bodyPr vert="horz" wrap="square" lIns="0" tIns="12700" rIns="0" bIns="0" rtlCol="0">
            <a:spAutoFit/>
          </a:bodyPr>
          <a:lstStyle/>
          <a:p>
            <a:pPr>
              <a:lnSpc>
                <a:spcPct val="100000"/>
              </a:lnSpc>
              <a:spcBef>
                <a:spcPts val="100"/>
              </a:spcBef>
            </a:pPr>
            <a:r>
              <a:rPr lang="en-US" b="1" spc="185" dirty="0">
                <a:solidFill>
                  <a:srgbClr val="FFFFFF"/>
                </a:solidFill>
                <a:cs typeface="Calibri"/>
              </a:rPr>
              <a:t>2</a:t>
            </a:r>
            <a:endParaRPr lang="en-US">
              <a:cs typeface="Calibri"/>
            </a:endParaRPr>
          </a:p>
        </p:txBody>
      </p:sp>
      <p:sp>
        <p:nvSpPr>
          <p:cNvPr id="60" name="object 52">
            <a:extLst>
              <a:ext uri="{FF2B5EF4-FFF2-40B4-BE49-F238E27FC236}">
                <a16:creationId xmlns:a16="http://schemas.microsoft.com/office/drawing/2014/main" id="{93ACB9D6-FBB6-4FC1-99D4-8D1CF0B989E6}"/>
              </a:ext>
            </a:extLst>
          </p:cNvPr>
          <p:cNvSpPr/>
          <p:nvPr/>
        </p:nvSpPr>
        <p:spPr>
          <a:xfrm>
            <a:off x="6317091" y="2931364"/>
            <a:ext cx="470534" cy="455295"/>
          </a:xfrm>
          <a:custGeom>
            <a:avLst/>
            <a:gdLst/>
            <a:ahLst/>
            <a:cxnLst/>
            <a:rect l="l" t="t" r="r" b="b"/>
            <a:pathLst>
              <a:path w="470534" h="455295">
                <a:moveTo>
                  <a:pt x="235049" y="455099"/>
                </a:moveTo>
                <a:lnTo>
                  <a:pt x="187679" y="450476"/>
                </a:lnTo>
                <a:lnTo>
                  <a:pt x="143557" y="437217"/>
                </a:lnTo>
                <a:lnTo>
                  <a:pt x="103631" y="416237"/>
                </a:lnTo>
                <a:lnTo>
                  <a:pt x="68844" y="388452"/>
                </a:lnTo>
                <a:lnTo>
                  <a:pt x="40142" y="354775"/>
                </a:lnTo>
                <a:lnTo>
                  <a:pt x="18471" y="316122"/>
                </a:lnTo>
                <a:lnTo>
                  <a:pt x="4775" y="273409"/>
                </a:lnTo>
                <a:lnTo>
                  <a:pt x="0" y="227549"/>
                </a:lnTo>
                <a:lnTo>
                  <a:pt x="4775" y="181690"/>
                </a:lnTo>
                <a:lnTo>
                  <a:pt x="18471" y="138977"/>
                </a:lnTo>
                <a:lnTo>
                  <a:pt x="40142" y="100324"/>
                </a:lnTo>
                <a:lnTo>
                  <a:pt x="68844" y="66647"/>
                </a:lnTo>
                <a:lnTo>
                  <a:pt x="103631" y="38861"/>
                </a:lnTo>
                <a:lnTo>
                  <a:pt x="143557" y="17881"/>
                </a:lnTo>
                <a:lnTo>
                  <a:pt x="187679" y="4622"/>
                </a:lnTo>
                <a:lnTo>
                  <a:pt x="235049" y="0"/>
                </a:lnTo>
                <a:lnTo>
                  <a:pt x="281119" y="4412"/>
                </a:lnTo>
                <a:lnTo>
                  <a:pt x="324999" y="17321"/>
                </a:lnTo>
                <a:lnTo>
                  <a:pt x="365455" y="38230"/>
                </a:lnTo>
                <a:lnTo>
                  <a:pt x="401255" y="66647"/>
                </a:lnTo>
                <a:lnTo>
                  <a:pt x="430608" y="101304"/>
                </a:lnTo>
                <a:lnTo>
                  <a:pt x="452207" y="140470"/>
                </a:lnTo>
                <a:lnTo>
                  <a:pt x="465541" y="182949"/>
                </a:lnTo>
                <a:lnTo>
                  <a:pt x="470099" y="227549"/>
                </a:lnTo>
                <a:lnTo>
                  <a:pt x="465324" y="273409"/>
                </a:lnTo>
                <a:lnTo>
                  <a:pt x="451628" y="316122"/>
                </a:lnTo>
                <a:lnTo>
                  <a:pt x="429956" y="354775"/>
                </a:lnTo>
                <a:lnTo>
                  <a:pt x="401255" y="388452"/>
                </a:lnTo>
                <a:lnTo>
                  <a:pt x="366468" y="416237"/>
                </a:lnTo>
                <a:lnTo>
                  <a:pt x="326541" y="437217"/>
                </a:lnTo>
                <a:lnTo>
                  <a:pt x="282420" y="450476"/>
                </a:lnTo>
                <a:lnTo>
                  <a:pt x="235049" y="455099"/>
                </a:lnTo>
                <a:close/>
              </a:path>
            </a:pathLst>
          </a:custGeom>
          <a:solidFill>
            <a:srgbClr val="0095DA"/>
          </a:solidFill>
        </p:spPr>
        <p:txBody>
          <a:bodyPr wrap="square" lIns="0" tIns="0" rIns="0" bIns="0" rtlCol="0"/>
          <a:lstStyle/>
          <a:p>
            <a:endParaRPr/>
          </a:p>
        </p:txBody>
      </p:sp>
      <p:sp>
        <p:nvSpPr>
          <p:cNvPr id="61" name="object 53">
            <a:extLst>
              <a:ext uri="{FF2B5EF4-FFF2-40B4-BE49-F238E27FC236}">
                <a16:creationId xmlns:a16="http://schemas.microsoft.com/office/drawing/2014/main" id="{19B906E7-B978-4E60-97E7-2402202B9914}"/>
              </a:ext>
            </a:extLst>
          </p:cNvPr>
          <p:cNvSpPr txBox="1"/>
          <p:nvPr/>
        </p:nvSpPr>
        <p:spPr>
          <a:xfrm>
            <a:off x="6482417" y="3009151"/>
            <a:ext cx="152400" cy="299720"/>
          </a:xfrm>
          <a:prstGeom prst="rect">
            <a:avLst/>
          </a:prstGeom>
        </p:spPr>
        <p:txBody>
          <a:bodyPr vert="horz" wrap="square" lIns="0" tIns="12700" rIns="0" bIns="0" rtlCol="0">
            <a:spAutoFit/>
          </a:bodyPr>
          <a:lstStyle/>
          <a:p>
            <a:pPr>
              <a:lnSpc>
                <a:spcPct val="100000"/>
              </a:lnSpc>
              <a:spcBef>
                <a:spcPts val="100"/>
              </a:spcBef>
            </a:pPr>
            <a:r>
              <a:rPr lang="en-US" b="1" spc="185" dirty="0">
                <a:solidFill>
                  <a:srgbClr val="FFFFFF"/>
                </a:solidFill>
                <a:cs typeface="Calibri"/>
              </a:rPr>
              <a:t>3</a:t>
            </a:r>
            <a:endParaRPr lang="en-US">
              <a:cs typeface="Calibri"/>
            </a:endParaRPr>
          </a:p>
        </p:txBody>
      </p:sp>
      <p:sp>
        <p:nvSpPr>
          <p:cNvPr id="62" name="object 54">
            <a:extLst>
              <a:ext uri="{FF2B5EF4-FFF2-40B4-BE49-F238E27FC236}">
                <a16:creationId xmlns:a16="http://schemas.microsoft.com/office/drawing/2014/main" id="{6E520410-CFF2-4E0D-8B4E-E5679C94ED60}"/>
              </a:ext>
            </a:extLst>
          </p:cNvPr>
          <p:cNvSpPr/>
          <p:nvPr/>
        </p:nvSpPr>
        <p:spPr>
          <a:xfrm>
            <a:off x="9087523" y="2931364"/>
            <a:ext cx="470534" cy="455295"/>
          </a:xfrm>
          <a:custGeom>
            <a:avLst/>
            <a:gdLst/>
            <a:ahLst/>
            <a:cxnLst/>
            <a:rect l="l" t="t" r="r" b="b"/>
            <a:pathLst>
              <a:path w="470534" h="455295">
                <a:moveTo>
                  <a:pt x="235049" y="455099"/>
                </a:moveTo>
                <a:lnTo>
                  <a:pt x="187679" y="450476"/>
                </a:lnTo>
                <a:lnTo>
                  <a:pt x="143558" y="437217"/>
                </a:lnTo>
                <a:lnTo>
                  <a:pt x="103631" y="416237"/>
                </a:lnTo>
                <a:lnTo>
                  <a:pt x="68844" y="388452"/>
                </a:lnTo>
                <a:lnTo>
                  <a:pt x="40142" y="354775"/>
                </a:lnTo>
                <a:lnTo>
                  <a:pt x="18471" y="316122"/>
                </a:lnTo>
                <a:lnTo>
                  <a:pt x="4775" y="273409"/>
                </a:lnTo>
                <a:lnTo>
                  <a:pt x="0" y="227549"/>
                </a:lnTo>
                <a:lnTo>
                  <a:pt x="4775" y="181690"/>
                </a:lnTo>
                <a:lnTo>
                  <a:pt x="18471" y="138977"/>
                </a:lnTo>
                <a:lnTo>
                  <a:pt x="40142" y="100324"/>
                </a:lnTo>
                <a:lnTo>
                  <a:pt x="68845" y="66647"/>
                </a:lnTo>
                <a:lnTo>
                  <a:pt x="103631" y="38861"/>
                </a:lnTo>
                <a:lnTo>
                  <a:pt x="143558" y="17881"/>
                </a:lnTo>
                <a:lnTo>
                  <a:pt x="187679" y="4622"/>
                </a:lnTo>
                <a:lnTo>
                  <a:pt x="235049" y="0"/>
                </a:lnTo>
                <a:lnTo>
                  <a:pt x="281120" y="4412"/>
                </a:lnTo>
                <a:lnTo>
                  <a:pt x="325000" y="17321"/>
                </a:lnTo>
                <a:lnTo>
                  <a:pt x="365455" y="38230"/>
                </a:lnTo>
                <a:lnTo>
                  <a:pt x="401255" y="66647"/>
                </a:lnTo>
                <a:lnTo>
                  <a:pt x="430608" y="101304"/>
                </a:lnTo>
                <a:lnTo>
                  <a:pt x="452207" y="140470"/>
                </a:lnTo>
                <a:lnTo>
                  <a:pt x="465541" y="182949"/>
                </a:lnTo>
                <a:lnTo>
                  <a:pt x="470099" y="227549"/>
                </a:lnTo>
                <a:lnTo>
                  <a:pt x="465324" y="273409"/>
                </a:lnTo>
                <a:lnTo>
                  <a:pt x="451628" y="316122"/>
                </a:lnTo>
                <a:lnTo>
                  <a:pt x="429957" y="354775"/>
                </a:lnTo>
                <a:lnTo>
                  <a:pt x="401255" y="388452"/>
                </a:lnTo>
                <a:lnTo>
                  <a:pt x="366468" y="416237"/>
                </a:lnTo>
                <a:lnTo>
                  <a:pt x="326542" y="437217"/>
                </a:lnTo>
                <a:lnTo>
                  <a:pt x="282420" y="450476"/>
                </a:lnTo>
                <a:lnTo>
                  <a:pt x="235049" y="455099"/>
                </a:lnTo>
                <a:close/>
              </a:path>
            </a:pathLst>
          </a:custGeom>
          <a:solidFill>
            <a:srgbClr val="0095DA"/>
          </a:solidFill>
        </p:spPr>
        <p:txBody>
          <a:bodyPr wrap="square" lIns="0" tIns="0" rIns="0" bIns="0" rtlCol="0"/>
          <a:lstStyle/>
          <a:p>
            <a:endParaRPr/>
          </a:p>
        </p:txBody>
      </p:sp>
      <p:sp>
        <p:nvSpPr>
          <p:cNvPr id="63" name="object 55">
            <a:extLst>
              <a:ext uri="{FF2B5EF4-FFF2-40B4-BE49-F238E27FC236}">
                <a16:creationId xmlns:a16="http://schemas.microsoft.com/office/drawing/2014/main" id="{5D99D6A9-97E4-4134-B606-50952BCC71B8}"/>
              </a:ext>
            </a:extLst>
          </p:cNvPr>
          <p:cNvSpPr txBox="1"/>
          <p:nvPr/>
        </p:nvSpPr>
        <p:spPr>
          <a:xfrm>
            <a:off x="9252852" y="3009151"/>
            <a:ext cx="152400" cy="299720"/>
          </a:xfrm>
          <a:prstGeom prst="rect">
            <a:avLst/>
          </a:prstGeom>
        </p:spPr>
        <p:txBody>
          <a:bodyPr vert="horz" wrap="square" lIns="0" tIns="12700" rIns="0" bIns="0" rtlCol="0">
            <a:spAutoFit/>
          </a:bodyPr>
          <a:lstStyle/>
          <a:p>
            <a:pPr>
              <a:lnSpc>
                <a:spcPct val="100000"/>
              </a:lnSpc>
              <a:spcBef>
                <a:spcPts val="100"/>
              </a:spcBef>
            </a:pPr>
            <a:r>
              <a:rPr lang="en-US" b="1" spc="185" dirty="0">
                <a:solidFill>
                  <a:srgbClr val="FFFFFF"/>
                </a:solidFill>
                <a:cs typeface="Calibri"/>
              </a:rPr>
              <a:t>4</a:t>
            </a:r>
            <a:endParaRPr lang="en-US">
              <a:cs typeface="Calibri"/>
            </a:endParaRPr>
          </a:p>
        </p:txBody>
      </p:sp>
      <p:sp>
        <p:nvSpPr>
          <p:cNvPr id="64" name="TextBox 63">
            <a:extLst>
              <a:ext uri="{FF2B5EF4-FFF2-40B4-BE49-F238E27FC236}">
                <a16:creationId xmlns:a16="http://schemas.microsoft.com/office/drawing/2014/main" id="{93DE23EE-6861-40D6-B463-4D4EA0D6AB1A}"/>
              </a:ext>
            </a:extLst>
          </p:cNvPr>
          <p:cNvSpPr txBox="1"/>
          <p:nvPr/>
        </p:nvSpPr>
        <p:spPr>
          <a:xfrm>
            <a:off x="612395" y="4177717"/>
            <a:ext cx="4899171" cy="307777"/>
          </a:xfrm>
          <a:prstGeom prst="rect">
            <a:avLst/>
          </a:prstGeom>
          <a:noFill/>
        </p:spPr>
        <p:txBody>
          <a:bodyPr wrap="square" rtlCol="0">
            <a:spAutoFit/>
          </a:bodyPr>
          <a:lstStyle/>
          <a:p>
            <a:r>
              <a:rPr lang="en-US" sz="1400" b="1" dirty="0"/>
              <a:t>2 Ways to Build Open Time Email Recs</a:t>
            </a:r>
          </a:p>
        </p:txBody>
      </p:sp>
      <p:sp>
        <p:nvSpPr>
          <p:cNvPr id="65" name="TextBox 64">
            <a:extLst>
              <a:ext uri="{FF2B5EF4-FFF2-40B4-BE49-F238E27FC236}">
                <a16:creationId xmlns:a16="http://schemas.microsoft.com/office/drawing/2014/main" id="{57D16DA2-1958-42D5-830B-9429997268DA}"/>
              </a:ext>
            </a:extLst>
          </p:cNvPr>
          <p:cNvSpPr txBox="1"/>
          <p:nvPr/>
        </p:nvSpPr>
        <p:spPr>
          <a:xfrm>
            <a:off x="613793" y="4556619"/>
            <a:ext cx="10182838" cy="1569660"/>
          </a:xfrm>
          <a:prstGeom prst="rect">
            <a:avLst/>
          </a:prstGeom>
          <a:noFill/>
        </p:spPr>
        <p:txBody>
          <a:bodyPr wrap="square" rtlCol="0">
            <a:spAutoFit/>
          </a:bodyPr>
          <a:lstStyle/>
          <a:p>
            <a:pPr marL="342900" indent="-342900">
              <a:buFont typeface="+mj-lt"/>
              <a:buAutoNum type="arabicPeriod"/>
            </a:pPr>
            <a:r>
              <a:rPr lang="en-US" sz="1200" b="1" dirty="0"/>
              <a:t>Promotions &amp; Actions</a:t>
            </a:r>
          </a:p>
          <a:p>
            <a:pPr marL="800100" lvl="1" indent="-342900">
              <a:buFont typeface="Arial" panose="020B0604020202020204" pitchFamily="34" charset="0"/>
              <a:buChar char="•"/>
            </a:pPr>
            <a:r>
              <a:rPr lang="en-US" sz="1200" dirty="0"/>
              <a:t>Individual content images that are shown to users through the “Promotions &amp; Actions” system</a:t>
            </a:r>
          </a:p>
          <a:p>
            <a:pPr marL="800100" lvl="1" indent="-342900">
              <a:buFont typeface="Arial" panose="020B0604020202020204" pitchFamily="34" charset="0"/>
              <a:buChar char="•"/>
            </a:pPr>
            <a:r>
              <a:rPr lang="en-US" sz="1200" dirty="0"/>
              <a:t>Additionally, by labeling each piece of creative with a “Content Zone”, you’re then able to group  content together for dynamic rendering</a:t>
            </a:r>
          </a:p>
          <a:p>
            <a:pPr marL="342900" indent="-342900">
              <a:buFont typeface="+mj-lt"/>
              <a:buAutoNum type="arabicPeriod"/>
            </a:pPr>
            <a:r>
              <a:rPr lang="en-US" sz="1200" b="1" dirty="0"/>
              <a:t>Open Time Item Templates</a:t>
            </a:r>
          </a:p>
          <a:p>
            <a:pPr marL="800100" lvl="1" indent="-342900">
              <a:buFont typeface="Arial" panose="020B0604020202020204" pitchFamily="34" charset="0"/>
              <a:buChar char="•"/>
            </a:pPr>
            <a:r>
              <a:rPr lang="en-US" sz="1200" dirty="0"/>
              <a:t>The combination of image, name, brand, price, </a:t>
            </a:r>
            <a:r>
              <a:rPr lang="en-US" sz="1200" dirty="0" err="1"/>
              <a:t>etc</a:t>
            </a:r>
            <a:r>
              <a:rPr lang="en-US" sz="1200" dirty="0"/>
              <a:t> that makes up an individual content block of 1  product/blog post/</a:t>
            </a:r>
            <a:r>
              <a:rPr lang="en-US" sz="1200" dirty="0" err="1"/>
              <a:t>etc</a:t>
            </a:r>
            <a:r>
              <a:rPr lang="en-US" sz="1200" dirty="0"/>
              <a:t>, this utilizes an established catalog already in the system</a:t>
            </a:r>
          </a:p>
          <a:p>
            <a:pPr marL="800100" lvl="1" indent="-342900">
              <a:buFont typeface="Arial" panose="020B0604020202020204" pitchFamily="34" charset="0"/>
              <a:buChar char="•"/>
            </a:pPr>
            <a:r>
              <a:rPr lang="en-US" sz="1200" dirty="0"/>
              <a:t>The personalized selection of Product/Blog Post/</a:t>
            </a:r>
            <a:r>
              <a:rPr lang="en-US" sz="1200" dirty="0" err="1"/>
              <a:t>etc</a:t>
            </a:r>
            <a:r>
              <a:rPr lang="en-US" sz="1200" dirty="0"/>
              <a:t> shown is determined by a “Recipe”</a:t>
            </a:r>
          </a:p>
        </p:txBody>
      </p:sp>
      <p:sp>
        <p:nvSpPr>
          <p:cNvPr id="66" name="TextBox 65">
            <a:extLst>
              <a:ext uri="{FF2B5EF4-FFF2-40B4-BE49-F238E27FC236}">
                <a16:creationId xmlns:a16="http://schemas.microsoft.com/office/drawing/2014/main" id="{C9F44BE8-3608-4E3E-B137-C5A7F92D2838}"/>
              </a:ext>
            </a:extLst>
          </p:cNvPr>
          <p:cNvSpPr txBox="1"/>
          <p:nvPr/>
        </p:nvSpPr>
        <p:spPr>
          <a:xfrm>
            <a:off x="7290033" y="109057"/>
            <a:ext cx="4655890" cy="646331"/>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Since the activation channel for our use case is web, we will not need to leverage Open Time Email Recommendations </a:t>
            </a:r>
          </a:p>
        </p:txBody>
      </p:sp>
      <p:pic>
        <p:nvPicPr>
          <p:cNvPr id="68" name="Picture 2" descr="Salesforce Interaction Studio (Formerly Evergage) Reviews 2021: Details,  Pricing, &amp; Features | G2">
            <a:extLst>
              <a:ext uri="{FF2B5EF4-FFF2-40B4-BE49-F238E27FC236}">
                <a16:creationId xmlns:a16="http://schemas.microsoft.com/office/drawing/2014/main" id="{D3DB254C-781E-414B-BBB0-50FF93DB806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49" t="5128" r="-449" b="12821"/>
          <a:stretch/>
        </p:blipFill>
        <p:spPr bwMode="auto">
          <a:xfrm>
            <a:off x="6411161" y="1943659"/>
            <a:ext cx="1904491" cy="820395"/>
          </a:xfrm>
          <a:prstGeom prst="rect">
            <a:avLst/>
          </a:prstGeom>
          <a:solidFill>
            <a:schemeClr val="bg1"/>
          </a:solidFill>
        </p:spPr>
      </p:pic>
    </p:spTree>
    <p:extLst>
      <p:ext uri="{BB962C8B-B14F-4D97-AF65-F5344CB8AC3E}">
        <p14:creationId xmlns:p14="http://schemas.microsoft.com/office/powerpoint/2010/main" val="2590241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Reporting</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Once you have determined what and how to personalize your site, Interaction Studio reports will help you determine what’s working and where improvements can be made</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Rectangle 4">
            <a:extLst>
              <a:ext uri="{FF2B5EF4-FFF2-40B4-BE49-F238E27FC236}">
                <a16:creationId xmlns:a16="http://schemas.microsoft.com/office/drawing/2014/main" id="{C1EABF76-65D3-438B-BCFC-1D516F292751}"/>
              </a:ext>
            </a:extLst>
          </p:cNvPr>
          <p:cNvSpPr/>
          <p:nvPr/>
        </p:nvSpPr>
        <p:spPr>
          <a:xfrm>
            <a:off x="8246576" y="6102612"/>
            <a:ext cx="3942476" cy="646331"/>
          </a:xfrm>
          <a:prstGeom prst="rect">
            <a:avLst/>
          </a:prstGeom>
        </p:spPr>
        <p:txBody>
          <a:bodyPr wrap="square">
            <a:spAutoFit/>
          </a:bodyPr>
          <a:lstStyle/>
          <a:p>
            <a:pPr marL="342900" indent="-342900">
              <a:buFont typeface="+mj-lt"/>
              <a:buAutoNum type="arabicPeriod"/>
            </a:pPr>
            <a:r>
              <a:rPr lang="en-US" sz="900" dirty="0">
                <a:hlinkClick r:id="rId3"/>
              </a:rPr>
              <a:t>https://share.vidyard.com/watch/zHiWeyjmtDpqkNkhi6GuDH</a:t>
            </a:r>
            <a:r>
              <a:rPr lang="en-US" sz="900" dirty="0"/>
              <a:t>?</a:t>
            </a:r>
          </a:p>
          <a:p>
            <a:pPr marL="342900" indent="-342900">
              <a:buFont typeface="+mj-lt"/>
              <a:buAutoNum type="arabicPeriod"/>
            </a:pPr>
            <a:r>
              <a:rPr lang="en-US" sz="900" dirty="0">
                <a:hlinkClick r:id="rId4"/>
              </a:rPr>
              <a:t>https://share.vidyard.com/watch/KPvgjAbLAcktbdsKKPZrjJ</a:t>
            </a:r>
            <a:r>
              <a:rPr lang="en-US" sz="900" dirty="0"/>
              <a:t>?</a:t>
            </a:r>
          </a:p>
          <a:p>
            <a:pPr marL="342900" indent="-342900">
              <a:buFont typeface="+mj-lt"/>
              <a:buAutoNum type="arabicPeriod"/>
            </a:pPr>
            <a:r>
              <a:rPr lang="en-US" sz="900" dirty="0">
                <a:hlinkClick r:id="rId5"/>
              </a:rPr>
              <a:t>https://share.vidyard.com/watch/rSVqp4wWC6PCXT1SFboksb</a:t>
            </a:r>
            <a:r>
              <a:rPr lang="en-US" sz="900" dirty="0"/>
              <a:t>?</a:t>
            </a:r>
          </a:p>
          <a:p>
            <a:pPr marL="342900" indent="-342900">
              <a:buFont typeface="+mj-lt"/>
              <a:buAutoNum type="arabicPeriod"/>
            </a:pPr>
            <a:r>
              <a:rPr lang="en-US" sz="900" dirty="0"/>
              <a:t>https://doc.evergage.com/display/EKB/Reports+and+Analytics</a:t>
            </a:r>
          </a:p>
        </p:txBody>
      </p:sp>
      <p:sp>
        <p:nvSpPr>
          <p:cNvPr id="6" name="TextBox 5">
            <a:extLst>
              <a:ext uri="{FF2B5EF4-FFF2-40B4-BE49-F238E27FC236}">
                <a16:creationId xmlns:a16="http://schemas.microsoft.com/office/drawing/2014/main" id="{719F716D-E681-41BB-9FF3-C6610D9E7764}"/>
              </a:ext>
            </a:extLst>
          </p:cNvPr>
          <p:cNvSpPr txBox="1"/>
          <p:nvPr/>
        </p:nvSpPr>
        <p:spPr>
          <a:xfrm>
            <a:off x="760576" y="2016808"/>
            <a:ext cx="5050566" cy="1785104"/>
          </a:xfrm>
          <a:prstGeom prst="rect">
            <a:avLst/>
          </a:prstGeom>
          <a:noFill/>
        </p:spPr>
        <p:txBody>
          <a:bodyPr wrap="square" rtlCol="0">
            <a:spAutoFit/>
          </a:bodyPr>
          <a:lstStyle/>
          <a:p>
            <a:r>
              <a:rPr lang="en-US" sz="1100" b="1" dirty="0"/>
              <a:t>Types Of Reports Available </a:t>
            </a:r>
          </a:p>
          <a:p>
            <a:pPr marL="285750" indent="-285750">
              <a:buFont typeface="Arial" panose="020B0604020202020204" pitchFamily="34" charset="0"/>
              <a:buChar char="•"/>
            </a:pPr>
            <a:r>
              <a:rPr lang="en-US" sz="1100" dirty="0">
                <a:solidFill>
                  <a:srgbClr val="0070C0"/>
                </a:solidFill>
                <a:hlinkClick r:id="rId6">
                  <a:extLst>
                    <a:ext uri="{A12FA001-AC4F-418D-AE19-62706E023703}">
                      <ahyp:hlinkClr xmlns:ahyp="http://schemas.microsoft.com/office/drawing/2018/hyperlinkcolor" val="tx"/>
                    </a:ext>
                  </a:extLst>
                </a:hlinkClick>
              </a:rPr>
              <a:t>Reports Dashboard</a:t>
            </a:r>
            <a:r>
              <a:rPr lang="en-US" sz="1100" dirty="0">
                <a:solidFill>
                  <a:srgbClr val="0070C0"/>
                </a:solidFill>
              </a:rPr>
              <a:t>- </a:t>
            </a:r>
            <a:r>
              <a:rPr lang="en-US" sz="1100" dirty="0"/>
              <a:t>depending on your industry or function, the </a:t>
            </a:r>
            <a:r>
              <a:rPr lang="en-US" sz="1100" i="1" dirty="0"/>
              <a:t>Reports Dashboard</a:t>
            </a:r>
            <a:r>
              <a:rPr lang="en-US" sz="1100" dirty="0"/>
              <a:t> will have different sections. </a:t>
            </a:r>
          </a:p>
          <a:p>
            <a:pPr marL="285750" indent="-285750">
              <a:buFont typeface="Arial" panose="020B0604020202020204" pitchFamily="34" charset="0"/>
              <a:buChar char="•"/>
            </a:pPr>
            <a:r>
              <a:rPr lang="en-US" sz="1100" dirty="0">
                <a:solidFill>
                  <a:srgbClr val="0070C0"/>
                </a:solidFill>
                <a:hlinkClick r:id="rId7">
                  <a:extLst>
                    <a:ext uri="{A12FA001-AC4F-418D-AE19-62706E023703}">
                      <ahyp:hlinkClr xmlns:ahyp="http://schemas.microsoft.com/office/drawing/2018/hyperlinkcolor" val="tx"/>
                    </a:ext>
                  </a:extLst>
                </a:hlinkClick>
              </a:rPr>
              <a:t>Activity Reports</a:t>
            </a:r>
            <a:r>
              <a:rPr lang="en-US" sz="1100" dirty="0">
                <a:solidFill>
                  <a:srgbClr val="0070C0"/>
                </a:solidFill>
              </a:rPr>
              <a:t>- </a:t>
            </a:r>
            <a:r>
              <a:rPr lang="en-US" sz="1100" dirty="0"/>
              <a:t>variety of metrics tracked on your site - recent visitors, paths these visitors take on site, actions they perform while visiting</a:t>
            </a:r>
          </a:p>
          <a:p>
            <a:pPr marL="285750" indent="-285750">
              <a:buFont typeface="Arial" panose="020B0604020202020204" pitchFamily="34" charset="0"/>
              <a:buChar char="•"/>
            </a:pPr>
            <a:r>
              <a:rPr lang="en-US" sz="1100" dirty="0">
                <a:solidFill>
                  <a:srgbClr val="0070C0"/>
                </a:solidFill>
                <a:hlinkClick r:id="rId8">
                  <a:extLst>
                    <a:ext uri="{A12FA001-AC4F-418D-AE19-62706E023703}">
                      <ahyp:hlinkClr xmlns:ahyp="http://schemas.microsoft.com/office/drawing/2018/hyperlinkcolor" val="tx"/>
                    </a:ext>
                  </a:extLst>
                </a:hlinkClick>
              </a:rPr>
              <a:t>Results Reports</a:t>
            </a:r>
            <a:r>
              <a:rPr lang="en-US" sz="1100" dirty="0">
                <a:solidFill>
                  <a:srgbClr val="0070C0"/>
                </a:solidFill>
              </a:rPr>
              <a:t>- </a:t>
            </a:r>
            <a:r>
              <a:rPr lang="en-US" sz="1100" dirty="0"/>
              <a:t>Allows you to measure how your campaign is performing and calculate attribution for goal completion</a:t>
            </a:r>
          </a:p>
          <a:p>
            <a:pPr marL="285750" indent="-285750">
              <a:buFont typeface="Arial" panose="020B0604020202020204" pitchFamily="34" charset="0"/>
              <a:buChar char="•"/>
            </a:pPr>
            <a:r>
              <a:rPr lang="en-US" sz="1100" dirty="0">
                <a:solidFill>
                  <a:srgbClr val="0070C0"/>
                </a:solidFill>
                <a:hlinkClick r:id="rId9">
                  <a:extLst>
                    <a:ext uri="{A12FA001-AC4F-418D-AE19-62706E023703}">
                      <ahyp:hlinkClr xmlns:ahyp="http://schemas.microsoft.com/office/drawing/2018/hyperlinkcolor" val="tx"/>
                    </a:ext>
                  </a:extLst>
                </a:hlinkClick>
              </a:rPr>
              <a:t>Visits Reports</a:t>
            </a:r>
            <a:r>
              <a:rPr lang="en-US" sz="1100" dirty="0">
                <a:solidFill>
                  <a:srgbClr val="0070C0"/>
                </a:solidFill>
              </a:rPr>
              <a:t>- </a:t>
            </a:r>
            <a:r>
              <a:rPr lang="en-US" sz="1100" dirty="0"/>
              <a:t>include metrics on visitor Behavior, Technology, and Referring Sources. </a:t>
            </a:r>
          </a:p>
        </p:txBody>
      </p:sp>
      <p:pic>
        <p:nvPicPr>
          <p:cNvPr id="8" name="Picture 7">
            <a:extLst>
              <a:ext uri="{FF2B5EF4-FFF2-40B4-BE49-F238E27FC236}">
                <a16:creationId xmlns:a16="http://schemas.microsoft.com/office/drawing/2014/main" id="{6EF314D2-CB88-459B-B6C2-5C12019C5198}"/>
              </a:ext>
            </a:extLst>
          </p:cNvPr>
          <p:cNvPicPr>
            <a:picLocks noChangeAspect="1"/>
          </p:cNvPicPr>
          <p:nvPr/>
        </p:nvPicPr>
        <p:blipFill>
          <a:blip r:embed="rId10"/>
          <a:stretch>
            <a:fillRect/>
          </a:stretch>
        </p:blipFill>
        <p:spPr>
          <a:xfrm>
            <a:off x="6447518" y="2133333"/>
            <a:ext cx="5581442" cy="1310622"/>
          </a:xfrm>
          <a:prstGeom prst="rect">
            <a:avLst/>
          </a:prstGeom>
          <a:ln>
            <a:solidFill>
              <a:schemeClr val="tx1"/>
            </a:solidFill>
          </a:ln>
        </p:spPr>
      </p:pic>
      <p:sp>
        <p:nvSpPr>
          <p:cNvPr id="11" name="TextBox 10">
            <a:extLst>
              <a:ext uri="{FF2B5EF4-FFF2-40B4-BE49-F238E27FC236}">
                <a16:creationId xmlns:a16="http://schemas.microsoft.com/office/drawing/2014/main" id="{646FE1E5-56C0-4A69-B66D-9B828B97B0F8}"/>
              </a:ext>
            </a:extLst>
          </p:cNvPr>
          <p:cNvSpPr txBox="1"/>
          <p:nvPr/>
        </p:nvSpPr>
        <p:spPr>
          <a:xfrm>
            <a:off x="760576" y="4101981"/>
            <a:ext cx="5991566" cy="1954381"/>
          </a:xfrm>
          <a:prstGeom prst="rect">
            <a:avLst/>
          </a:prstGeom>
          <a:noFill/>
        </p:spPr>
        <p:txBody>
          <a:bodyPr wrap="square" rtlCol="0">
            <a:spAutoFit/>
          </a:bodyPr>
          <a:lstStyle/>
          <a:p>
            <a:r>
              <a:rPr lang="en-US" sz="1100" b="1" dirty="0"/>
              <a:t>Guardian</a:t>
            </a:r>
            <a:r>
              <a:rPr lang="en-US" sz="1100" dirty="0"/>
              <a:t> </a:t>
            </a:r>
          </a:p>
          <a:p>
            <a:pPr marL="285750" indent="-285750">
              <a:buFontTx/>
              <a:buChar char="-"/>
            </a:pPr>
            <a:r>
              <a:rPr lang="en-US" sz="1100" dirty="0"/>
              <a:t>Continuously monitors thousands of metrics from all your properties to identify opportunities for optimization and potential issues that could affect other parts of the platforms (need to contact Support to have this enabled) </a:t>
            </a:r>
          </a:p>
          <a:p>
            <a:pPr marL="285750" indent="-285750">
              <a:buFontTx/>
              <a:buChar char="-"/>
            </a:pPr>
            <a:r>
              <a:rPr lang="en-US" sz="1100" dirty="0"/>
              <a:t>Within each </a:t>
            </a:r>
            <a:r>
              <a:rPr lang="en-US" sz="1100" i="1" dirty="0"/>
              <a:t>Guardian</a:t>
            </a:r>
            <a:r>
              <a:rPr lang="en-US" sz="1100" dirty="0"/>
              <a:t> </a:t>
            </a:r>
            <a:r>
              <a:rPr lang="en-US" sz="1100" b="1" dirty="0"/>
              <a:t>Topic</a:t>
            </a:r>
            <a:r>
              <a:rPr lang="en-US" sz="1100" dirty="0"/>
              <a:t>, there are several metrics specific to that topic. Within each </a:t>
            </a:r>
            <a:r>
              <a:rPr lang="en-US" sz="1100" b="1" dirty="0"/>
              <a:t>Metric</a:t>
            </a:r>
            <a:r>
              <a:rPr lang="en-US" sz="1100" dirty="0"/>
              <a:t>, you may see one or more </a:t>
            </a:r>
            <a:r>
              <a:rPr lang="en-US" sz="1100" b="1" dirty="0"/>
              <a:t>Signals</a:t>
            </a:r>
            <a:r>
              <a:rPr lang="en-US" sz="1100" dirty="0"/>
              <a:t> (or none at all) depending on what </a:t>
            </a:r>
            <a:r>
              <a:rPr lang="en-US" sz="1100" i="1" dirty="0"/>
              <a:t>Guardian</a:t>
            </a:r>
            <a:r>
              <a:rPr lang="en-US" sz="1100" dirty="0"/>
              <a:t> detects for your site</a:t>
            </a:r>
          </a:p>
          <a:p>
            <a:pPr marL="742950" lvl="1" indent="-285750">
              <a:buFontTx/>
              <a:buChar char="-"/>
            </a:pPr>
            <a:r>
              <a:rPr lang="en-US" sz="1100" dirty="0"/>
              <a:t>Topic Examples: campaigns, visitor groups, global goals, device types </a:t>
            </a:r>
          </a:p>
          <a:p>
            <a:pPr marL="742950" lvl="1" indent="-285750">
              <a:buFontTx/>
              <a:buChar char="-"/>
            </a:pPr>
            <a:r>
              <a:rPr lang="en-US" sz="1100" dirty="0"/>
              <a:t>Metric Examples: Average order value, </a:t>
            </a:r>
            <a:r>
              <a:rPr lang="en-US" sz="1100" dirty="0" err="1"/>
              <a:t>clickthroughs</a:t>
            </a:r>
            <a:endParaRPr lang="en-US" sz="1100" dirty="0"/>
          </a:p>
          <a:p>
            <a:pPr marL="742950" lvl="1" indent="-285750">
              <a:buFontTx/>
              <a:buChar char="-"/>
            </a:pPr>
            <a:r>
              <a:rPr lang="en-US" sz="1100" dirty="0"/>
              <a:t>Signal Examples: anything detected outside of normal activity </a:t>
            </a:r>
          </a:p>
          <a:p>
            <a:pPr marL="285750" indent="-285750">
              <a:buFontTx/>
              <a:buChar char="-"/>
            </a:pPr>
            <a:endParaRPr lang="en-US" sz="1100" dirty="0"/>
          </a:p>
        </p:txBody>
      </p:sp>
      <p:pic>
        <p:nvPicPr>
          <p:cNvPr id="12" name="Picture 11">
            <a:extLst>
              <a:ext uri="{FF2B5EF4-FFF2-40B4-BE49-F238E27FC236}">
                <a16:creationId xmlns:a16="http://schemas.microsoft.com/office/drawing/2014/main" id="{0D13AADB-0ABB-4BDE-968B-A3099FBAA406}"/>
              </a:ext>
            </a:extLst>
          </p:cNvPr>
          <p:cNvPicPr>
            <a:picLocks noChangeAspect="1"/>
          </p:cNvPicPr>
          <p:nvPr/>
        </p:nvPicPr>
        <p:blipFill>
          <a:blip r:embed="rId11"/>
          <a:stretch>
            <a:fillRect/>
          </a:stretch>
        </p:blipFill>
        <p:spPr>
          <a:xfrm>
            <a:off x="7441585" y="3622954"/>
            <a:ext cx="3642311" cy="2219255"/>
          </a:xfrm>
          <a:prstGeom prst="rect">
            <a:avLst/>
          </a:prstGeom>
          <a:ln>
            <a:solidFill>
              <a:schemeClr val="tx1"/>
            </a:solidFill>
          </a:ln>
        </p:spPr>
      </p:pic>
      <p:sp>
        <p:nvSpPr>
          <p:cNvPr id="16" name="TextBox 15">
            <a:extLst>
              <a:ext uri="{FF2B5EF4-FFF2-40B4-BE49-F238E27FC236}">
                <a16:creationId xmlns:a16="http://schemas.microsoft.com/office/drawing/2014/main" id="{F0F0BC2B-9AC8-4603-AF54-A9C9728F3D07}"/>
              </a:ext>
            </a:extLst>
          </p:cNvPr>
          <p:cNvSpPr txBox="1"/>
          <p:nvPr/>
        </p:nvSpPr>
        <p:spPr>
          <a:xfrm>
            <a:off x="7290033" y="109057"/>
            <a:ext cx="4655890" cy="830997"/>
          </a:xfrm>
          <a:prstGeom prst="rect">
            <a:avLst/>
          </a:prstGeom>
          <a:solidFill>
            <a:schemeClr val="accent1">
              <a:lumMod val="20000"/>
              <a:lumOff val="80000"/>
            </a:schemeClr>
          </a:solidFill>
        </p:spPr>
        <p:txBody>
          <a:bodyPr wrap="square" rtlCol="0">
            <a:spAutoFit/>
          </a:bodyPr>
          <a:lstStyle/>
          <a:p>
            <a:r>
              <a:rPr lang="en-US" sz="1200" b="1" i="1" dirty="0"/>
              <a:t>Demo Example:</a:t>
            </a:r>
          </a:p>
          <a:p>
            <a:r>
              <a:rPr lang="en-US" sz="1200" dirty="0"/>
              <a:t>Once the campaign is published, we can leverage the Campaign Statistics report to see how effective it is and enable the Guardian system to ensure success of ETLs </a:t>
            </a:r>
          </a:p>
        </p:txBody>
      </p:sp>
    </p:spTree>
    <p:extLst>
      <p:ext uri="{BB962C8B-B14F-4D97-AF65-F5344CB8AC3E}">
        <p14:creationId xmlns:p14="http://schemas.microsoft.com/office/powerpoint/2010/main" val="2146879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Key Learnings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The following lists out some key learnings from ongoing or completed implementations of Interaction Studio at many of our clients. </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 name="TextBox 6">
            <a:extLst>
              <a:ext uri="{FF2B5EF4-FFF2-40B4-BE49-F238E27FC236}">
                <a16:creationId xmlns:a16="http://schemas.microsoft.com/office/drawing/2014/main" id="{C3EBF4C9-8982-4473-A562-03903A39B2B3}"/>
              </a:ext>
            </a:extLst>
          </p:cNvPr>
          <p:cNvSpPr txBox="1"/>
          <p:nvPr/>
        </p:nvSpPr>
        <p:spPr>
          <a:xfrm>
            <a:off x="939567" y="1635290"/>
            <a:ext cx="4876442" cy="1969770"/>
          </a:xfrm>
          <a:prstGeom prst="rect">
            <a:avLst/>
          </a:prstGeom>
          <a:noFill/>
        </p:spPr>
        <p:txBody>
          <a:bodyPr wrap="square" rtlCol="0">
            <a:spAutoFit/>
          </a:bodyPr>
          <a:lstStyle/>
          <a:p>
            <a:r>
              <a:rPr lang="en-US" sz="1400" b="1" dirty="0"/>
              <a:t>Discovery and Implementation</a:t>
            </a:r>
          </a:p>
          <a:p>
            <a:endParaRPr lang="en-US" sz="1200" b="1" dirty="0"/>
          </a:p>
          <a:p>
            <a:pPr marL="285750" indent="-285750">
              <a:buFont typeface="Arial" panose="020B0604020202020204" pitchFamily="34" charset="0"/>
              <a:buChar char="•"/>
            </a:pPr>
            <a:r>
              <a:rPr lang="en-US" sz="1200" dirty="0"/>
              <a:t>Focus on setting up the foundations of the platform across all potential channels so that use case activation can be quick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Site mapping can be done in broad strokes; aligning on page types and events does not have to get super specific and can be setup to support future potential use cases</a:t>
            </a:r>
          </a:p>
          <a:p>
            <a:pPr marL="285750" indent="-285750">
              <a:buFont typeface="Arial" panose="020B0604020202020204" pitchFamily="34" charset="0"/>
              <a:buChar char="•"/>
            </a:pPr>
            <a:endParaRPr lang="en-US" sz="1200" dirty="0"/>
          </a:p>
          <a:p>
            <a:r>
              <a:rPr lang="en-US" sz="1200" dirty="0"/>
              <a:t>  </a:t>
            </a:r>
          </a:p>
        </p:txBody>
      </p:sp>
      <p:sp>
        <p:nvSpPr>
          <p:cNvPr id="12" name="TextBox 11">
            <a:extLst>
              <a:ext uri="{FF2B5EF4-FFF2-40B4-BE49-F238E27FC236}">
                <a16:creationId xmlns:a16="http://schemas.microsoft.com/office/drawing/2014/main" id="{F8033854-44EC-4375-B9D2-CA3EFBB7C243}"/>
              </a:ext>
            </a:extLst>
          </p:cNvPr>
          <p:cNvSpPr txBox="1"/>
          <p:nvPr/>
        </p:nvSpPr>
        <p:spPr>
          <a:xfrm>
            <a:off x="6096000" y="1635290"/>
            <a:ext cx="5156433" cy="4708981"/>
          </a:xfrm>
          <a:prstGeom prst="rect">
            <a:avLst/>
          </a:prstGeom>
          <a:noFill/>
        </p:spPr>
        <p:txBody>
          <a:bodyPr wrap="square" rtlCol="0">
            <a:spAutoFit/>
          </a:bodyPr>
          <a:lstStyle/>
          <a:p>
            <a:r>
              <a:rPr lang="en-US" sz="1400" b="1" dirty="0"/>
              <a:t>Platform and Feature Level </a:t>
            </a:r>
          </a:p>
          <a:p>
            <a:endParaRPr lang="en-US" sz="1200" b="1" dirty="0"/>
          </a:p>
          <a:p>
            <a:pPr marL="285750" indent="-285750">
              <a:buFont typeface="Arial" panose="020B0604020202020204" pitchFamily="34" charset="0"/>
              <a:buChar char="•"/>
            </a:pPr>
            <a:r>
              <a:rPr lang="en-US" sz="1200" dirty="0"/>
              <a:t>Segment rules do not support date range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Products that are not viewed on the site do not show up in Catalog UI but are available in system.</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Dimensions for products that are not viewed cannot be leveraged in creating segments.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Cannot do contain function in segmentation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Multiple goals can be configured for a single campaign, but once a customer meets a goal, they will no longer qualify for the campaign.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err="1"/>
              <a:t>Subcat</a:t>
            </a:r>
            <a:r>
              <a:rPr lang="en-US" sz="1200" dirty="0"/>
              <a:t> fields can only be used for segmentation but cannot be tagged as a dimension for the category item type and to help build affinity.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Cannot do mass data deletion from within the UI</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Max number of user attributes per dataset is 100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IE 11 is not supported with existing sitemap</a:t>
            </a:r>
          </a:p>
        </p:txBody>
      </p:sp>
    </p:spTree>
    <p:extLst>
      <p:ext uri="{BB962C8B-B14F-4D97-AF65-F5344CB8AC3E}">
        <p14:creationId xmlns:p14="http://schemas.microsoft.com/office/powerpoint/2010/main" val="2405946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Additional Resources </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To learn more about Interaction Studio (Evergage) or access other useful resources for your pursuits or client engagements, please visit the following. </a:t>
            </a:r>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graphicFrame>
        <p:nvGraphicFramePr>
          <p:cNvPr id="6" name="Table 6">
            <a:extLst>
              <a:ext uri="{FF2B5EF4-FFF2-40B4-BE49-F238E27FC236}">
                <a16:creationId xmlns:a16="http://schemas.microsoft.com/office/drawing/2014/main" id="{45262B38-5A0E-4950-92CB-99CD096730D4}"/>
              </a:ext>
            </a:extLst>
          </p:cNvPr>
          <p:cNvGraphicFramePr>
            <a:graphicFrameLocks noGrp="1"/>
          </p:cNvGraphicFramePr>
          <p:nvPr>
            <p:extLst>
              <p:ext uri="{D42A27DB-BD31-4B8C-83A1-F6EECF244321}">
                <p14:modId xmlns:p14="http://schemas.microsoft.com/office/powerpoint/2010/main" val="1954072436"/>
              </p:ext>
            </p:extLst>
          </p:nvPr>
        </p:nvGraphicFramePr>
        <p:xfrm>
          <a:off x="878316" y="1898984"/>
          <a:ext cx="9977038" cy="3510280"/>
        </p:xfrm>
        <a:graphic>
          <a:graphicData uri="http://schemas.openxmlformats.org/drawingml/2006/table">
            <a:tbl>
              <a:tblPr firstRow="1" bandRow="1">
                <a:tableStyleId>{7DF18680-E054-41AD-8BC1-D1AEF772440D}</a:tableStyleId>
              </a:tblPr>
              <a:tblGrid>
                <a:gridCol w="4988519">
                  <a:extLst>
                    <a:ext uri="{9D8B030D-6E8A-4147-A177-3AD203B41FA5}">
                      <a16:colId xmlns:a16="http://schemas.microsoft.com/office/drawing/2014/main" val="3436140567"/>
                    </a:ext>
                  </a:extLst>
                </a:gridCol>
                <a:gridCol w="4988519">
                  <a:extLst>
                    <a:ext uri="{9D8B030D-6E8A-4147-A177-3AD203B41FA5}">
                      <a16:colId xmlns:a16="http://schemas.microsoft.com/office/drawing/2014/main" val="3979878055"/>
                    </a:ext>
                  </a:extLst>
                </a:gridCol>
              </a:tblGrid>
              <a:tr h="370840">
                <a:tc>
                  <a:txBody>
                    <a:bodyPr/>
                    <a:lstStyle/>
                    <a:p>
                      <a:r>
                        <a:rPr lang="en-US" dirty="0"/>
                        <a:t>Resource</a:t>
                      </a:r>
                    </a:p>
                  </a:txBody>
                  <a:tcPr/>
                </a:tc>
                <a:tc>
                  <a:txBody>
                    <a:bodyPr/>
                    <a:lstStyle/>
                    <a:p>
                      <a:r>
                        <a:rPr lang="en-US" dirty="0"/>
                        <a:t>Description</a:t>
                      </a:r>
                    </a:p>
                  </a:txBody>
                  <a:tcPr/>
                </a:tc>
                <a:extLst>
                  <a:ext uri="{0D108BD9-81ED-4DB2-BD59-A6C34878D82A}">
                    <a16:rowId xmlns:a16="http://schemas.microsoft.com/office/drawing/2014/main" val="2426692120"/>
                  </a:ext>
                </a:extLst>
              </a:tr>
              <a:tr h="370840">
                <a:tc>
                  <a:txBody>
                    <a:bodyPr/>
                    <a:lstStyle/>
                    <a:p>
                      <a:r>
                        <a:rPr lang="en-US" sz="1400" dirty="0"/>
                        <a:t>www.doc.evergage.com</a:t>
                      </a:r>
                    </a:p>
                  </a:txBody>
                  <a:tcPr/>
                </a:tc>
                <a:tc>
                  <a:txBody>
                    <a:bodyPr/>
                    <a:lstStyle/>
                    <a:p>
                      <a:r>
                        <a:rPr lang="en-US" sz="1400" dirty="0"/>
                        <a:t>For in depth documentation on various parts of the platform, use cases, upcoming features, retired features, etc. provided by Salesforce </a:t>
                      </a:r>
                    </a:p>
                  </a:txBody>
                  <a:tcPr/>
                </a:tc>
                <a:extLst>
                  <a:ext uri="{0D108BD9-81ED-4DB2-BD59-A6C34878D82A}">
                    <a16:rowId xmlns:a16="http://schemas.microsoft.com/office/drawing/2014/main" val="2939910764"/>
                  </a:ext>
                </a:extLst>
              </a:tr>
              <a:tr h="370840">
                <a:tc>
                  <a:txBody>
                    <a:bodyPr/>
                    <a:lstStyle/>
                    <a:p>
                      <a:r>
                        <a:rPr lang="en-US" sz="1400" dirty="0"/>
                        <a:t>www.developer.evergage.com</a:t>
                      </a:r>
                    </a:p>
                  </a:txBody>
                  <a:tcPr/>
                </a:tc>
                <a:tc>
                  <a:txBody>
                    <a:bodyPr/>
                    <a:lstStyle/>
                    <a:p>
                      <a:r>
                        <a:rPr lang="en-US" sz="1400" dirty="0"/>
                        <a:t>For additional technical documentation provided by Salesforce </a:t>
                      </a:r>
                    </a:p>
                  </a:txBody>
                  <a:tcPr/>
                </a:tc>
                <a:extLst>
                  <a:ext uri="{0D108BD9-81ED-4DB2-BD59-A6C34878D82A}">
                    <a16:rowId xmlns:a16="http://schemas.microsoft.com/office/drawing/2014/main" val="1772042540"/>
                  </a:ext>
                </a:extLst>
              </a:tr>
              <a:tr h="370840">
                <a:tc>
                  <a:txBody>
                    <a:bodyPr/>
                    <a:lstStyle/>
                    <a:p>
                      <a:r>
                        <a:rPr lang="en-US" sz="1400" dirty="0">
                          <a:hlinkClick r:id="rId3"/>
                        </a:rPr>
                        <a:t>MT&amp;I RT Orchestration Platforms Channel</a:t>
                      </a:r>
                      <a:r>
                        <a:rPr lang="en-US" sz="1400" dirty="0"/>
                        <a:t> (linked)</a:t>
                      </a:r>
                    </a:p>
                  </a:txBody>
                  <a:tcPr/>
                </a:tc>
                <a:tc>
                  <a:txBody>
                    <a:bodyPr/>
                    <a:lstStyle/>
                    <a:p>
                      <a:r>
                        <a:rPr lang="en-US" sz="1400" dirty="0"/>
                        <a:t>Documentation leveraged at other clients, pursuit materials, training materials from prior Salesforce trainings, etc. Please use this channel to ask any questions that you may encounter</a:t>
                      </a:r>
                    </a:p>
                  </a:txBody>
                  <a:tcPr/>
                </a:tc>
                <a:extLst>
                  <a:ext uri="{0D108BD9-81ED-4DB2-BD59-A6C34878D82A}">
                    <a16:rowId xmlns:a16="http://schemas.microsoft.com/office/drawing/2014/main" val="4158215459"/>
                  </a:ext>
                </a:extLst>
              </a:tr>
              <a:tr h="370840">
                <a:tc>
                  <a:txBody>
                    <a:bodyPr/>
                    <a:lstStyle/>
                    <a:p>
                      <a:r>
                        <a:rPr lang="en-US" sz="1400" dirty="0">
                          <a:hlinkClick r:id="rId4"/>
                        </a:rPr>
                        <a:t>Implementation Guide </a:t>
                      </a:r>
                      <a:r>
                        <a:rPr lang="en-US" sz="1400" dirty="0"/>
                        <a:t>(linked)</a:t>
                      </a:r>
                    </a:p>
                  </a:txBody>
                  <a:tcPr/>
                </a:tc>
                <a:tc>
                  <a:txBody>
                    <a:bodyPr/>
                    <a:lstStyle/>
                    <a:p>
                      <a:r>
                        <a:rPr lang="en-US" sz="1400" dirty="0"/>
                        <a:t>Deep dive of materials that were covered during this presentation with additional documentation and videos by Salesforce</a:t>
                      </a:r>
                    </a:p>
                    <a:p>
                      <a:r>
                        <a:rPr lang="en-US" sz="1400" dirty="0"/>
                        <a:t>Password for all videos is </a:t>
                      </a:r>
                      <a:r>
                        <a:rPr lang="en-US" sz="1400" i="1" dirty="0"/>
                        <a:t>Salesforce</a:t>
                      </a:r>
                      <a:r>
                        <a:rPr lang="en-US" sz="1400" dirty="0"/>
                        <a:t> </a:t>
                      </a:r>
                    </a:p>
                  </a:txBody>
                  <a:tcPr/>
                </a:tc>
                <a:extLst>
                  <a:ext uri="{0D108BD9-81ED-4DB2-BD59-A6C34878D82A}">
                    <a16:rowId xmlns:a16="http://schemas.microsoft.com/office/drawing/2014/main" val="1209743748"/>
                  </a:ext>
                </a:extLst>
              </a:tr>
            </a:tbl>
          </a:graphicData>
        </a:graphic>
      </p:graphicFrame>
    </p:spTree>
    <p:extLst>
      <p:ext uri="{BB962C8B-B14F-4D97-AF65-F5344CB8AC3E}">
        <p14:creationId xmlns:p14="http://schemas.microsoft.com/office/powerpoint/2010/main" val="268833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283E-7EFD-5048-86A3-DE460D6C6E48}"/>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47212375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C5806BB-4F59-4842-9852-8E49D335EB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395" imgH="396" progId="TCLayout.ActiveDocument.1">
                  <p:embed/>
                </p:oleObj>
              </mc:Choice>
              <mc:Fallback>
                <p:oleObj name="think-cell Slide" r:id="rId5" imgW="395" imgH="396" progId="TCLayout.ActiveDocument.1">
                  <p:embed/>
                  <p:pic>
                    <p:nvPicPr>
                      <p:cNvPr id="9" name="Object 8" hidden="1">
                        <a:extLst>
                          <a:ext uri="{FF2B5EF4-FFF2-40B4-BE49-F238E27FC236}">
                            <a16:creationId xmlns:a16="http://schemas.microsoft.com/office/drawing/2014/main" id="{2C5806BB-4F59-4842-9852-8E49D335EB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2C5C036-2E45-41AE-B379-00F1DC1B9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703" y="0"/>
            <a:ext cx="10278297" cy="6858000"/>
          </a:xfrm>
          <a:prstGeom prst="rect">
            <a:avLst/>
          </a:prstGeom>
        </p:spPr>
      </p:pic>
      <p:sp>
        <p:nvSpPr>
          <p:cNvPr id="11" name="Rectangle 10">
            <a:extLst>
              <a:ext uri="{FF2B5EF4-FFF2-40B4-BE49-F238E27FC236}">
                <a16:creationId xmlns:a16="http://schemas.microsoft.com/office/drawing/2014/main" id="{1CCF3895-3F80-4D9E-85CB-27419336D72F}"/>
              </a:ext>
            </a:extLst>
          </p:cNvPr>
          <p:cNvSpPr/>
          <p:nvPr/>
        </p:nvSpPr>
        <p:spPr>
          <a:xfrm>
            <a:off x="0" y="0"/>
            <a:ext cx="3412503"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59BF3B58-ADD4-4F97-908E-61A731ABEEDC}"/>
              </a:ext>
            </a:extLst>
          </p:cNvPr>
          <p:cNvSpPr txBox="1">
            <a:spLocks/>
          </p:cNvSpPr>
          <p:nvPr/>
        </p:nvSpPr>
        <p:spPr>
          <a:xfrm>
            <a:off x="221780" y="140038"/>
            <a:ext cx="4125913" cy="6577923"/>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endParaRPr lang="en-US" sz="4600" dirty="0">
              <a:latin typeface="Open Sans Light" panose="020B0306030504020204" pitchFamily="34" charset="0"/>
              <a:ea typeface="Open Sans Light" panose="020B0306030504020204" pitchFamily="34" charset="0"/>
              <a:cs typeface="Open Sans Light" panose="020B0306030504020204" pitchFamily="34" charset="0"/>
            </a:endParaRPr>
          </a:p>
          <a:p>
            <a:pPr marL="457200" lvl="1" indent="0">
              <a:buNone/>
            </a:pPr>
            <a:r>
              <a:rPr lang="en-US" sz="4600" dirty="0">
                <a:latin typeface="Open Sans Light" panose="020B0306030504020204" pitchFamily="34" charset="0"/>
                <a:ea typeface="Open Sans Light" panose="020B0306030504020204" pitchFamily="34" charset="0"/>
                <a:cs typeface="Open Sans Light" panose="020B0306030504020204" pitchFamily="34" charset="0"/>
              </a:rPr>
              <a:t>Appendix</a:t>
            </a:r>
            <a:endParaRPr lang="en-US" sz="3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99664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Key Terms  (1/3)</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Review below  a list of Interaction Studio key terms as a foundational component to the training.</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graphicFrame>
        <p:nvGraphicFramePr>
          <p:cNvPr id="7" name="Table 8">
            <a:extLst>
              <a:ext uri="{FF2B5EF4-FFF2-40B4-BE49-F238E27FC236}">
                <a16:creationId xmlns:a16="http://schemas.microsoft.com/office/drawing/2014/main" id="{F3A42DD1-64B8-4E77-A4AC-2B85D76D187A}"/>
              </a:ext>
            </a:extLst>
          </p:cNvPr>
          <p:cNvGraphicFramePr>
            <a:graphicFrameLocks noGrp="1"/>
          </p:cNvGraphicFramePr>
          <p:nvPr/>
        </p:nvGraphicFramePr>
        <p:xfrm>
          <a:off x="914399" y="1659233"/>
          <a:ext cx="10362880" cy="3535680"/>
        </p:xfrm>
        <a:graphic>
          <a:graphicData uri="http://schemas.openxmlformats.org/drawingml/2006/table">
            <a:tbl>
              <a:tblPr firstRow="1" bandRow="1">
                <a:tableStyleId>{1FECB4D8-DB02-4DC6-A0A2-4F2EBAE1DC90}</a:tableStyleId>
              </a:tblPr>
              <a:tblGrid>
                <a:gridCol w="2057401">
                  <a:extLst>
                    <a:ext uri="{9D8B030D-6E8A-4147-A177-3AD203B41FA5}">
                      <a16:colId xmlns:a16="http://schemas.microsoft.com/office/drawing/2014/main" val="2970216889"/>
                    </a:ext>
                  </a:extLst>
                </a:gridCol>
                <a:gridCol w="8305479">
                  <a:extLst>
                    <a:ext uri="{9D8B030D-6E8A-4147-A177-3AD203B41FA5}">
                      <a16:colId xmlns:a16="http://schemas.microsoft.com/office/drawing/2014/main" val="2190914850"/>
                    </a:ext>
                  </a:extLst>
                </a:gridCol>
              </a:tblGrid>
              <a:tr h="267722">
                <a:tc gridSpan="2">
                  <a:txBody>
                    <a:bodyPr/>
                    <a:lstStyle/>
                    <a:p>
                      <a:pPr algn="ctr"/>
                      <a:r>
                        <a:rPr lang="en-US" sz="1600"/>
                        <a:t>Implementation &amp; Sitemapping</a:t>
                      </a:r>
                      <a:endParaRPr lang="en-US" sz="1600" dirty="0"/>
                    </a:p>
                  </a:txBody>
                  <a:tcPr/>
                </a:tc>
                <a:tc hMerge="1">
                  <a:txBody>
                    <a:bodyPr/>
                    <a:lstStyle/>
                    <a:p>
                      <a:endParaRPr lang="en-US" dirty="0"/>
                    </a:p>
                  </a:txBody>
                  <a:tcPr/>
                </a:tc>
                <a:extLst>
                  <a:ext uri="{0D108BD9-81ED-4DB2-BD59-A6C34878D82A}">
                    <a16:rowId xmlns:a16="http://schemas.microsoft.com/office/drawing/2014/main" val="1863260465"/>
                  </a:ext>
                </a:extLst>
              </a:tr>
              <a:tr h="640080">
                <a:tc>
                  <a:txBody>
                    <a:bodyPr/>
                    <a:lstStyle/>
                    <a:p>
                      <a:pPr algn="ctr"/>
                      <a:r>
                        <a:rPr lang="en-US" sz="1200" b="1" dirty="0"/>
                        <a:t>Catalog</a:t>
                      </a:r>
                    </a:p>
                  </a:txBody>
                  <a:tcPr anchor="ctr"/>
                </a:tc>
                <a:tc>
                  <a:txBody>
                    <a:bodyPr/>
                    <a:lstStyle/>
                    <a:p>
                      <a:pPr algn="l"/>
                      <a:r>
                        <a:rPr lang="en-US" sz="1200" dirty="0"/>
                        <a:t>Collection of business context reflected in Interaction Studio as a “shadow” catalog. Catalogs are comprised of catalog objects which are key items a user can engage with.</a:t>
                      </a:r>
                    </a:p>
                  </a:txBody>
                  <a:tcPr anchor="ctr"/>
                </a:tc>
                <a:extLst>
                  <a:ext uri="{0D108BD9-81ED-4DB2-BD59-A6C34878D82A}">
                    <a16:rowId xmlns:a16="http://schemas.microsoft.com/office/drawing/2014/main" val="489094948"/>
                  </a:ext>
                </a:extLst>
              </a:tr>
              <a:tr h="640080">
                <a:tc>
                  <a:txBody>
                    <a:bodyPr/>
                    <a:lstStyle/>
                    <a:p>
                      <a:pPr algn="ctr"/>
                      <a:r>
                        <a:rPr lang="en-US" sz="1200" b="1"/>
                        <a:t>Catalog Attributes</a:t>
                      </a:r>
                      <a:endParaRPr lang="en-US" sz="1200" b="1" dirty="0"/>
                    </a:p>
                  </a:txBody>
                  <a:tcPr anchor="ctr"/>
                </a:tc>
                <a:tc>
                  <a:txBody>
                    <a:bodyPr/>
                    <a:lstStyle/>
                    <a:p>
                      <a:pPr algn="l"/>
                      <a:r>
                        <a:rPr lang="en-US" sz="1200"/>
                        <a:t>Characteristics of an item that describe the item or belong to the item. Attributes can be used in campaigns to dynamically populate information about the item.</a:t>
                      </a:r>
                      <a:endParaRPr lang="en-US" sz="1200" dirty="0"/>
                    </a:p>
                  </a:txBody>
                  <a:tcPr anchor="ctr"/>
                </a:tc>
                <a:extLst>
                  <a:ext uri="{0D108BD9-81ED-4DB2-BD59-A6C34878D82A}">
                    <a16:rowId xmlns:a16="http://schemas.microsoft.com/office/drawing/2014/main" val="3774689453"/>
                  </a:ext>
                </a:extLst>
              </a:tr>
              <a:tr h="640080">
                <a:tc>
                  <a:txBody>
                    <a:bodyPr/>
                    <a:lstStyle/>
                    <a:p>
                      <a:pPr algn="ctr"/>
                      <a:r>
                        <a:rPr lang="en-US" sz="1200" b="1"/>
                        <a:t>Dimensions</a:t>
                      </a:r>
                      <a:endParaRPr lang="en-US" sz="1200" b="1" dirty="0"/>
                    </a:p>
                  </a:txBody>
                  <a:tcPr anchor="ctr"/>
                </a:tc>
                <a:tc>
                  <a:txBody>
                    <a:bodyPr/>
                    <a:lstStyle/>
                    <a:p>
                      <a:pPr algn="l"/>
                      <a:r>
                        <a:rPr lang="en-US" sz="1200"/>
                        <a:t>Contextual characteristics of an item that describe how it relates to other items &amp; other items types. Dimensions differ from attributes because users can build affinity toward dimensions, stored in their profile, based on interactions with items which have those dimensions. </a:t>
                      </a:r>
                      <a:endParaRPr lang="en-US" sz="1200" dirty="0"/>
                    </a:p>
                  </a:txBody>
                  <a:tcPr anchor="ctr"/>
                </a:tc>
                <a:extLst>
                  <a:ext uri="{0D108BD9-81ED-4DB2-BD59-A6C34878D82A}">
                    <a16:rowId xmlns:a16="http://schemas.microsoft.com/office/drawing/2014/main" val="2258984435"/>
                  </a:ext>
                </a:extLst>
              </a:tr>
              <a:tr h="640080">
                <a:tc>
                  <a:txBody>
                    <a:bodyPr/>
                    <a:lstStyle/>
                    <a:p>
                      <a:pPr algn="ctr"/>
                      <a:r>
                        <a:rPr lang="en-US" sz="1200" b="1"/>
                        <a:t>Events</a:t>
                      </a:r>
                      <a:endParaRPr lang="en-US" sz="1200" b="1" dirty="0"/>
                    </a:p>
                  </a:txBody>
                  <a:tcPr anchor="ctr"/>
                </a:tc>
                <a:tc>
                  <a:txBody>
                    <a:bodyPr/>
                    <a:lstStyle/>
                    <a:p>
                      <a:pPr algn="l"/>
                      <a:r>
                        <a:rPr lang="en-US" sz="1200"/>
                        <a:t>Tracked user behavior on a website and are defined during the Site Map implementation. Events track key points of interaction on a website, such as form sills, add to cart, or clicking a CTA button. Events are stored on the User’s profile. </a:t>
                      </a:r>
                      <a:endParaRPr lang="en-US" sz="1200" dirty="0"/>
                    </a:p>
                  </a:txBody>
                  <a:tcPr anchor="ctr"/>
                </a:tc>
                <a:extLst>
                  <a:ext uri="{0D108BD9-81ED-4DB2-BD59-A6C34878D82A}">
                    <a16:rowId xmlns:a16="http://schemas.microsoft.com/office/drawing/2014/main" val="4264354202"/>
                  </a:ext>
                </a:extLst>
              </a:tr>
              <a:tr h="640080">
                <a:tc>
                  <a:txBody>
                    <a:bodyPr/>
                    <a:lstStyle/>
                    <a:p>
                      <a:pPr algn="ctr"/>
                      <a:r>
                        <a:rPr lang="en-US" sz="1200" b="1"/>
                        <a:t>Site Map</a:t>
                      </a:r>
                      <a:endParaRPr lang="en-US" sz="1200" b="1" dirty="0"/>
                    </a:p>
                  </a:txBody>
                  <a:tcPr anchor="ctr"/>
                </a:tc>
                <a:tc>
                  <a:txBody>
                    <a:bodyPr/>
                    <a:lstStyle/>
                    <a:p>
                      <a:pPr algn="l"/>
                      <a:r>
                        <a:rPr lang="en-US" sz="1200"/>
                        <a:t>Code executed by Interaction Studio’s JavaScript Web SDK (Beacon) on a website. </a:t>
                      </a:r>
                      <a:endParaRPr lang="en-US" sz="1200" dirty="0"/>
                    </a:p>
                  </a:txBody>
                  <a:tcPr anchor="ctr"/>
                </a:tc>
                <a:extLst>
                  <a:ext uri="{0D108BD9-81ED-4DB2-BD59-A6C34878D82A}">
                    <a16:rowId xmlns:a16="http://schemas.microsoft.com/office/drawing/2014/main" val="4061050513"/>
                  </a:ext>
                </a:extLst>
              </a:tr>
            </a:tbl>
          </a:graphicData>
        </a:graphic>
      </p:graphicFrame>
      <p:sp>
        <p:nvSpPr>
          <p:cNvPr id="8" name="Rectangle 7">
            <a:extLst>
              <a:ext uri="{FF2B5EF4-FFF2-40B4-BE49-F238E27FC236}">
                <a16:creationId xmlns:a16="http://schemas.microsoft.com/office/drawing/2014/main" id="{6CF7A725-25CC-4E23-B0BE-4386CB73BF05}"/>
              </a:ext>
            </a:extLst>
          </p:cNvPr>
          <p:cNvSpPr/>
          <p:nvPr/>
        </p:nvSpPr>
        <p:spPr>
          <a:xfrm>
            <a:off x="7646915" y="6438900"/>
            <a:ext cx="4545085" cy="348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900" dirty="0">
                <a:solidFill>
                  <a:schemeClr val="tx1"/>
                </a:solidFill>
                <a:cs typeface="Times New Roman" panose="02020603050405020304" pitchFamily="18" charset="0"/>
                <a:hlinkClick r:id="rId3">
                  <a:extLst>
                    <a:ext uri="{A12FA001-AC4F-418D-AE19-62706E023703}">
                      <ahyp:hlinkClr xmlns:ahyp="http://schemas.microsoft.com/office/drawing/2018/hyperlinkcolor" val="tx"/>
                    </a:ext>
                  </a:extLst>
                </a:hlinkClick>
              </a:rPr>
              <a:t>https://rise.articulate.com/share/91pz5M6b-wR3i8vPQGSlrLORaZwWzqJB#/</a:t>
            </a:r>
            <a:endParaRPr lang="en-US" sz="900" dirty="0">
              <a:solidFill>
                <a:schemeClr val="tx1"/>
              </a:solidFill>
              <a:cs typeface="Times New Roman" panose="02020603050405020304" pitchFamily="18" charset="0"/>
            </a:endParaRPr>
          </a:p>
          <a:p>
            <a:pPr marL="342900" indent="-342900">
              <a:buFont typeface="+mj-lt"/>
              <a:buAutoNum type="arabicPeriod"/>
            </a:pPr>
            <a:r>
              <a:rPr lang="en-US" sz="900" dirty="0">
                <a:solidFill>
                  <a:schemeClr val="tx1"/>
                </a:solidFill>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https://doc.evergage.com/display/EKB/Glossary</a:t>
            </a:r>
            <a:r>
              <a:rPr lang="en-US" sz="900" dirty="0">
                <a:solidFill>
                  <a:schemeClr val="tx1"/>
                </a:solidFill>
                <a:cs typeface="Times New Roman" panose="02020603050405020304" pitchFamily="18" charset="0"/>
              </a:rPr>
              <a:t> </a:t>
            </a:r>
          </a:p>
        </p:txBody>
      </p:sp>
    </p:spTree>
    <p:extLst>
      <p:ext uri="{BB962C8B-B14F-4D97-AF65-F5344CB8AC3E}">
        <p14:creationId xmlns:p14="http://schemas.microsoft.com/office/powerpoint/2010/main" val="3298233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Key Terms  (2/3)</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Review below  a list of Interaction Studio key terms as a foundational component to the training.</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graphicFrame>
        <p:nvGraphicFramePr>
          <p:cNvPr id="7" name="Table 8">
            <a:extLst>
              <a:ext uri="{FF2B5EF4-FFF2-40B4-BE49-F238E27FC236}">
                <a16:creationId xmlns:a16="http://schemas.microsoft.com/office/drawing/2014/main" id="{F3A42DD1-64B8-4E77-A4AC-2B85D76D187A}"/>
              </a:ext>
            </a:extLst>
          </p:cNvPr>
          <p:cNvGraphicFramePr>
            <a:graphicFrameLocks noGrp="1"/>
          </p:cNvGraphicFramePr>
          <p:nvPr/>
        </p:nvGraphicFramePr>
        <p:xfrm>
          <a:off x="914399" y="1659233"/>
          <a:ext cx="10362880" cy="1981200"/>
        </p:xfrm>
        <a:graphic>
          <a:graphicData uri="http://schemas.openxmlformats.org/drawingml/2006/table">
            <a:tbl>
              <a:tblPr firstRow="1" bandRow="1">
                <a:tableStyleId>{1FECB4D8-DB02-4DC6-A0A2-4F2EBAE1DC90}</a:tableStyleId>
              </a:tblPr>
              <a:tblGrid>
                <a:gridCol w="2057401">
                  <a:extLst>
                    <a:ext uri="{9D8B030D-6E8A-4147-A177-3AD203B41FA5}">
                      <a16:colId xmlns:a16="http://schemas.microsoft.com/office/drawing/2014/main" val="2970216889"/>
                    </a:ext>
                  </a:extLst>
                </a:gridCol>
                <a:gridCol w="8305479">
                  <a:extLst>
                    <a:ext uri="{9D8B030D-6E8A-4147-A177-3AD203B41FA5}">
                      <a16:colId xmlns:a16="http://schemas.microsoft.com/office/drawing/2014/main" val="2190914850"/>
                    </a:ext>
                  </a:extLst>
                </a:gridCol>
              </a:tblGrid>
              <a:tr h="199763">
                <a:tc gridSpan="2">
                  <a:txBody>
                    <a:bodyPr/>
                    <a:lstStyle/>
                    <a:p>
                      <a:pPr algn="ctr"/>
                      <a:r>
                        <a:rPr lang="en-US" sz="1600"/>
                        <a:t>User &amp; Identity</a:t>
                      </a:r>
                      <a:endParaRPr lang="en-US" sz="1600" dirty="0"/>
                    </a:p>
                  </a:txBody>
                  <a:tcPr/>
                </a:tc>
                <a:tc hMerge="1">
                  <a:txBody>
                    <a:bodyPr/>
                    <a:lstStyle/>
                    <a:p>
                      <a:endParaRPr lang="en-US" dirty="0"/>
                    </a:p>
                  </a:txBody>
                  <a:tcPr/>
                </a:tc>
                <a:extLst>
                  <a:ext uri="{0D108BD9-81ED-4DB2-BD59-A6C34878D82A}">
                    <a16:rowId xmlns:a16="http://schemas.microsoft.com/office/drawing/2014/main" val="1863260465"/>
                  </a:ext>
                </a:extLst>
              </a:tr>
              <a:tr h="272404">
                <a:tc>
                  <a:txBody>
                    <a:bodyPr/>
                    <a:lstStyle/>
                    <a:p>
                      <a:pPr algn="ctr"/>
                      <a:r>
                        <a:rPr lang="en-US" sz="1200" b="1"/>
                        <a:t>Attributes</a:t>
                      </a:r>
                      <a:endParaRPr lang="en-US" sz="1200" b="1" dirty="0"/>
                    </a:p>
                  </a:txBody>
                  <a:tcPr anchor="ctr"/>
                </a:tc>
                <a:tc>
                  <a:txBody>
                    <a:bodyPr/>
                    <a:lstStyle/>
                    <a:p>
                      <a:pPr algn="l"/>
                      <a:r>
                        <a:rPr lang="en-US" sz="1200"/>
                        <a:t>Characteristics of an item that describe the item or belong to the item. Attributes can be used in campaigns to dynamically populate information about the item. </a:t>
                      </a:r>
                      <a:endParaRPr lang="en-US" sz="1200" dirty="0"/>
                    </a:p>
                  </a:txBody>
                  <a:tcPr anchor="ctr"/>
                </a:tc>
                <a:extLst>
                  <a:ext uri="{0D108BD9-81ED-4DB2-BD59-A6C34878D82A}">
                    <a16:rowId xmlns:a16="http://schemas.microsoft.com/office/drawing/2014/main" val="3774689453"/>
                  </a:ext>
                </a:extLst>
              </a:tr>
              <a:tr h="187161">
                <a:tc>
                  <a:txBody>
                    <a:bodyPr/>
                    <a:lstStyle/>
                    <a:p>
                      <a:pPr algn="ctr"/>
                      <a:r>
                        <a:rPr lang="en-US" sz="1200" b="1" dirty="0"/>
                        <a:t>Identity Attribute</a:t>
                      </a:r>
                    </a:p>
                  </a:txBody>
                  <a:tcPr anchor="ctr"/>
                </a:tc>
                <a:tc>
                  <a:txBody>
                    <a:bodyPr/>
                    <a:lstStyle/>
                    <a:p>
                      <a:pPr algn="l"/>
                      <a:r>
                        <a:rPr lang="en-US" sz="1200"/>
                        <a:t>Special types of attributes which are designated as Identifiers in your Interaction Studio dataset. </a:t>
                      </a:r>
                      <a:endParaRPr lang="en-US" sz="1200" dirty="0"/>
                    </a:p>
                  </a:txBody>
                  <a:tcPr anchor="ctr"/>
                </a:tc>
                <a:extLst>
                  <a:ext uri="{0D108BD9-81ED-4DB2-BD59-A6C34878D82A}">
                    <a16:rowId xmlns:a16="http://schemas.microsoft.com/office/drawing/2014/main" val="4264354202"/>
                  </a:ext>
                </a:extLst>
              </a:tr>
              <a:tr h="381365">
                <a:tc>
                  <a:txBody>
                    <a:bodyPr/>
                    <a:lstStyle/>
                    <a:p>
                      <a:pPr algn="ctr"/>
                      <a:r>
                        <a:rPr lang="en-US" sz="1200" b="1" dirty="0"/>
                        <a:t>Profile Stitching</a:t>
                      </a:r>
                    </a:p>
                  </a:txBody>
                  <a:tcPr anchor="ctr"/>
                </a:tc>
                <a:tc>
                  <a:txBody>
                    <a:bodyPr/>
                    <a:lstStyle/>
                    <a:p>
                      <a:pPr algn="l"/>
                      <a:r>
                        <a:rPr lang="en-US" sz="1200" dirty="0"/>
                        <a:t>The process of merging two United Customer Profiles within your Interaction Studio dataset. Combine the data present in both profiles and will overwrite attributes to preserve the most recent attributes.</a:t>
                      </a:r>
                    </a:p>
                  </a:txBody>
                  <a:tcPr anchor="ctr"/>
                </a:tc>
                <a:extLst>
                  <a:ext uri="{0D108BD9-81ED-4DB2-BD59-A6C34878D82A}">
                    <a16:rowId xmlns:a16="http://schemas.microsoft.com/office/drawing/2014/main" val="4061050513"/>
                  </a:ext>
                </a:extLst>
              </a:tr>
              <a:tr h="381365">
                <a:tc>
                  <a:txBody>
                    <a:bodyPr/>
                    <a:lstStyle/>
                    <a:p>
                      <a:pPr algn="ctr"/>
                      <a:r>
                        <a:rPr lang="en-US" sz="1200" b="1" dirty="0"/>
                        <a:t>Unified Customer Profile</a:t>
                      </a:r>
                    </a:p>
                  </a:txBody>
                  <a:tcPr anchor="ctr"/>
                </a:tc>
                <a:tc>
                  <a:txBody>
                    <a:bodyPr/>
                    <a:lstStyle/>
                    <a:p>
                      <a:pPr algn="l"/>
                      <a:r>
                        <a:rPr lang="en-US" sz="1200" dirty="0"/>
                        <a:t>Provides a comprehensive, holistic view of users in Interaction Studio. It stores user attributes (e.g., affinity, visit history, segment membership) and can be used to target campaigns.</a:t>
                      </a:r>
                    </a:p>
                  </a:txBody>
                  <a:tcPr anchor="ctr"/>
                </a:tc>
                <a:extLst>
                  <a:ext uri="{0D108BD9-81ED-4DB2-BD59-A6C34878D82A}">
                    <a16:rowId xmlns:a16="http://schemas.microsoft.com/office/drawing/2014/main" val="614341921"/>
                  </a:ext>
                </a:extLst>
              </a:tr>
            </a:tbl>
          </a:graphicData>
        </a:graphic>
      </p:graphicFrame>
      <p:sp>
        <p:nvSpPr>
          <p:cNvPr id="8" name="Rectangle 7">
            <a:extLst>
              <a:ext uri="{FF2B5EF4-FFF2-40B4-BE49-F238E27FC236}">
                <a16:creationId xmlns:a16="http://schemas.microsoft.com/office/drawing/2014/main" id="{6CF7A725-25CC-4E23-B0BE-4386CB73BF05}"/>
              </a:ext>
            </a:extLst>
          </p:cNvPr>
          <p:cNvSpPr/>
          <p:nvPr/>
        </p:nvSpPr>
        <p:spPr>
          <a:xfrm>
            <a:off x="7646915" y="6417580"/>
            <a:ext cx="4541659" cy="350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900" dirty="0">
                <a:solidFill>
                  <a:schemeClr val="tx1"/>
                </a:solidFill>
                <a:cs typeface="Times New Roman" panose="02020603050405020304" pitchFamily="18" charset="0"/>
                <a:hlinkClick r:id="rId3">
                  <a:extLst>
                    <a:ext uri="{A12FA001-AC4F-418D-AE19-62706E023703}">
                      <ahyp:hlinkClr xmlns:ahyp="http://schemas.microsoft.com/office/drawing/2018/hyperlinkcolor" val="tx"/>
                    </a:ext>
                  </a:extLst>
                </a:hlinkClick>
              </a:rPr>
              <a:t>https://rise.articulate.com/share/91pz5M6b-wR3i8vPQGSlrLORaZwWzqJB#/</a:t>
            </a:r>
            <a:endParaRPr lang="en-US" sz="900" dirty="0">
              <a:solidFill>
                <a:schemeClr val="tx1"/>
              </a:solidFill>
              <a:cs typeface="Times New Roman" panose="02020603050405020304" pitchFamily="18" charset="0"/>
            </a:endParaRPr>
          </a:p>
          <a:p>
            <a:pPr marL="342900" indent="-342900">
              <a:buFont typeface="+mj-lt"/>
              <a:buAutoNum type="arabicPeriod"/>
            </a:pPr>
            <a:r>
              <a:rPr lang="en-US" sz="900" dirty="0">
                <a:solidFill>
                  <a:schemeClr val="tx1"/>
                </a:solidFill>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https://doc.evergage.com/display/EKB/Glossary</a:t>
            </a:r>
            <a:r>
              <a:rPr lang="en-US" sz="900" dirty="0">
                <a:solidFill>
                  <a:schemeClr val="tx1"/>
                </a:solidFill>
                <a:cs typeface="Times New Roman" panose="02020603050405020304" pitchFamily="18" charset="0"/>
              </a:rPr>
              <a:t> </a:t>
            </a:r>
          </a:p>
        </p:txBody>
      </p:sp>
      <p:graphicFrame>
        <p:nvGraphicFramePr>
          <p:cNvPr id="10" name="Table 8">
            <a:extLst>
              <a:ext uri="{FF2B5EF4-FFF2-40B4-BE49-F238E27FC236}">
                <a16:creationId xmlns:a16="http://schemas.microsoft.com/office/drawing/2014/main" id="{F4049123-EC27-4438-A2DE-A0EA4D5B76C7}"/>
              </a:ext>
            </a:extLst>
          </p:cNvPr>
          <p:cNvGraphicFramePr>
            <a:graphicFrameLocks noGrp="1"/>
          </p:cNvGraphicFramePr>
          <p:nvPr/>
        </p:nvGraphicFramePr>
        <p:xfrm>
          <a:off x="909004" y="3800476"/>
          <a:ext cx="10362880" cy="2513993"/>
        </p:xfrm>
        <a:graphic>
          <a:graphicData uri="http://schemas.openxmlformats.org/drawingml/2006/table">
            <a:tbl>
              <a:tblPr firstRow="1" bandRow="1">
                <a:tableStyleId>{1FECB4D8-DB02-4DC6-A0A2-4F2EBAE1DC90}</a:tableStyleId>
              </a:tblPr>
              <a:tblGrid>
                <a:gridCol w="2057401">
                  <a:extLst>
                    <a:ext uri="{9D8B030D-6E8A-4147-A177-3AD203B41FA5}">
                      <a16:colId xmlns:a16="http://schemas.microsoft.com/office/drawing/2014/main" val="2970216889"/>
                    </a:ext>
                  </a:extLst>
                </a:gridCol>
                <a:gridCol w="8305479">
                  <a:extLst>
                    <a:ext uri="{9D8B030D-6E8A-4147-A177-3AD203B41FA5}">
                      <a16:colId xmlns:a16="http://schemas.microsoft.com/office/drawing/2014/main" val="2190914850"/>
                    </a:ext>
                  </a:extLst>
                </a:gridCol>
              </a:tblGrid>
              <a:tr h="256603">
                <a:tc gridSpan="2">
                  <a:txBody>
                    <a:bodyPr/>
                    <a:lstStyle/>
                    <a:p>
                      <a:pPr algn="ctr"/>
                      <a:r>
                        <a:rPr lang="en-US" sz="1600"/>
                        <a:t>Data Feeds</a:t>
                      </a:r>
                      <a:endParaRPr lang="en-US" sz="1600" dirty="0"/>
                    </a:p>
                  </a:txBody>
                  <a:tcPr/>
                </a:tc>
                <a:tc hMerge="1">
                  <a:txBody>
                    <a:bodyPr/>
                    <a:lstStyle/>
                    <a:p>
                      <a:endParaRPr lang="en-US" dirty="0"/>
                    </a:p>
                  </a:txBody>
                  <a:tcPr/>
                </a:tc>
                <a:extLst>
                  <a:ext uri="{0D108BD9-81ED-4DB2-BD59-A6C34878D82A}">
                    <a16:rowId xmlns:a16="http://schemas.microsoft.com/office/drawing/2014/main" val="1863260465"/>
                  </a:ext>
                </a:extLst>
              </a:tr>
              <a:tr h="262580">
                <a:tc>
                  <a:txBody>
                    <a:bodyPr/>
                    <a:lstStyle/>
                    <a:p>
                      <a:pPr algn="ctr"/>
                      <a:r>
                        <a:rPr lang="en-US" sz="1200" b="1"/>
                        <a:t>Catalog Feed</a:t>
                      </a:r>
                      <a:endParaRPr lang="en-US" sz="1200" b="1" dirty="0"/>
                    </a:p>
                  </a:txBody>
                  <a:tcPr anchor="ctr"/>
                </a:tc>
                <a:tc>
                  <a:txBody>
                    <a:bodyPr/>
                    <a:lstStyle/>
                    <a:p>
                      <a:pPr algn="l"/>
                      <a:r>
                        <a:rPr lang="en-US" sz="1200"/>
                        <a:t>Integrate data from an external system into the IS catalog. Important to make sure the catalog data ingestion strategy accounts for both data captured on the website and via the ETL feed. </a:t>
                      </a:r>
                      <a:endParaRPr lang="en-US" sz="1200" dirty="0"/>
                    </a:p>
                  </a:txBody>
                  <a:tcPr anchor="ctr"/>
                </a:tc>
                <a:extLst>
                  <a:ext uri="{0D108BD9-81ED-4DB2-BD59-A6C34878D82A}">
                    <a16:rowId xmlns:a16="http://schemas.microsoft.com/office/drawing/2014/main" val="3774689453"/>
                  </a:ext>
                </a:extLst>
              </a:tr>
              <a:tr h="370702">
                <a:tc>
                  <a:txBody>
                    <a:bodyPr/>
                    <a:lstStyle/>
                    <a:p>
                      <a:pPr algn="ctr"/>
                      <a:r>
                        <a:rPr lang="en-US" sz="1200" b="1"/>
                        <a:t>Channel Engagement Feed</a:t>
                      </a:r>
                      <a:endParaRPr lang="en-US" sz="1200" b="1" dirty="0"/>
                    </a:p>
                  </a:txBody>
                  <a:tcPr anchor="ctr"/>
                </a:tc>
                <a:tc>
                  <a:txBody>
                    <a:bodyPr/>
                    <a:lstStyle/>
                    <a:p>
                      <a:pPr algn="l"/>
                      <a:r>
                        <a:rPr lang="en-US" sz="1200"/>
                        <a:t>An integration that brings in engagement data from an external marketing campaigns, typically email campaigns. This data is tracked in a user’s profile and can be used for segmentation or campaign targeting. </a:t>
                      </a:r>
                      <a:endParaRPr lang="en-US" sz="1200" dirty="0"/>
                    </a:p>
                  </a:txBody>
                  <a:tcPr anchor="ctr"/>
                </a:tc>
                <a:extLst>
                  <a:ext uri="{0D108BD9-81ED-4DB2-BD59-A6C34878D82A}">
                    <a16:rowId xmlns:a16="http://schemas.microsoft.com/office/drawing/2014/main" val="2258984435"/>
                  </a:ext>
                </a:extLst>
              </a:tr>
              <a:tr h="349913">
                <a:tc>
                  <a:txBody>
                    <a:bodyPr/>
                    <a:lstStyle/>
                    <a:p>
                      <a:pPr algn="ctr"/>
                      <a:r>
                        <a:rPr lang="en-US" sz="1200" b="1"/>
                        <a:t>ETL</a:t>
                      </a:r>
                      <a:endParaRPr lang="en-US" sz="1200" b="1" dirty="0"/>
                    </a:p>
                  </a:txBody>
                  <a:tcPr anchor="ctr"/>
                </a:tc>
                <a:tc>
                  <a:txBody>
                    <a:bodyPr/>
                    <a:lstStyle/>
                    <a:p>
                      <a:pPr algn="l"/>
                      <a:r>
                        <a:rPr lang="en-US" sz="1200"/>
                        <a:t>Extract, Transform, Load are the mechanism Interaction Studio uses to ingest data feeds. </a:t>
                      </a:r>
                      <a:endParaRPr lang="en-US" sz="1200" dirty="0"/>
                    </a:p>
                  </a:txBody>
                  <a:tcPr anchor="ctr"/>
                </a:tc>
                <a:extLst>
                  <a:ext uri="{0D108BD9-81ED-4DB2-BD59-A6C34878D82A}">
                    <a16:rowId xmlns:a16="http://schemas.microsoft.com/office/drawing/2014/main" val="4264354202"/>
                  </a:ext>
                </a:extLst>
              </a:tr>
              <a:tr h="370702">
                <a:tc>
                  <a:txBody>
                    <a:bodyPr/>
                    <a:lstStyle/>
                    <a:p>
                      <a:pPr algn="ctr"/>
                      <a:r>
                        <a:rPr lang="en-US" sz="1200" b="1" dirty="0"/>
                        <a:t>Transaction Feeds</a:t>
                      </a:r>
                    </a:p>
                  </a:txBody>
                  <a:tcPr anchor="ctr"/>
                </a:tc>
                <a:tc>
                  <a:txBody>
                    <a:bodyPr/>
                    <a:lstStyle/>
                    <a:p>
                      <a:pPr algn="l"/>
                      <a:r>
                        <a:rPr lang="en-US" sz="1200"/>
                        <a:t>Integrate transactions or conversion data into a user’s profile. Typically used when conversions occur outside the website, such as through a call center or in a physical brand/store. </a:t>
                      </a:r>
                      <a:endParaRPr lang="en-US" sz="1200" dirty="0"/>
                    </a:p>
                  </a:txBody>
                  <a:tcPr anchor="ctr"/>
                </a:tc>
                <a:extLst>
                  <a:ext uri="{0D108BD9-81ED-4DB2-BD59-A6C34878D82A}">
                    <a16:rowId xmlns:a16="http://schemas.microsoft.com/office/drawing/2014/main" val="4061050513"/>
                  </a:ext>
                </a:extLst>
              </a:tr>
              <a:tr h="370702">
                <a:tc>
                  <a:txBody>
                    <a:bodyPr/>
                    <a:lstStyle/>
                    <a:p>
                      <a:pPr algn="ctr"/>
                      <a:r>
                        <a:rPr lang="en-US" sz="1200" b="1"/>
                        <a:t>Use Feed</a:t>
                      </a:r>
                      <a:endParaRPr lang="en-US" sz="1200" b="1" dirty="0"/>
                    </a:p>
                  </a:txBody>
                  <a:tcPr anchor="ctr"/>
                </a:tc>
                <a:tc>
                  <a:txBody>
                    <a:bodyPr/>
                    <a:lstStyle/>
                    <a:p>
                      <a:pPr algn="l"/>
                      <a:r>
                        <a:rPr lang="en-US" sz="1200"/>
                        <a:t>Integrate data from an external system into a user’s profile. Often includes identity attributes such as email address or CRM ID, which can be used to match feed data to user profile created on the website.</a:t>
                      </a:r>
                      <a:endParaRPr lang="en-US" sz="1200" dirty="0"/>
                    </a:p>
                  </a:txBody>
                  <a:tcPr anchor="ctr"/>
                </a:tc>
                <a:extLst>
                  <a:ext uri="{0D108BD9-81ED-4DB2-BD59-A6C34878D82A}">
                    <a16:rowId xmlns:a16="http://schemas.microsoft.com/office/drawing/2014/main" val="3033968286"/>
                  </a:ext>
                </a:extLst>
              </a:tr>
            </a:tbl>
          </a:graphicData>
        </a:graphic>
      </p:graphicFrame>
    </p:spTree>
    <p:extLst>
      <p:ext uri="{BB962C8B-B14F-4D97-AF65-F5344CB8AC3E}">
        <p14:creationId xmlns:p14="http://schemas.microsoft.com/office/powerpoint/2010/main" val="3878662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Key Terms  (3/3)</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t>Review below  a list of Interaction Studio key terms as a foundational component to the training.</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2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graphicFrame>
        <p:nvGraphicFramePr>
          <p:cNvPr id="7" name="Table 8">
            <a:extLst>
              <a:ext uri="{FF2B5EF4-FFF2-40B4-BE49-F238E27FC236}">
                <a16:creationId xmlns:a16="http://schemas.microsoft.com/office/drawing/2014/main" id="{F3A42DD1-64B8-4E77-A4AC-2B85D76D187A}"/>
              </a:ext>
            </a:extLst>
          </p:cNvPr>
          <p:cNvGraphicFramePr>
            <a:graphicFrameLocks noGrp="1"/>
          </p:cNvGraphicFramePr>
          <p:nvPr/>
        </p:nvGraphicFramePr>
        <p:xfrm>
          <a:off x="914399" y="1659233"/>
          <a:ext cx="10362880" cy="4226240"/>
        </p:xfrm>
        <a:graphic>
          <a:graphicData uri="http://schemas.openxmlformats.org/drawingml/2006/table">
            <a:tbl>
              <a:tblPr firstRow="1" bandRow="1">
                <a:tableStyleId>{1FECB4D8-DB02-4DC6-A0A2-4F2EBAE1DC90}</a:tableStyleId>
              </a:tblPr>
              <a:tblGrid>
                <a:gridCol w="2057401">
                  <a:extLst>
                    <a:ext uri="{9D8B030D-6E8A-4147-A177-3AD203B41FA5}">
                      <a16:colId xmlns:a16="http://schemas.microsoft.com/office/drawing/2014/main" val="2970216889"/>
                    </a:ext>
                  </a:extLst>
                </a:gridCol>
                <a:gridCol w="8305479">
                  <a:extLst>
                    <a:ext uri="{9D8B030D-6E8A-4147-A177-3AD203B41FA5}">
                      <a16:colId xmlns:a16="http://schemas.microsoft.com/office/drawing/2014/main" val="2190914850"/>
                    </a:ext>
                  </a:extLst>
                </a:gridCol>
              </a:tblGrid>
              <a:tr h="267722">
                <a:tc gridSpan="2">
                  <a:txBody>
                    <a:bodyPr/>
                    <a:lstStyle/>
                    <a:p>
                      <a:pPr algn="ctr"/>
                      <a:r>
                        <a:rPr lang="en-US" sz="1600" dirty="0"/>
                        <a:t>Web &amp; Email Campaigns</a:t>
                      </a:r>
                    </a:p>
                  </a:txBody>
                  <a:tcPr/>
                </a:tc>
                <a:tc hMerge="1">
                  <a:txBody>
                    <a:bodyPr/>
                    <a:lstStyle/>
                    <a:p>
                      <a:endParaRPr lang="en-US"/>
                    </a:p>
                  </a:txBody>
                  <a:tcPr/>
                </a:tc>
                <a:extLst>
                  <a:ext uri="{0D108BD9-81ED-4DB2-BD59-A6C34878D82A}">
                    <a16:rowId xmlns:a16="http://schemas.microsoft.com/office/drawing/2014/main" val="1863260465"/>
                  </a:ext>
                </a:extLst>
              </a:tr>
              <a:tr h="413751">
                <a:tc>
                  <a:txBody>
                    <a:bodyPr/>
                    <a:lstStyle/>
                    <a:p>
                      <a:pPr algn="ctr"/>
                      <a:r>
                        <a:rPr lang="en-US" sz="1200" b="1" dirty="0"/>
                        <a:t>Campaign</a:t>
                      </a:r>
                    </a:p>
                  </a:txBody>
                  <a:tcPr anchor="ctr"/>
                </a:tc>
                <a:tc>
                  <a:txBody>
                    <a:bodyPr/>
                    <a:lstStyle/>
                    <a:p>
                      <a:pPr algn="l"/>
                      <a:r>
                        <a:rPr lang="en-US" sz="1200"/>
                        <a:t>Business-user configurable personalization change made up of 1 of many Experiences Campaigns in Interaction Studio can be in web, email, or any other channels you connect to IS.</a:t>
                      </a:r>
                      <a:endParaRPr lang="en-US" sz="1200" dirty="0"/>
                    </a:p>
                  </a:txBody>
                  <a:tcPr anchor="ctr"/>
                </a:tc>
                <a:extLst>
                  <a:ext uri="{0D108BD9-81ED-4DB2-BD59-A6C34878D82A}">
                    <a16:rowId xmlns:a16="http://schemas.microsoft.com/office/drawing/2014/main" val="3774689453"/>
                  </a:ext>
                </a:extLst>
              </a:tr>
              <a:tr h="584120">
                <a:tc>
                  <a:txBody>
                    <a:bodyPr/>
                    <a:lstStyle/>
                    <a:p>
                      <a:pPr algn="ctr"/>
                      <a:r>
                        <a:rPr lang="en-US" sz="1200" b="1"/>
                        <a:t>Campaign Type</a:t>
                      </a:r>
                      <a:endParaRPr lang="en-US" sz="1200" b="1" dirty="0"/>
                    </a:p>
                  </a:txBody>
                  <a:tcPr anchor="ctr"/>
                </a:tc>
                <a:tc>
                  <a:txBody>
                    <a:bodyPr/>
                    <a:lstStyle/>
                    <a:p>
                      <a:pPr algn="l"/>
                      <a:r>
                        <a:rPr lang="en-US" sz="1200"/>
                        <a:t>Either be set up as A/B Tests, which randomly assign traffic between experiences and the control at the user-defined percentages, or Rule Based Tests, which qualify users for the experience based on the targeting rules.</a:t>
                      </a:r>
                      <a:endParaRPr lang="en-US" sz="1200" dirty="0"/>
                    </a:p>
                  </a:txBody>
                  <a:tcPr anchor="ctr"/>
                </a:tc>
                <a:extLst>
                  <a:ext uri="{0D108BD9-81ED-4DB2-BD59-A6C34878D82A}">
                    <a16:rowId xmlns:a16="http://schemas.microsoft.com/office/drawing/2014/main" val="2258984435"/>
                  </a:ext>
                </a:extLst>
              </a:tr>
              <a:tr h="413751">
                <a:tc>
                  <a:txBody>
                    <a:bodyPr/>
                    <a:lstStyle/>
                    <a:p>
                      <a:pPr algn="ctr"/>
                      <a:r>
                        <a:rPr lang="en-US" sz="1200" b="1"/>
                        <a:t>Content Zone</a:t>
                      </a:r>
                      <a:endParaRPr lang="en-US" sz="1200" b="1" dirty="0"/>
                    </a:p>
                  </a:txBody>
                  <a:tcPr anchor="ctr"/>
                </a:tc>
                <a:tc>
                  <a:txBody>
                    <a:bodyPr/>
                    <a:lstStyle/>
                    <a:p>
                      <a:pPr algn="l"/>
                      <a:r>
                        <a:rPr lang="en-US" sz="1200"/>
                        <a:t>An area of your site or email that a developer has configured to make it targetable for personalization campaigns. Defined during Site Map implementation and reference specific page source code selectors.</a:t>
                      </a:r>
                      <a:endParaRPr lang="en-US" sz="1200" dirty="0"/>
                    </a:p>
                  </a:txBody>
                  <a:tcPr anchor="ctr"/>
                </a:tc>
                <a:extLst>
                  <a:ext uri="{0D108BD9-81ED-4DB2-BD59-A6C34878D82A}">
                    <a16:rowId xmlns:a16="http://schemas.microsoft.com/office/drawing/2014/main" val="4264354202"/>
                  </a:ext>
                </a:extLst>
              </a:tr>
              <a:tr h="584120">
                <a:tc>
                  <a:txBody>
                    <a:bodyPr/>
                    <a:lstStyle/>
                    <a:p>
                      <a:pPr algn="ctr"/>
                      <a:r>
                        <a:rPr lang="en-US" sz="1200" b="1"/>
                        <a:t>Einstein Recipes</a:t>
                      </a:r>
                      <a:endParaRPr lang="en-US" sz="1200" b="1" dirty="0"/>
                    </a:p>
                  </a:txBody>
                  <a:tcPr anchor="ctr"/>
                </a:tc>
                <a:tc>
                  <a:txBody>
                    <a:bodyPr/>
                    <a:lstStyle/>
                    <a:p>
                      <a:pPr algn="l"/>
                      <a:r>
                        <a:rPr lang="en-US" sz="1200"/>
                        <a:t>Collection of AI Algorithms, Business Rules, Affinity Booster, and Variations that power personalized recommendation campaigns. </a:t>
                      </a:r>
                      <a:endParaRPr lang="en-US" sz="1200" dirty="0"/>
                    </a:p>
                  </a:txBody>
                  <a:tcPr anchor="ctr"/>
                </a:tc>
                <a:extLst>
                  <a:ext uri="{0D108BD9-81ED-4DB2-BD59-A6C34878D82A}">
                    <a16:rowId xmlns:a16="http://schemas.microsoft.com/office/drawing/2014/main" val="4061050513"/>
                  </a:ext>
                </a:extLst>
              </a:tr>
              <a:tr h="413751">
                <a:tc>
                  <a:txBody>
                    <a:bodyPr/>
                    <a:lstStyle/>
                    <a:p>
                      <a:pPr algn="ctr"/>
                      <a:r>
                        <a:rPr lang="en-US" sz="1200" b="1"/>
                        <a:t>Experience</a:t>
                      </a:r>
                      <a:endParaRPr lang="en-US" sz="1200" b="1" dirty="0"/>
                    </a:p>
                  </a:txBody>
                  <a:tcPr anchor="ctr"/>
                </a:tc>
                <a:tc>
                  <a:txBody>
                    <a:bodyPr/>
                    <a:lstStyle/>
                    <a:p>
                      <a:pPr algn="l"/>
                      <a:r>
                        <a:rPr lang="en-US" sz="1200"/>
                        <a:t>Individual personalization experiences delivered by Interaction Studio, such as bounce-prevention popup, a free-shipping inforbar or a personalized recommendations in email. Experiences can be tested against each other, or against a control (default) experience, </a:t>
                      </a:r>
                      <a:endParaRPr lang="en-US" sz="1200" dirty="0"/>
                    </a:p>
                  </a:txBody>
                  <a:tcPr anchor="ctr"/>
                </a:tc>
                <a:extLst>
                  <a:ext uri="{0D108BD9-81ED-4DB2-BD59-A6C34878D82A}">
                    <a16:rowId xmlns:a16="http://schemas.microsoft.com/office/drawing/2014/main" val="4198270918"/>
                  </a:ext>
                </a:extLst>
              </a:tr>
              <a:tr h="584120">
                <a:tc>
                  <a:txBody>
                    <a:bodyPr/>
                    <a:lstStyle/>
                    <a:p>
                      <a:pPr algn="ctr"/>
                      <a:r>
                        <a:rPr lang="en-US" sz="1200" b="1" dirty="0"/>
                        <a:t>Segment</a:t>
                      </a:r>
                    </a:p>
                  </a:txBody>
                  <a:tcPr anchor="ctr"/>
                </a:tc>
                <a:tc>
                  <a:txBody>
                    <a:bodyPr/>
                    <a:lstStyle/>
                    <a:p>
                      <a:pPr algn="l"/>
                      <a:r>
                        <a:rPr lang="en-US" sz="1200" dirty="0"/>
                        <a:t>Groups of users who have/have not taken specific actions, behaviors, have specific affinities/attributes in their Customer Profile. Comprised of one or many clauses and can be set up to use AND &amp; OR clauses. </a:t>
                      </a:r>
                    </a:p>
                  </a:txBody>
                  <a:tcPr anchor="ctr"/>
                </a:tc>
                <a:extLst>
                  <a:ext uri="{0D108BD9-81ED-4DB2-BD59-A6C34878D82A}">
                    <a16:rowId xmlns:a16="http://schemas.microsoft.com/office/drawing/2014/main" val="2579424715"/>
                  </a:ext>
                </a:extLst>
              </a:tr>
              <a:tr h="584120">
                <a:tc>
                  <a:txBody>
                    <a:bodyPr/>
                    <a:lstStyle/>
                    <a:p>
                      <a:pPr algn="ctr"/>
                      <a:r>
                        <a:rPr lang="en-US" sz="1200" b="1" dirty="0"/>
                        <a:t>Web Template</a:t>
                      </a:r>
                    </a:p>
                  </a:txBody>
                  <a:tcPr anchor="ctr"/>
                </a:tc>
                <a:tc>
                  <a:txBody>
                    <a:bodyPr/>
                    <a:lstStyle/>
                    <a:p>
                      <a:pPr algn="l"/>
                      <a:r>
                        <a:rPr lang="en-US" sz="1200"/>
                        <a:t>Developer-built, fully QA’ed, repeatable frameworks used to create web personalization campaigns. </a:t>
                      </a:r>
                      <a:endParaRPr lang="en-US" sz="1200" dirty="0"/>
                    </a:p>
                  </a:txBody>
                  <a:tcPr anchor="ctr"/>
                </a:tc>
                <a:extLst>
                  <a:ext uri="{0D108BD9-81ED-4DB2-BD59-A6C34878D82A}">
                    <a16:rowId xmlns:a16="http://schemas.microsoft.com/office/drawing/2014/main" val="3059078063"/>
                  </a:ext>
                </a:extLst>
              </a:tr>
            </a:tbl>
          </a:graphicData>
        </a:graphic>
      </p:graphicFrame>
      <p:sp>
        <p:nvSpPr>
          <p:cNvPr id="12" name="Rectangle 11">
            <a:extLst>
              <a:ext uri="{FF2B5EF4-FFF2-40B4-BE49-F238E27FC236}">
                <a16:creationId xmlns:a16="http://schemas.microsoft.com/office/drawing/2014/main" id="{BF798D91-9EA7-4B7F-B64E-E8159DC10BBB}"/>
              </a:ext>
            </a:extLst>
          </p:cNvPr>
          <p:cNvSpPr/>
          <p:nvPr/>
        </p:nvSpPr>
        <p:spPr>
          <a:xfrm>
            <a:off x="7646915" y="6417580"/>
            <a:ext cx="4785499" cy="393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900" dirty="0">
                <a:solidFill>
                  <a:schemeClr val="tx1"/>
                </a:solidFill>
                <a:cs typeface="Times New Roman" panose="02020603050405020304" pitchFamily="18" charset="0"/>
                <a:hlinkClick r:id="rId3">
                  <a:extLst>
                    <a:ext uri="{A12FA001-AC4F-418D-AE19-62706E023703}">
                      <ahyp:hlinkClr xmlns:ahyp="http://schemas.microsoft.com/office/drawing/2018/hyperlinkcolor" val="tx"/>
                    </a:ext>
                  </a:extLst>
                </a:hlinkClick>
              </a:rPr>
              <a:t>https://rise.articulate.com/share/91pz5M6b-wR3i8vPQGSlrLORaZwWzqJB#/</a:t>
            </a:r>
            <a:endParaRPr lang="en-US" sz="900" dirty="0">
              <a:solidFill>
                <a:schemeClr val="tx1"/>
              </a:solidFill>
              <a:cs typeface="Times New Roman" panose="02020603050405020304" pitchFamily="18" charset="0"/>
            </a:endParaRPr>
          </a:p>
          <a:p>
            <a:pPr marL="342900" indent="-342900">
              <a:buFont typeface="+mj-lt"/>
              <a:buAutoNum type="arabicPeriod"/>
            </a:pPr>
            <a:r>
              <a:rPr lang="en-US" sz="900" dirty="0">
                <a:solidFill>
                  <a:schemeClr val="tx1"/>
                </a:solidFill>
                <a:cs typeface="Times New Roman" panose="02020603050405020304" pitchFamily="18" charset="0"/>
                <a:hlinkClick r:id="rId4">
                  <a:extLst>
                    <a:ext uri="{A12FA001-AC4F-418D-AE19-62706E023703}">
                      <ahyp:hlinkClr xmlns:ahyp="http://schemas.microsoft.com/office/drawing/2018/hyperlinkcolor" val="tx"/>
                    </a:ext>
                  </a:extLst>
                </a:hlinkClick>
              </a:rPr>
              <a:t>https://doc.evergage.com/display/EKB/Glossary</a:t>
            </a:r>
            <a:r>
              <a:rPr lang="en-US" sz="900" dirty="0">
                <a:solidFill>
                  <a:schemeClr val="tx1"/>
                </a:solidFill>
                <a:cs typeface="Times New Roman" panose="02020603050405020304" pitchFamily="18" charset="0"/>
              </a:rPr>
              <a:t> </a:t>
            </a:r>
          </a:p>
        </p:txBody>
      </p:sp>
    </p:spTree>
    <p:extLst>
      <p:ext uri="{BB962C8B-B14F-4D97-AF65-F5344CB8AC3E}">
        <p14:creationId xmlns:p14="http://schemas.microsoft.com/office/powerpoint/2010/main" val="68751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6">
            <a:extLst>
              <a:ext uri="{FF2B5EF4-FFF2-40B4-BE49-F238E27FC236}">
                <a16:creationId xmlns:a16="http://schemas.microsoft.com/office/drawing/2014/main" id="{FEF063FD-BABD-4759-97D3-D8DFDEFAC4E0}"/>
              </a:ext>
            </a:extLst>
          </p:cNvPr>
          <p:cNvSpPr/>
          <p:nvPr/>
        </p:nvSpPr>
        <p:spPr>
          <a:xfrm>
            <a:off x="3867326" y="1809393"/>
            <a:ext cx="3791824" cy="449396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1905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1" name="object 16">
            <a:extLst>
              <a:ext uri="{FF2B5EF4-FFF2-40B4-BE49-F238E27FC236}">
                <a16:creationId xmlns:a16="http://schemas.microsoft.com/office/drawing/2014/main" id="{0B91FD24-224F-4AA3-94F2-32834CB0300D}"/>
              </a:ext>
            </a:extLst>
          </p:cNvPr>
          <p:cNvSpPr/>
          <p:nvPr/>
        </p:nvSpPr>
        <p:spPr>
          <a:xfrm>
            <a:off x="616098" y="1818553"/>
            <a:ext cx="2907278" cy="448480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1905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How we see Personalization via Interaction Studio</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dirty="0">
                <a:ea typeface="Verdana"/>
              </a:rPr>
              <a:t>The Interaction Studio product couples customer data, with decisioning, to distribute offers across multiple channels.</a:t>
            </a:r>
            <a:endParaRPr lang="en-US" dirty="0"/>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a:t>Day 1 </a:t>
            </a:r>
            <a:endParaRPr lang="en-US" dirty="0"/>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 name="Rectangle 5">
            <a:extLst>
              <a:ext uri="{FF2B5EF4-FFF2-40B4-BE49-F238E27FC236}">
                <a16:creationId xmlns:a16="http://schemas.microsoft.com/office/drawing/2014/main" id="{9CFF39CF-B583-44E3-B957-64A7EAEB457C}"/>
              </a:ext>
            </a:extLst>
          </p:cNvPr>
          <p:cNvSpPr/>
          <p:nvPr/>
        </p:nvSpPr>
        <p:spPr>
          <a:xfrm>
            <a:off x="7735932" y="6375160"/>
            <a:ext cx="3947977" cy="246221"/>
          </a:xfrm>
          <a:prstGeom prst="rect">
            <a:avLst/>
          </a:prstGeom>
        </p:spPr>
        <p:txBody>
          <a:bodyPr wrap="square">
            <a:spAutoFit/>
          </a:bodyPr>
          <a:lstStyle/>
          <a:p>
            <a:pPr marL="228600" indent="-228600">
              <a:buFont typeface="+mj-lt"/>
              <a:buAutoNum type="arabicPeriod"/>
            </a:pPr>
            <a:r>
              <a:rPr lang="en-US" sz="1000" dirty="0"/>
              <a:t>https://share.vidyard.com/watch/iG1o8nxsSPzZcLsijXGF7X?</a:t>
            </a:r>
          </a:p>
        </p:txBody>
      </p:sp>
      <p:sp>
        <p:nvSpPr>
          <p:cNvPr id="9" name="object 16">
            <a:extLst>
              <a:ext uri="{FF2B5EF4-FFF2-40B4-BE49-F238E27FC236}">
                <a16:creationId xmlns:a16="http://schemas.microsoft.com/office/drawing/2014/main" id="{8DA1472F-E9F5-4067-B234-9E668A16CB32}"/>
              </a:ext>
            </a:extLst>
          </p:cNvPr>
          <p:cNvSpPr/>
          <p:nvPr/>
        </p:nvSpPr>
        <p:spPr>
          <a:xfrm>
            <a:off x="8003097" y="1809393"/>
            <a:ext cx="3605224" cy="449396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19050">
            <a:solidFill>
              <a:srgbClr val="FCD2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12" name="object 16">
            <a:extLst>
              <a:ext uri="{FF2B5EF4-FFF2-40B4-BE49-F238E27FC236}">
                <a16:creationId xmlns:a16="http://schemas.microsoft.com/office/drawing/2014/main" id="{E6F8CA0E-7E4F-4187-9A48-31ADC97B5763}"/>
              </a:ext>
            </a:extLst>
          </p:cNvPr>
          <p:cNvSpPr/>
          <p:nvPr/>
        </p:nvSpPr>
        <p:spPr>
          <a:xfrm>
            <a:off x="847110" y="1637142"/>
            <a:ext cx="2436902" cy="37459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accent1">
              <a:lumMod val="20000"/>
              <a:lumOff val="80000"/>
            </a:schemeClr>
          </a:solidFill>
          <a:ln w="3810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13" name="object 19">
            <a:extLst>
              <a:ext uri="{FF2B5EF4-FFF2-40B4-BE49-F238E27FC236}">
                <a16:creationId xmlns:a16="http://schemas.microsoft.com/office/drawing/2014/main" id="{DBF9410A-BE99-4DB0-9728-C9362636D241}"/>
              </a:ext>
            </a:extLst>
          </p:cNvPr>
          <p:cNvSpPr/>
          <p:nvPr/>
        </p:nvSpPr>
        <p:spPr>
          <a:xfrm>
            <a:off x="4066758" y="1660019"/>
            <a:ext cx="3392899" cy="379585"/>
          </a:xfrm>
          <a:custGeom>
            <a:avLst/>
            <a:gdLst/>
            <a:ahLst/>
            <a:cxnLst/>
            <a:rect l="l" t="t" r="r" b="b"/>
            <a:pathLst>
              <a:path w="1675129" h="1160145">
                <a:moveTo>
                  <a:pt x="0" y="1159763"/>
                </a:moveTo>
                <a:lnTo>
                  <a:pt x="1674876" y="1159763"/>
                </a:lnTo>
                <a:lnTo>
                  <a:pt x="1674876" y="0"/>
                </a:lnTo>
                <a:lnTo>
                  <a:pt x="0" y="0"/>
                </a:lnTo>
                <a:lnTo>
                  <a:pt x="0" y="1159763"/>
                </a:lnTo>
                <a:close/>
              </a:path>
            </a:pathLst>
          </a:custGeom>
          <a:solidFill>
            <a:schemeClr val="accent2">
              <a:lumMod val="20000"/>
              <a:lumOff val="80000"/>
            </a:schemeClr>
          </a:solidFill>
          <a:ln w="3810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14" name="object 22">
            <a:extLst>
              <a:ext uri="{FF2B5EF4-FFF2-40B4-BE49-F238E27FC236}">
                <a16:creationId xmlns:a16="http://schemas.microsoft.com/office/drawing/2014/main" id="{19D16818-BAE3-4C58-8C83-06ECB7408B67}"/>
              </a:ext>
            </a:extLst>
          </p:cNvPr>
          <p:cNvSpPr/>
          <p:nvPr/>
        </p:nvSpPr>
        <p:spPr>
          <a:xfrm>
            <a:off x="8160190" y="1624986"/>
            <a:ext cx="3299172" cy="383099"/>
          </a:xfrm>
          <a:custGeom>
            <a:avLst/>
            <a:gdLst/>
            <a:ahLst/>
            <a:cxnLst/>
            <a:rect l="l" t="t" r="r" b="b"/>
            <a:pathLst>
              <a:path w="1673859" h="1160145">
                <a:moveTo>
                  <a:pt x="0" y="1159763"/>
                </a:moveTo>
                <a:lnTo>
                  <a:pt x="1673352" y="1159763"/>
                </a:lnTo>
                <a:lnTo>
                  <a:pt x="1673352" y="0"/>
                </a:lnTo>
                <a:lnTo>
                  <a:pt x="0" y="0"/>
                </a:lnTo>
                <a:lnTo>
                  <a:pt x="0" y="1159763"/>
                </a:lnTo>
                <a:close/>
              </a:path>
            </a:pathLst>
          </a:custGeom>
          <a:solidFill>
            <a:srgbClr val="FFEFC1"/>
          </a:solidFill>
          <a:ln w="38100">
            <a:solidFill>
              <a:srgbClr val="FCD2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grpSp>
        <p:nvGrpSpPr>
          <p:cNvPr id="115" name="Group 114">
            <a:extLst>
              <a:ext uri="{FF2B5EF4-FFF2-40B4-BE49-F238E27FC236}">
                <a16:creationId xmlns:a16="http://schemas.microsoft.com/office/drawing/2014/main" id="{34F9F396-1133-40B4-B86B-D141550E6DE3}"/>
              </a:ext>
            </a:extLst>
          </p:cNvPr>
          <p:cNvGrpSpPr/>
          <p:nvPr/>
        </p:nvGrpSpPr>
        <p:grpSpPr>
          <a:xfrm>
            <a:off x="8282233" y="1663421"/>
            <a:ext cx="3328319" cy="325120"/>
            <a:chOff x="7921146" y="1558001"/>
            <a:chExt cx="3328319" cy="325120"/>
          </a:xfrm>
        </p:grpSpPr>
        <p:sp>
          <p:nvSpPr>
            <p:cNvPr id="116" name="object 24">
              <a:extLst>
                <a:ext uri="{FF2B5EF4-FFF2-40B4-BE49-F238E27FC236}">
                  <a16:creationId xmlns:a16="http://schemas.microsoft.com/office/drawing/2014/main" id="{EB402520-711A-4824-809B-4656C1F9BA1E}"/>
                </a:ext>
              </a:extLst>
            </p:cNvPr>
            <p:cNvSpPr txBox="1"/>
            <p:nvPr/>
          </p:nvSpPr>
          <p:spPr>
            <a:xfrm>
              <a:off x="8093131" y="1621816"/>
              <a:ext cx="3156334" cy="174407"/>
            </a:xfrm>
            <a:prstGeom prst="rect">
              <a:avLst/>
            </a:prstGeom>
          </p:spPr>
          <p:txBody>
            <a:bodyPr vert="horz" wrap="square" lIns="0" tIns="12700" rIns="0" bIns="0" rtlCol="0">
              <a:spAutoFit/>
            </a:bodyPr>
            <a:lstStyle/>
            <a:p>
              <a:pPr marL="64135" marR="5080" lvl="0" indent="-52069" algn="ctr" defTabSz="914400" rtl="0" eaLnBrk="1" fontAlgn="auto" latinLnBrk="0" hangingPunct="1">
                <a:lnSpc>
                  <a:spcPct val="100000"/>
                </a:lnSpc>
                <a:spcBef>
                  <a:spcPts val="100"/>
                </a:spcBef>
                <a:spcAft>
                  <a:spcPts val="0"/>
                </a:spcAft>
                <a:buClrTx/>
                <a:buSzTx/>
                <a:buFontTx/>
                <a:buNone/>
                <a:tabLst/>
                <a:defRPr/>
              </a:pPr>
              <a:r>
                <a:rPr kumimoji="0" lang="en-US" sz="1050" b="1" i="0" u="none" strike="noStrike" kern="1200" cap="none" normalizeH="0" baseline="0" noProof="0" dirty="0">
                  <a:ln>
                    <a:noFill/>
                  </a:ln>
                  <a:solidFill>
                    <a:srgbClr val="696057"/>
                  </a:solidFill>
                  <a:effectLst/>
                  <a:uLnTx/>
                  <a:uFillTx/>
                  <a:ea typeface="+mn-ea"/>
                  <a:cs typeface="Open Sans"/>
                </a:rPr>
                <a:t>DELIVERY: CONTENT AND CHANNELS</a:t>
              </a:r>
              <a:endParaRPr kumimoji="0" lang="en-US" sz="1050" b="0" i="0" u="none" strike="noStrike" kern="1200" cap="none" normalizeH="0" baseline="0" noProof="0" dirty="0">
                <a:ln>
                  <a:noFill/>
                </a:ln>
                <a:solidFill>
                  <a:srgbClr val="696057"/>
                </a:solidFill>
                <a:effectLst/>
                <a:uLnTx/>
                <a:uFillTx/>
                <a:ea typeface="+mn-ea"/>
                <a:cs typeface="Open Sans"/>
              </a:endParaRPr>
            </a:p>
          </p:txBody>
        </p:sp>
        <p:sp>
          <p:nvSpPr>
            <p:cNvPr id="117" name="object 30">
              <a:extLst>
                <a:ext uri="{FF2B5EF4-FFF2-40B4-BE49-F238E27FC236}">
                  <a16:creationId xmlns:a16="http://schemas.microsoft.com/office/drawing/2014/main" id="{ACB751EC-FC6F-41E2-B930-2192B2CF1402}"/>
                </a:ext>
              </a:extLst>
            </p:cNvPr>
            <p:cNvSpPr/>
            <p:nvPr/>
          </p:nvSpPr>
          <p:spPr>
            <a:xfrm>
              <a:off x="7921146" y="1558001"/>
              <a:ext cx="323215" cy="325120"/>
            </a:xfrm>
            <a:custGeom>
              <a:avLst/>
              <a:gdLst/>
              <a:ahLst/>
              <a:cxnLst/>
              <a:rect l="l" t="t" r="r" b="b"/>
              <a:pathLst>
                <a:path w="323215" h="325120">
                  <a:moveTo>
                    <a:pt x="169672" y="0"/>
                  </a:moveTo>
                  <a:lnTo>
                    <a:pt x="152907" y="0"/>
                  </a:lnTo>
                  <a:lnTo>
                    <a:pt x="145161" y="508"/>
                  </a:lnTo>
                  <a:lnTo>
                    <a:pt x="137287" y="2032"/>
                  </a:lnTo>
                  <a:lnTo>
                    <a:pt x="128397" y="3429"/>
                  </a:lnTo>
                  <a:lnTo>
                    <a:pt x="121539" y="5461"/>
                  </a:lnTo>
                  <a:lnTo>
                    <a:pt x="113283" y="7366"/>
                  </a:lnTo>
                  <a:lnTo>
                    <a:pt x="99060" y="12827"/>
                  </a:lnTo>
                  <a:lnTo>
                    <a:pt x="58800" y="37084"/>
                  </a:lnTo>
                  <a:lnTo>
                    <a:pt x="27940" y="71628"/>
                  </a:lnTo>
                  <a:lnTo>
                    <a:pt x="7366" y="114173"/>
                  </a:lnTo>
                  <a:lnTo>
                    <a:pt x="1016" y="146304"/>
                  </a:lnTo>
                  <a:lnTo>
                    <a:pt x="0" y="154178"/>
                  </a:lnTo>
                  <a:lnTo>
                    <a:pt x="0" y="170434"/>
                  </a:lnTo>
                  <a:lnTo>
                    <a:pt x="1904" y="187198"/>
                  </a:lnTo>
                  <a:lnTo>
                    <a:pt x="12700" y="225806"/>
                  </a:lnTo>
                  <a:lnTo>
                    <a:pt x="37211" y="265811"/>
                  </a:lnTo>
                  <a:lnTo>
                    <a:pt x="71120" y="297434"/>
                  </a:lnTo>
                  <a:lnTo>
                    <a:pt x="113283" y="317754"/>
                  </a:lnTo>
                  <a:lnTo>
                    <a:pt x="152907" y="324612"/>
                  </a:lnTo>
                  <a:lnTo>
                    <a:pt x="169672" y="324612"/>
                  </a:lnTo>
                  <a:lnTo>
                    <a:pt x="185800" y="323596"/>
                  </a:lnTo>
                  <a:lnTo>
                    <a:pt x="193675" y="321691"/>
                  </a:lnTo>
                  <a:lnTo>
                    <a:pt x="201929" y="320167"/>
                  </a:lnTo>
                  <a:lnTo>
                    <a:pt x="208915" y="317754"/>
                  </a:lnTo>
                  <a:lnTo>
                    <a:pt x="224027" y="312293"/>
                  </a:lnTo>
                  <a:lnTo>
                    <a:pt x="235748" y="306324"/>
                  </a:lnTo>
                  <a:lnTo>
                    <a:pt x="161798" y="306324"/>
                  </a:lnTo>
                  <a:lnTo>
                    <a:pt x="147066" y="305308"/>
                  </a:lnTo>
                  <a:lnTo>
                    <a:pt x="105410" y="295021"/>
                  </a:lnTo>
                  <a:lnTo>
                    <a:pt x="70612" y="273685"/>
                  </a:lnTo>
                  <a:lnTo>
                    <a:pt x="43179" y="243078"/>
                  </a:lnTo>
                  <a:lnTo>
                    <a:pt x="25019" y="205105"/>
                  </a:lnTo>
                  <a:lnTo>
                    <a:pt x="18669" y="162560"/>
                  </a:lnTo>
                  <a:lnTo>
                    <a:pt x="19176" y="148209"/>
                  </a:lnTo>
                  <a:lnTo>
                    <a:pt x="29845" y="106172"/>
                  </a:lnTo>
                  <a:lnTo>
                    <a:pt x="51435" y="71120"/>
                  </a:lnTo>
                  <a:lnTo>
                    <a:pt x="81915" y="42926"/>
                  </a:lnTo>
                  <a:lnTo>
                    <a:pt x="118618" y="25146"/>
                  </a:lnTo>
                  <a:lnTo>
                    <a:pt x="161798" y="18796"/>
                  </a:lnTo>
                  <a:lnTo>
                    <a:pt x="236668" y="18796"/>
                  </a:lnTo>
                  <a:lnTo>
                    <a:pt x="224027" y="12827"/>
                  </a:lnTo>
                  <a:lnTo>
                    <a:pt x="208915" y="7366"/>
                  </a:lnTo>
                  <a:lnTo>
                    <a:pt x="201929" y="5461"/>
                  </a:lnTo>
                  <a:lnTo>
                    <a:pt x="193675" y="3429"/>
                  </a:lnTo>
                  <a:lnTo>
                    <a:pt x="185800" y="2032"/>
                  </a:lnTo>
                  <a:lnTo>
                    <a:pt x="177926" y="508"/>
                  </a:lnTo>
                  <a:lnTo>
                    <a:pt x="169672" y="0"/>
                  </a:lnTo>
                  <a:close/>
                </a:path>
                <a:path w="323215" h="325120">
                  <a:moveTo>
                    <a:pt x="236668" y="18796"/>
                  </a:moveTo>
                  <a:lnTo>
                    <a:pt x="161798" y="18796"/>
                  </a:lnTo>
                  <a:lnTo>
                    <a:pt x="176022" y="19304"/>
                  </a:lnTo>
                  <a:lnTo>
                    <a:pt x="189738" y="21209"/>
                  </a:lnTo>
                  <a:lnTo>
                    <a:pt x="229489" y="36068"/>
                  </a:lnTo>
                  <a:lnTo>
                    <a:pt x="262254" y="60325"/>
                  </a:lnTo>
                  <a:lnTo>
                    <a:pt x="286766" y="93853"/>
                  </a:lnTo>
                  <a:lnTo>
                    <a:pt x="300990" y="133350"/>
                  </a:lnTo>
                  <a:lnTo>
                    <a:pt x="304419" y="162560"/>
                  </a:lnTo>
                  <a:lnTo>
                    <a:pt x="303529" y="177419"/>
                  </a:lnTo>
                  <a:lnTo>
                    <a:pt x="292735" y="218440"/>
                  </a:lnTo>
                  <a:lnTo>
                    <a:pt x="271652" y="253492"/>
                  </a:lnTo>
                  <a:lnTo>
                    <a:pt x="241173" y="281686"/>
                  </a:lnTo>
                  <a:lnTo>
                    <a:pt x="203962" y="300355"/>
                  </a:lnTo>
                  <a:lnTo>
                    <a:pt x="161798" y="306324"/>
                  </a:lnTo>
                  <a:lnTo>
                    <a:pt x="235748" y="306324"/>
                  </a:lnTo>
                  <a:lnTo>
                    <a:pt x="275590" y="277622"/>
                  </a:lnTo>
                  <a:lnTo>
                    <a:pt x="303529" y="239649"/>
                  </a:lnTo>
                  <a:lnTo>
                    <a:pt x="317753" y="203073"/>
                  </a:lnTo>
                  <a:lnTo>
                    <a:pt x="321564" y="179324"/>
                  </a:lnTo>
                  <a:lnTo>
                    <a:pt x="322579" y="170434"/>
                  </a:lnTo>
                  <a:lnTo>
                    <a:pt x="323088" y="162560"/>
                  </a:lnTo>
                  <a:lnTo>
                    <a:pt x="322579" y="154178"/>
                  </a:lnTo>
                  <a:lnTo>
                    <a:pt x="321564" y="146304"/>
                  </a:lnTo>
                  <a:lnTo>
                    <a:pt x="321182" y="137414"/>
                  </a:lnTo>
                  <a:lnTo>
                    <a:pt x="309879" y="98806"/>
                  </a:lnTo>
                  <a:lnTo>
                    <a:pt x="286257" y="59309"/>
                  </a:lnTo>
                  <a:lnTo>
                    <a:pt x="251968" y="28194"/>
                  </a:lnTo>
                  <a:lnTo>
                    <a:pt x="237744" y="19304"/>
                  </a:lnTo>
                  <a:lnTo>
                    <a:pt x="236668"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sp>
          <p:nvSpPr>
            <p:cNvPr id="118" name="object 31">
              <a:extLst>
                <a:ext uri="{FF2B5EF4-FFF2-40B4-BE49-F238E27FC236}">
                  <a16:creationId xmlns:a16="http://schemas.microsoft.com/office/drawing/2014/main" id="{5722D4E3-4304-4217-8158-10972A9B8945}"/>
                </a:ext>
              </a:extLst>
            </p:cNvPr>
            <p:cNvSpPr/>
            <p:nvPr/>
          </p:nvSpPr>
          <p:spPr>
            <a:xfrm>
              <a:off x="7998870" y="1648933"/>
              <a:ext cx="147827" cy="14325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grpSp>
      <p:grpSp>
        <p:nvGrpSpPr>
          <p:cNvPr id="119" name="Group 118">
            <a:extLst>
              <a:ext uri="{FF2B5EF4-FFF2-40B4-BE49-F238E27FC236}">
                <a16:creationId xmlns:a16="http://schemas.microsoft.com/office/drawing/2014/main" id="{351FAB7D-CA77-48B1-8EA7-2F4036B9C2F3}"/>
              </a:ext>
            </a:extLst>
          </p:cNvPr>
          <p:cNvGrpSpPr/>
          <p:nvPr/>
        </p:nvGrpSpPr>
        <p:grpSpPr>
          <a:xfrm>
            <a:off x="1627971" y="1663421"/>
            <a:ext cx="839496" cy="325120"/>
            <a:chOff x="1360488" y="1547841"/>
            <a:chExt cx="839496" cy="325120"/>
          </a:xfrm>
        </p:grpSpPr>
        <p:sp>
          <p:nvSpPr>
            <p:cNvPr id="120" name="object 18">
              <a:extLst>
                <a:ext uri="{FF2B5EF4-FFF2-40B4-BE49-F238E27FC236}">
                  <a16:creationId xmlns:a16="http://schemas.microsoft.com/office/drawing/2014/main" id="{C445217D-EB89-48A6-9F10-503ECC6DCFF9}"/>
                </a:ext>
              </a:extLst>
            </p:cNvPr>
            <p:cNvSpPr txBox="1"/>
            <p:nvPr/>
          </p:nvSpPr>
          <p:spPr>
            <a:xfrm>
              <a:off x="1787234" y="1611656"/>
              <a:ext cx="412750" cy="17440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050" b="1" i="0" u="none" strike="noStrike" kern="1200" cap="none" normalizeH="0" baseline="0" noProof="0" dirty="0">
                  <a:ln>
                    <a:noFill/>
                  </a:ln>
                  <a:solidFill>
                    <a:srgbClr val="696057"/>
                  </a:solidFill>
                  <a:effectLst/>
                  <a:uLnTx/>
                  <a:uFillTx/>
                  <a:ea typeface="+mn-ea"/>
                  <a:cs typeface="Open Sans"/>
                </a:rPr>
                <a:t>DATA</a:t>
              </a:r>
              <a:endParaRPr kumimoji="0" sz="1050" b="0" i="0" u="none" strike="noStrike" kern="1200" cap="none" normalizeH="0" baseline="0" noProof="0" dirty="0">
                <a:ln>
                  <a:noFill/>
                </a:ln>
                <a:solidFill>
                  <a:srgbClr val="696057"/>
                </a:solidFill>
                <a:effectLst/>
                <a:uLnTx/>
                <a:uFillTx/>
                <a:ea typeface="+mn-ea"/>
                <a:cs typeface="Open Sans"/>
              </a:endParaRPr>
            </a:p>
          </p:txBody>
        </p:sp>
        <p:sp>
          <p:nvSpPr>
            <p:cNvPr id="121" name="object 36">
              <a:extLst>
                <a:ext uri="{FF2B5EF4-FFF2-40B4-BE49-F238E27FC236}">
                  <a16:creationId xmlns:a16="http://schemas.microsoft.com/office/drawing/2014/main" id="{0DF21A2E-8FD7-4996-973E-D82132F651A1}"/>
                </a:ext>
              </a:extLst>
            </p:cNvPr>
            <p:cNvSpPr/>
            <p:nvPr/>
          </p:nvSpPr>
          <p:spPr>
            <a:xfrm>
              <a:off x="1360488" y="1547841"/>
              <a:ext cx="323215" cy="325120"/>
            </a:xfrm>
            <a:custGeom>
              <a:avLst/>
              <a:gdLst/>
              <a:ahLst/>
              <a:cxnLst/>
              <a:rect l="l" t="t" r="r" b="b"/>
              <a:pathLst>
                <a:path w="323214" h="325120">
                  <a:moveTo>
                    <a:pt x="161543" y="0"/>
                  </a:moveTo>
                  <a:lnTo>
                    <a:pt x="153669" y="1016"/>
                  </a:lnTo>
                  <a:lnTo>
                    <a:pt x="137032" y="2032"/>
                  </a:lnTo>
                  <a:lnTo>
                    <a:pt x="129158" y="3429"/>
                  </a:lnTo>
                  <a:lnTo>
                    <a:pt x="84962" y="20193"/>
                  </a:lnTo>
                  <a:lnTo>
                    <a:pt x="47116" y="47879"/>
                  </a:lnTo>
                  <a:lnTo>
                    <a:pt x="19685" y="85852"/>
                  </a:lnTo>
                  <a:lnTo>
                    <a:pt x="4952" y="121793"/>
                  </a:lnTo>
                  <a:lnTo>
                    <a:pt x="507" y="154432"/>
                  </a:lnTo>
                  <a:lnTo>
                    <a:pt x="0" y="162306"/>
                  </a:lnTo>
                  <a:lnTo>
                    <a:pt x="4952" y="202819"/>
                  </a:lnTo>
                  <a:lnTo>
                    <a:pt x="19685" y="240284"/>
                  </a:lnTo>
                  <a:lnTo>
                    <a:pt x="47116" y="277241"/>
                  </a:lnTo>
                  <a:lnTo>
                    <a:pt x="84962" y="304927"/>
                  </a:lnTo>
                  <a:lnTo>
                    <a:pt x="129158" y="321691"/>
                  </a:lnTo>
                  <a:lnTo>
                    <a:pt x="137032" y="322580"/>
                  </a:lnTo>
                  <a:lnTo>
                    <a:pt x="144906" y="324104"/>
                  </a:lnTo>
                  <a:lnTo>
                    <a:pt x="153669" y="324612"/>
                  </a:lnTo>
                  <a:lnTo>
                    <a:pt x="169925" y="324612"/>
                  </a:lnTo>
                  <a:lnTo>
                    <a:pt x="177800" y="324104"/>
                  </a:lnTo>
                  <a:lnTo>
                    <a:pt x="186054" y="322580"/>
                  </a:lnTo>
                  <a:lnTo>
                    <a:pt x="194437" y="321691"/>
                  </a:lnTo>
                  <a:lnTo>
                    <a:pt x="201802" y="319659"/>
                  </a:lnTo>
                  <a:lnTo>
                    <a:pt x="209676" y="317754"/>
                  </a:lnTo>
                  <a:lnTo>
                    <a:pt x="223900" y="312293"/>
                  </a:lnTo>
                  <a:lnTo>
                    <a:pt x="235838" y="306324"/>
                  </a:lnTo>
                  <a:lnTo>
                    <a:pt x="161543" y="306324"/>
                  </a:lnTo>
                  <a:lnTo>
                    <a:pt x="146812" y="305816"/>
                  </a:lnTo>
                  <a:lnTo>
                    <a:pt x="106044" y="295021"/>
                  </a:lnTo>
                  <a:lnTo>
                    <a:pt x="70230" y="273304"/>
                  </a:lnTo>
                  <a:lnTo>
                    <a:pt x="43179" y="242697"/>
                  </a:lnTo>
                  <a:lnTo>
                    <a:pt x="25018" y="205740"/>
                  </a:lnTo>
                  <a:lnTo>
                    <a:pt x="18161" y="162306"/>
                  </a:lnTo>
                  <a:lnTo>
                    <a:pt x="19685" y="147955"/>
                  </a:lnTo>
                  <a:lnTo>
                    <a:pt x="30479" y="107061"/>
                  </a:lnTo>
                  <a:lnTo>
                    <a:pt x="51562" y="70993"/>
                  </a:lnTo>
                  <a:lnTo>
                    <a:pt x="81533" y="43942"/>
                  </a:lnTo>
                  <a:lnTo>
                    <a:pt x="119379" y="25146"/>
                  </a:lnTo>
                  <a:lnTo>
                    <a:pt x="161543" y="18796"/>
                  </a:lnTo>
                  <a:lnTo>
                    <a:pt x="235632" y="18796"/>
                  </a:lnTo>
                  <a:lnTo>
                    <a:pt x="223900" y="13335"/>
                  </a:lnTo>
                  <a:lnTo>
                    <a:pt x="209676" y="7366"/>
                  </a:lnTo>
                  <a:lnTo>
                    <a:pt x="201802" y="5461"/>
                  </a:lnTo>
                  <a:lnTo>
                    <a:pt x="194437" y="3429"/>
                  </a:lnTo>
                  <a:lnTo>
                    <a:pt x="186054" y="2032"/>
                  </a:lnTo>
                  <a:lnTo>
                    <a:pt x="169925" y="1016"/>
                  </a:lnTo>
                  <a:lnTo>
                    <a:pt x="161543" y="0"/>
                  </a:lnTo>
                  <a:close/>
                </a:path>
                <a:path w="323214" h="325120">
                  <a:moveTo>
                    <a:pt x="235632" y="18796"/>
                  </a:moveTo>
                  <a:lnTo>
                    <a:pt x="161543" y="18796"/>
                  </a:lnTo>
                  <a:lnTo>
                    <a:pt x="175767" y="20193"/>
                  </a:lnTo>
                  <a:lnTo>
                    <a:pt x="190500" y="22225"/>
                  </a:lnTo>
                  <a:lnTo>
                    <a:pt x="229362" y="36449"/>
                  </a:lnTo>
                  <a:lnTo>
                    <a:pt x="262254" y="61214"/>
                  </a:lnTo>
                  <a:lnTo>
                    <a:pt x="287274" y="94234"/>
                  </a:lnTo>
                  <a:lnTo>
                    <a:pt x="302005" y="134239"/>
                  </a:lnTo>
                  <a:lnTo>
                    <a:pt x="304418" y="162306"/>
                  </a:lnTo>
                  <a:lnTo>
                    <a:pt x="303911" y="177165"/>
                  </a:lnTo>
                  <a:lnTo>
                    <a:pt x="293115" y="219075"/>
                  </a:lnTo>
                  <a:lnTo>
                    <a:pt x="271525" y="254127"/>
                  </a:lnTo>
                  <a:lnTo>
                    <a:pt x="241045" y="281686"/>
                  </a:lnTo>
                  <a:lnTo>
                    <a:pt x="204215" y="299466"/>
                  </a:lnTo>
                  <a:lnTo>
                    <a:pt x="161543" y="306324"/>
                  </a:lnTo>
                  <a:lnTo>
                    <a:pt x="235838" y="306324"/>
                  </a:lnTo>
                  <a:lnTo>
                    <a:pt x="275463" y="277241"/>
                  </a:lnTo>
                  <a:lnTo>
                    <a:pt x="303402" y="240284"/>
                  </a:lnTo>
                  <a:lnTo>
                    <a:pt x="317626" y="202819"/>
                  </a:lnTo>
                  <a:lnTo>
                    <a:pt x="319658" y="194818"/>
                  </a:lnTo>
                  <a:lnTo>
                    <a:pt x="321182" y="186944"/>
                  </a:lnTo>
                  <a:lnTo>
                    <a:pt x="322579" y="179070"/>
                  </a:lnTo>
                  <a:lnTo>
                    <a:pt x="323088" y="171196"/>
                  </a:lnTo>
                  <a:lnTo>
                    <a:pt x="323088" y="154432"/>
                  </a:lnTo>
                  <a:lnTo>
                    <a:pt x="315721" y="114935"/>
                  </a:lnTo>
                  <a:lnTo>
                    <a:pt x="295148" y="71501"/>
                  </a:lnTo>
                  <a:lnTo>
                    <a:pt x="264160" y="37465"/>
                  </a:lnTo>
                  <a:lnTo>
                    <a:pt x="238632" y="20193"/>
                  </a:lnTo>
                  <a:lnTo>
                    <a:pt x="23563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sp>
          <p:nvSpPr>
            <p:cNvPr id="122" name="object 37">
              <a:extLst>
                <a:ext uri="{FF2B5EF4-FFF2-40B4-BE49-F238E27FC236}">
                  <a16:creationId xmlns:a16="http://schemas.microsoft.com/office/drawing/2014/main" id="{6A2D098E-4AE1-4C25-8711-124117D4B6C2}"/>
                </a:ext>
              </a:extLst>
            </p:cNvPr>
            <p:cNvSpPr/>
            <p:nvPr/>
          </p:nvSpPr>
          <p:spPr>
            <a:xfrm>
              <a:off x="1447356" y="1634964"/>
              <a:ext cx="152400" cy="15087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grpSp>
      <p:grpSp>
        <p:nvGrpSpPr>
          <p:cNvPr id="123" name="Group 122">
            <a:extLst>
              <a:ext uri="{FF2B5EF4-FFF2-40B4-BE49-F238E27FC236}">
                <a16:creationId xmlns:a16="http://schemas.microsoft.com/office/drawing/2014/main" id="{C2BAFEF2-4A40-4987-A07B-5C056B452984}"/>
              </a:ext>
            </a:extLst>
          </p:cNvPr>
          <p:cNvGrpSpPr/>
          <p:nvPr/>
        </p:nvGrpSpPr>
        <p:grpSpPr>
          <a:xfrm>
            <a:off x="4478903" y="1663421"/>
            <a:ext cx="2731117" cy="325120"/>
            <a:chOff x="3358359" y="1558001"/>
            <a:chExt cx="2731117" cy="325120"/>
          </a:xfrm>
        </p:grpSpPr>
        <p:sp>
          <p:nvSpPr>
            <p:cNvPr id="124" name="object 21">
              <a:extLst>
                <a:ext uri="{FF2B5EF4-FFF2-40B4-BE49-F238E27FC236}">
                  <a16:creationId xmlns:a16="http://schemas.microsoft.com/office/drawing/2014/main" id="{4CF83FDF-95ED-4F20-A028-C5D9496E1055}"/>
                </a:ext>
              </a:extLst>
            </p:cNvPr>
            <p:cNvSpPr txBox="1"/>
            <p:nvPr/>
          </p:nvSpPr>
          <p:spPr>
            <a:xfrm>
              <a:off x="3803476" y="1632172"/>
              <a:ext cx="2286000" cy="174407"/>
            </a:xfrm>
            <a:prstGeom prst="rect">
              <a:avLst/>
            </a:prstGeom>
          </p:spPr>
          <p:txBody>
            <a:bodyPr vert="horz" wrap="square" lIns="0" tIns="12700" rIns="0" bIns="0" rtlCol="0">
              <a:spAutoFit/>
            </a:bodyPr>
            <a:lstStyle/>
            <a:p>
              <a:pPr marL="180340" marR="5080" lvl="0" indent="-167640" algn="l" defTabSz="914400" rtl="0" eaLnBrk="1" fontAlgn="auto" latinLnBrk="0" hangingPunct="1">
                <a:lnSpc>
                  <a:spcPct val="100000"/>
                </a:lnSpc>
                <a:spcBef>
                  <a:spcPts val="100"/>
                </a:spcBef>
                <a:spcAft>
                  <a:spcPts val="0"/>
                </a:spcAft>
                <a:buClrTx/>
                <a:buSzTx/>
                <a:buFontTx/>
                <a:buNone/>
                <a:tabLst/>
                <a:defRPr/>
              </a:pPr>
              <a:r>
                <a:rPr kumimoji="0" lang="en-US" sz="1050" b="1" i="0" u="none" strike="noStrike" kern="1200" cap="none" normalizeH="0" baseline="0" noProof="0" dirty="0">
                  <a:ln>
                    <a:noFill/>
                  </a:ln>
                  <a:solidFill>
                    <a:srgbClr val="696057"/>
                  </a:solidFill>
                  <a:effectLst/>
                  <a:uLnTx/>
                  <a:uFillTx/>
                  <a:ea typeface="+mn-ea"/>
                  <a:cs typeface="Open Sans"/>
                </a:rPr>
                <a:t>DECISIONING &amp;  ANALYTICS</a:t>
              </a:r>
              <a:endParaRPr kumimoji="0" lang="en-US" sz="1050" b="0" i="0" u="none" strike="noStrike" kern="1200" cap="none" normalizeH="0" baseline="0" noProof="0" dirty="0">
                <a:ln>
                  <a:noFill/>
                </a:ln>
                <a:solidFill>
                  <a:srgbClr val="696057"/>
                </a:solidFill>
                <a:effectLst/>
                <a:uLnTx/>
                <a:uFillTx/>
                <a:ea typeface="+mn-ea"/>
                <a:cs typeface="Open Sans"/>
              </a:endParaRPr>
            </a:p>
          </p:txBody>
        </p:sp>
        <p:sp>
          <p:nvSpPr>
            <p:cNvPr id="125" name="object 34">
              <a:extLst>
                <a:ext uri="{FF2B5EF4-FFF2-40B4-BE49-F238E27FC236}">
                  <a16:creationId xmlns:a16="http://schemas.microsoft.com/office/drawing/2014/main" id="{D3E63541-60C0-4A61-817F-5CFE268A135B}"/>
                </a:ext>
              </a:extLst>
            </p:cNvPr>
            <p:cNvSpPr/>
            <p:nvPr/>
          </p:nvSpPr>
          <p:spPr>
            <a:xfrm>
              <a:off x="3358359" y="1558001"/>
              <a:ext cx="325120" cy="325120"/>
            </a:xfrm>
            <a:custGeom>
              <a:avLst/>
              <a:gdLst/>
              <a:ahLst/>
              <a:cxnLst/>
              <a:rect l="l" t="t" r="r" b="b"/>
              <a:pathLst>
                <a:path w="325120" h="325120">
                  <a:moveTo>
                    <a:pt x="170687" y="0"/>
                  </a:moveTo>
                  <a:lnTo>
                    <a:pt x="153923" y="0"/>
                  </a:lnTo>
                  <a:lnTo>
                    <a:pt x="137540" y="2032"/>
                  </a:lnTo>
                  <a:lnTo>
                    <a:pt x="98932" y="12827"/>
                  </a:lnTo>
                  <a:lnTo>
                    <a:pt x="58927" y="37084"/>
                  </a:lnTo>
                  <a:lnTo>
                    <a:pt x="27177" y="71628"/>
                  </a:lnTo>
                  <a:lnTo>
                    <a:pt x="7365" y="114173"/>
                  </a:lnTo>
                  <a:lnTo>
                    <a:pt x="4444" y="122047"/>
                  </a:lnTo>
                  <a:lnTo>
                    <a:pt x="3428" y="129412"/>
                  </a:lnTo>
                  <a:lnTo>
                    <a:pt x="1523" y="137795"/>
                  </a:lnTo>
                  <a:lnTo>
                    <a:pt x="507" y="146304"/>
                  </a:lnTo>
                  <a:lnTo>
                    <a:pt x="0" y="154178"/>
                  </a:lnTo>
                  <a:lnTo>
                    <a:pt x="0" y="170434"/>
                  </a:lnTo>
                  <a:lnTo>
                    <a:pt x="507" y="179324"/>
                  </a:lnTo>
                  <a:lnTo>
                    <a:pt x="1523" y="187198"/>
                  </a:lnTo>
                  <a:lnTo>
                    <a:pt x="3428" y="195199"/>
                  </a:lnTo>
                  <a:lnTo>
                    <a:pt x="4444" y="203073"/>
                  </a:lnTo>
                  <a:lnTo>
                    <a:pt x="7365" y="210439"/>
                  </a:lnTo>
                  <a:lnTo>
                    <a:pt x="12318" y="225806"/>
                  </a:lnTo>
                  <a:lnTo>
                    <a:pt x="19303" y="239649"/>
                  </a:lnTo>
                  <a:lnTo>
                    <a:pt x="46989" y="277241"/>
                  </a:lnTo>
                  <a:lnTo>
                    <a:pt x="85089" y="305308"/>
                  </a:lnTo>
                  <a:lnTo>
                    <a:pt x="121665" y="319659"/>
                  </a:lnTo>
                  <a:lnTo>
                    <a:pt x="145541" y="323596"/>
                  </a:lnTo>
                  <a:lnTo>
                    <a:pt x="153923" y="324612"/>
                  </a:lnTo>
                  <a:lnTo>
                    <a:pt x="170687" y="324612"/>
                  </a:lnTo>
                  <a:lnTo>
                    <a:pt x="178688" y="323596"/>
                  </a:lnTo>
                  <a:lnTo>
                    <a:pt x="187070" y="323088"/>
                  </a:lnTo>
                  <a:lnTo>
                    <a:pt x="225678" y="311785"/>
                  </a:lnTo>
                  <a:lnTo>
                    <a:pt x="238904" y="305816"/>
                  </a:lnTo>
                  <a:lnTo>
                    <a:pt x="161797" y="305816"/>
                  </a:lnTo>
                  <a:lnTo>
                    <a:pt x="147446" y="305308"/>
                  </a:lnTo>
                  <a:lnTo>
                    <a:pt x="106425" y="294513"/>
                  </a:lnTo>
                  <a:lnTo>
                    <a:pt x="71246" y="273177"/>
                  </a:lnTo>
                  <a:lnTo>
                    <a:pt x="43052" y="243078"/>
                  </a:lnTo>
                  <a:lnTo>
                    <a:pt x="24764" y="205105"/>
                  </a:lnTo>
                  <a:lnTo>
                    <a:pt x="18287" y="162560"/>
                  </a:lnTo>
                  <a:lnTo>
                    <a:pt x="19303" y="148209"/>
                  </a:lnTo>
                  <a:lnTo>
                    <a:pt x="29717" y="106172"/>
                  </a:lnTo>
                  <a:lnTo>
                    <a:pt x="50926" y="71120"/>
                  </a:lnTo>
                  <a:lnTo>
                    <a:pt x="81660" y="42926"/>
                  </a:lnTo>
                  <a:lnTo>
                    <a:pt x="119760" y="25146"/>
                  </a:lnTo>
                  <a:lnTo>
                    <a:pt x="161797" y="18796"/>
                  </a:lnTo>
                  <a:lnTo>
                    <a:pt x="237942" y="18796"/>
                  </a:lnTo>
                  <a:lnTo>
                    <a:pt x="225678" y="12827"/>
                  </a:lnTo>
                  <a:lnTo>
                    <a:pt x="210311" y="7366"/>
                  </a:lnTo>
                  <a:lnTo>
                    <a:pt x="202437" y="5461"/>
                  </a:lnTo>
                  <a:lnTo>
                    <a:pt x="195452" y="3429"/>
                  </a:lnTo>
                  <a:lnTo>
                    <a:pt x="187070" y="2032"/>
                  </a:lnTo>
                  <a:lnTo>
                    <a:pt x="170687" y="0"/>
                  </a:lnTo>
                  <a:close/>
                </a:path>
                <a:path w="325120" h="325120">
                  <a:moveTo>
                    <a:pt x="237942" y="18796"/>
                  </a:moveTo>
                  <a:lnTo>
                    <a:pt x="161797" y="18796"/>
                  </a:lnTo>
                  <a:lnTo>
                    <a:pt x="176656" y="19304"/>
                  </a:lnTo>
                  <a:lnTo>
                    <a:pt x="191515" y="21209"/>
                  </a:lnTo>
                  <a:lnTo>
                    <a:pt x="231139" y="36068"/>
                  </a:lnTo>
                  <a:lnTo>
                    <a:pt x="264286" y="61214"/>
                  </a:lnTo>
                  <a:lnTo>
                    <a:pt x="288925" y="93345"/>
                  </a:lnTo>
                  <a:lnTo>
                    <a:pt x="303275" y="133350"/>
                  </a:lnTo>
                  <a:lnTo>
                    <a:pt x="306323" y="162560"/>
                  </a:lnTo>
                  <a:lnTo>
                    <a:pt x="305307" y="177419"/>
                  </a:lnTo>
                  <a:lnTo>
                    <a:pt x="294893" y="218440"/>
                  </a:lnTo>
                  <a:lnTo>
                    <a:pt x="273684" y="254000"/>
                  </a:lnTo>
                  <a:lnTo>
                    <a:pt x="242442" y="281178"/>
                  </a:lnTo>
                  <a:lnTo>
                    <a:pt x="205358" y="299847"/>
                  </a:lnTo>
                  <a:lnTo>
                    <a:pt x="161797" y="305816"/>
                  </a:lnTo>
                  <a:lnTo>
                    <a:pt x="238904" y="305816"/>
                  </a:lnTo>
                  <a:lnTo>
                    <a:pt x="277113" y="277241"/>
                  </a:lnTo>
                  <a:lnTo>
                    <a:pt x="305307" y="239649"/>
                  </a:lnTo>
                  <a:lnTo>
                    <a:pt x="319658" y="203073"/>
                  </a:lnTo>
                  <a:lnTo>
                    <a:pt x="322579" y="187198"/>
                  </a:lnTo>
                  <a:lnTo>
                    <a:pt x="324103" y="179324"/>
                  </a:lnTo>
                  <a:lnTo>
                    <a:pt x="324611" y="170434"/>
                  </a:lnTo>
                  <a:lnTo>
                    <a:pt x="324611" y="154178"/>
                  </a:lnTo>
                  <a:lnTo>
                    <a:pt x="324103" y="146304"/>
                  </a:lnTo>
                  <a:lnTo>
                    <a:pt x="322579" y="137795"/>
                  </a:lnTo>
                  <a:lnTo>
                    <a:pt x="321690" y="129412"/>
                  </a:lnTo>
                  <a:lnTo>
                    <a:pt x="319658" y="122047"/>
                  </a:lnTo>
                  <a:lnTo>
                    <a:pt x="317626" y="114173"/>
                  </a:lnTo>
                  <a:lnTo>
                    <a:pt x="312292" y="99822"/>
                  </a:lnTo>
                  <a:lnTo>
                    <a:pt x="287527" y="59309"/>
                  </a:lnTo>
                  <a:lnTo>
                    <a:pt x="252856" y="28194"/>
                  </a:lnTo>
                  <a:lnTo>
                    <a:pt x="240029" y="19812"/>
                  </a:lnTo>
                  <a:lnTo>
                    <a:pt x="23794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sp>
          <p:nvSpPr>
            <p:cNvPr id="126" name="object 35">
              <a:extLst>
                <a:ext uri="{FF2B5EF4-FFF2-40B4-BE49-F238E27FC236}">
                  <a16:creationId xmlns:a16="http://schemas.microsoft.com/office/drawing/2014/main" id="{547A3DC8-C529-4386-A6B8-200A4C7E1F4B}"/>
                </a:ext>
              </a:extLst>
            </p:cNvPr>
            <p:cNvSpPr/>
            <p:nvPr/>
          </p:nvSpPr>
          <p:spPr>
            <a:xfrm>
              <a:off x="3452847" y="1652743"/>
              <a:ext cx="135635" cy="13563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normalizeH="0" baseline="0" noProof="0" dirty="0">
                <a:ln>
                  <a:noFill/>
                </a:ln>
                <a:solidFill>
                  <a:srgbClr val="696057"/>
                </a:solidFill>
                <a:effectLst/>
                <a:uLnTx/>
                <a:uFillTx/>
                <a:ea typeface="+mn-ea"/>
                <a:cs typeface="+mn-cs"/>
              </a:endParaRPr>
            </a:p>
          </p:txBody>
        </p:sp>
      </p:grpSp>
      <p:grpSp>
        <p:nvGrpSpPr>
          <p:cNvPr id="131" name="Group 130">
            <a:extLst>
              <a:ext uri="{FF2B5EF4-FFF2-40B4-BE49-F238E27FC236}">
                <a16:creationId xmlns:a16="http://schemas.microsoft.com/office/drawing/2014/main" id="{5A2525AC-5B4F-4F12-8F90-9F1E21144833}"/>
              </a:ext>
            </a:extLst>
          </p:cNvPr>
          <p:cNvGrpSpPr/>
          <p:nvPr/>
        </p:nvGrpSpPr>
        <p:grpSpPr>
          <a:xfrm>
            <a:off x="746612" y="2304639"/>
            <a:ext cx="552808" cy="553212"/>
            <a:chOff x="6401943" y="4131070"/>
            <a:chExt cx="552808" cy="553212"/>
          </a:xfrm>
          <a:solidFill>
            <a:schemeClr val="accent1"/>
          </a:solidFill>
        </p:grpSpPr>
        <p:sp>
          <p:nvSpPr>
            <p:cNvPr id="132" name="Freeform 25">
              <a:extLst>
                <a:ext uri="{FF2B5EF4-FFF2-40B4-BE49-F238E27FC236}">
                  <a16:creationId xmlns:a16="http://schemas.microsoft.com/office/drawing/2014/main" id="{09D947D5-B69D-4F98-8EC5-89CC7C00B912}"/>
                </a:ext>
              </a:extLst>
            </p:cNvPr>
            <p:cNvSpPr/>
            <p:nvPr/>
          </p:nvSpPr>
          <p:spPr>
            <a:xfrm>
              <a:off x="6401943" y="4131070"/>
              <a:ext cx="552808" cy="553212"/>
            </a:xfrm>
            <a:custGeom>
              <a:avLst/>
              <a:gdLst>
                <a:gd name="connsiteX0" fmla="*/ 276404 w 552808"/>
                <a:gd name="connsiteY0" fmla="*/ 553212 h 553212"/>
                <a:gd name="connsiteX1" fmla="*/ 0 w 552808"/>
                <a:gd name="connsiteY1" fmla="*/ 276606 h 553212"/>
                <a:gd name="connsiteX2" fmla="*/ 276404 w 552808"/>
                <a:gd name="connsiteY2" fmla="*/ 0 h 553212"/>
                <a:gd name="connsiteX3" fmla="*/ 552809 w 552808"/>
                <a:gd name="connsiteY3" fmla="*/ 276606 h 553212"/>
                <a:gd name="connsiteX4" fmla="*/ 276404 w 552808"/>
                <a:gd name="connsiteY4" fmla="*/ 553212 h 553212"/>
                <a:gd name="connsiteX5" fmla="*/ 276404 w 552808"/>
                <a:gd name="connsiteY5" fmla="*/ 23051 h 553212"/>
                <a:gd name="connsiteX6" fmla="*/ 23034 w 552808"/>
                <a:gd name="connsiteY6" fmla="*/ 276606 h 553212"/>
                <a:gd name="connsiteX7" fmla="*/ 276404 w 552808"/>
                <a:gd name="connsiteY7" fmla="*/ 530162 h 553212"/>
                <a:gd name="connsiteX8" fmla="*/ 529775 w 552808"/>
                <a:gd name="connsiteY8" fmla="*/ 276606 h 553212"/>
                <a:gd name="connsiteX9" fmla="*/ 276404 w 552808"/>
                <a:gd name="connsiteY9" fmla="*/ 23051 h 5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3212">
                  <a:moveTo>
                    <a:pt x="276404" y="553212"/>
                  </a:moveTo>
                  <a:cubicBezTo>
                    <a:pt x="123748" y="553212"/>
                    <a:pt x="0" y="429373"/>
                    <a:pt x="0" y="276606"/>
                  </a:cubicBezTo>
                  <a:cubicBezTo>
                    <a:pt x="0" y="123839"/>
                    <a:pt x="123748" y="0"/>
                    <a:pt x="276404" y="0"/>
                  </a:cubicBezTo>
                  <a:cubicBezTo>
                    <a:pt x="429060" y="0"/>
                    <a:pt x="552809" y="123839"/>
                    <a:pt x="552809" y="276606"/>
                  </a:cubicBezTo>
                  <a:cubicBezTo>
                    <a:pt x="552809" y="429373"/>
                    <a:pt x="429060" y="553212"/>
                    <a:pt x="276404" y="553212"/>
                  </a:cubicBezTo>
                  <a:close/>
                  <a:moveTo>
                    <a:pt x="276404" y="23051"/>
                  </a:moveTo>
                  <a:cubicBezTo>
                    <a:pt x="136474" y="23051"/>
                    <a:pt x="23034" y="136574"/>
                    <a:pt x="23034" y="276606"/>
                  </a:cubicBezTo>
                  <a:cubicBezTo>
                    <a:pt x="23034" y="416638"/>
                    <a:pt x="136474" y="530162"/>
                    <a:pt x="276404" y="530162"/>
                  </a:cubicBezTo>
                  <a:cubicBezTo>
                    <a:pt x="416334" y="530162"/>
                    <a:pt x="529775" y="416638"/>
                    <a:pt x="529775" y="276606"/>
                  </a:cubicBezTo>
                  <a:cubicBezTo>
                    <a:pt x="529775" y="136574"/>
                    <a:pt x="416334" y="23051"/>
                    <a:pt x="276404" y="23051"/>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3" name="Freeform 396">
              <a:extLst>
                <a:ext uri="{FF2B5EF4-FFF2-40B4-BE49-F238E27FC236}">
                  <a16:creationId xmlns:a16="http://schemas.microsoft.com/office/drawing/2014/main" id="{7BEFDDCF-235F-4CA4-9F98-161B9C226C87}"/>
                </a:ext>
              </a:extLst>
            </p:cNvPr>
            <p:cNvSpPr/>
            <p:nvPr/>
          </p:nvSpPr>
          <p:spPr>
            <a:xfrm>
              <a:off x="6528628" y="4401913"/>
              <a:ext cx="299438" cy="69152"/>
            </a:xfrm>
            <a:custGeom>
              <a:avLst/>
              <a:gdLst>
                <a:gd name="connsiteX0" fmla="*/ 149719 w 299437"/>
                <a:gd name="connsiteY0" fmla="*/ 69152 h 69151"/>
                <a:gd name="connsiteX1" fmla="*/ 0 w 299437"/>
                <a:gd name="connsiteY1" fmla="*/ 11525 h 69151"/>
                <a:gd name="connsiteX2" fmla="*/ 11517 w 299437"/>
                <a:gd name="connsiteY2" fmla="*/ 0 h 69151"/>
                <a:gd name="connsiteX3" fmla="*/ 23034 w 299437"/>
                <a:gd name="connsiteY3" fmla="*/ 11525 h 69151"/>
                <a:gd name="connsiteX4" fmla="*/ 149719 w 299437"/>
                <a:gd name="connsiteY4" fmla="*/ 46101 h 69151"/>
                <a:gd name="connsiteX5" fmla="*/ 276404 w 299437"/>
                <a:gd name="connsiteY5" fmla="*/ 11525 h 69151"/>
                <a:gd name="connsiteX6" fmla="*/ 287921 w 299437"/>
                <a:gd name="connsiteY6" fmla="*/ 0 h 69151"/>
                <a:gd name="connsiteX7" fmla="*/ 299438 w 299437"/>
                <a:gd name="connsiteY7" fmla="*/ 11525 h 69151"/>
                <a:gd name="connsiteX8" fmla="*/ 149719 w 299437"/>
                <a:gd name="connsiteY8" fmla="*/ 69152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437" h="69151">
                  <a:moveTo>
                    <a:pt x="149719" y="69152"/>
                  </a:moveTo>
                  <a:cubicBezTo>
                    <a:pt x="75320" y="69152"/>
                    <a:pt x="0" y="49328"/>
                    <a:pt x="0" y="11525"/>
                  </a:cubicBezTo>
                  <a:cubicBezTo>
                    <a:pt x="0" y="5163"/>
                    <a:pt x="5160" y="0"/>
                    <a:pt x="11517" y="0"/>
                  </a:cubicBezTo>
                  <a:cubicBezTo>
                    <a:pt x="17874" y="0"/>
                    <a:pt x="23034" y="5163"/>
                    <a:pt x="23034" y="11525"/>
                  </a:cubicBezTo>
                  <a:cubicBezTo>
                    <a:pt x="23034" y="23051"/>
                    <a:pt x="67719" y="46101"/>
                    <a:pt x="149719" y="46101"/>
                  </a:cubicBezTo>
                  <a:cubicBezTo>
                    <a:pt x="231719" y="46101"/>
                    <a:pt x="276404" y="23051"/>
                    <a:pt x="276404" y="11525"/>
                  </a:cubicBezTo>
                  <a:cubicBezTo>
                    <a:pt x="276404" y="5163"/>
                    <a:pt x="281564" y="0"/>
                    <a:pt x="287921" y="0"/>
                  </a:cubicBezTo>
                  <a:cubicBezTo>
                    <a:pt x="294278" y="0"/>
                    <a:pt x="299438" y="5163"/>
                    <a:pt x="299438" y="11525"/>
                  </a:cubicBezTo>
                  <a:cubicBezTo>
                    <a:pt x="299438" y="49328"/>
                    <a:pt x="224118" y="69152"/>
                    <a:pt x="149719" y="69152"/>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4" name="Freeform 397">
              <a:extLst>
                <a:ext uri="{FF2B5EF4-FFF2-40B4-BE49-F238E27FC236}">
                  <a16:creationId xmlns:a16="http://schemas.microsoft.com/office/drawing/2014/main" id="{9259D625-CE44-4B34-821C-91D73B32E1A3}"/>
                </a:ext>
              </a:extLst>
            </p:cNvPr>
            <p:cNvSpPr/>
            <p:nvPr/>
          </p:nvSpPr>
          <p:spPr>
            <a:xfrm>
              <a:off x="6528628" y="4234791"/>
              <a:ext cx="299438" cy="115253"/>
            </a:xfrm>
            <a:custGeom>
              <a:avLst/>
              <a:gdLst>
                <a:gd name="connsiteX0" fmla="*/ 149719 w 299437"/>
                <a:gd name="connsiteY0" fmla="*/ 115259 h 115252"/>
                <a:gd name="connsiteX1" fmla="*/ 0 w 299437"/>
                <a:gd name="connsiteY1" fmla="*/ 57633 h 115252"/>
                <a:gd name="connsiteX2" fmla="*/ 149719 w 299437"/>
                <a:gd name="connsiteY2" fmla="*/ 7 h 115252"/>
                <a:gd name="connsiteX3" fmla="*/ 213522 w 299437"/>
                <a:gd name="connsiteY3" fmla="*/ 5078 h 115252"/>
                <a:gd name="connsiteX4" fmla="*/ 223139 w 299437"/>
                <a:gd name="connsiteY4" fmla="*/ 18505 h 115252"/>
                <a:gd name="connsiteX5" fmla="*/ 209722 w 299437"/>
                <a:gd name="connsiteY5" fmla="*/ 28128 h 115252"/>
                <a:gd name="connsiteX6" fmla="*/ 149719 w 299437"/>
                <a:gd name="connsiteY6" fmla="*/ 23057 h 115252"/>
                <a:gd name="connsiteX7" fmla="*/ 23034 w 299437"/>
                <a:gd name="connsiteY7" fmla="*/ 57633 h 115252"/>
                <a:gd name="connsiteX8" fmla="*/ 149719 w 299437"/>
                <a:gd name="connsiteY8" fmla="*/ 92209 h 115252"/>
                <a:gd name="connsiteX9" fmla="*/ 276404 w 299437"/>
                <a:gd name="connsiteY9" fmla="*/ 57633 h 115252"/>
                <a:gd name="connsiteX10" fmla="*/ 242891 w 299437"/>
                <a:gd name="connsiteY10" fmla="*/ 35620 h 115252"/>
                <a:gd name="connsiteX11" fmla="*/ 236061 w 299437"/>
                <a:gd name="connsiteY11" fmla="*/ 20821 h 115252"/>
                <a:gd name="connsiteX12" fmla="*/ 250031 w 299437"/>
                <a:gd name="connsiteY12" fmla="*/ 13722 h 115252"/>
                <a:gd name="connsiteX13" fmla="*/ 299438 w 299437"/>
                <a:gd name="connsiteY13" fmla="*/ 57633 h 115252"/>
                <a:gd name="connsiteX14" fmla="*/ 149719 w 299437"/>
                <a:gd name="connsiteY14" fmla="*/ 115259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37" h="115252">
                  <a:moveTo>
                    <a:pt x="149719" y="115259"/>
                  </a:moveTo>
                  <a:cubicBezTo>
                    <a:pt x="75320" y="115259"/>
                    <a:pt x="0" y="95436"/>
                    <a:pt x="0" y="57633"/>
                  </a:cubicBezTo>
                  <a:cubicBezTo>
                    <a:pt x="0" y="19830"/>
                    <a:pt x="75320" y="7"/>
                    <a:pt x="149719" y="7"/>
                  </a:cubicBezTo>
                  <a:cubicBezTo>
                    <a:pt x="171094" y="-120"/>
                    <a:pt x="192435" y="1574"/>
                    <a:pt x="213522" y="5078"/>
                  </a:cubicBezTo>
                  <a:cubicBezTo>
                    <a:pt x="219879" y="6127"/>
                    <a:pt x="224187" y="12143"/>
                    <a:pt x="223139" y="18505"/>
                  </a:cubicBezTo>
                  <a:cubicBezTo>
                    <a:pt x="222091" y="24867"/>
                    <a:pt x="216079" y="29177"/>
                    <a:pt x="209722" y="28128"/>
                  </a:cubicBezTo>
                  <a:cubicBezTo>
                    <a:pt x="189901" y="24740"/>
                    <a:pt x="169827" y="23045"/>
                    <a:pt x="149719" y="23057"/>
                  </a:cubicBezTo>
                  <a:cubicBezTo>
                    <a:pt x="67719" y="23057"/>
                    <a:pt x="23034" y="46108"/>
                    <a:pt x="23034" y="57633"/>
                  </a:cubicBezTo>
                  <a:cubicBezTo>
                    <a:pt x="23034" y="69158"/>
                    <a:pt x="67719" y="92209"/>
                    <a:pt x="149719" y="92209"/>
                  </a:cubicBezTo>
                  <a:cubicBezTo>
                    <a:pt x="231719" y="92209"/>
                    <a:pt x="276404" y="69158"/>
                    <a:pt x="276404" y="57633"/>
                  </a:cubicBezTo>
                  <a:cubicBezTo>
                    <a:pt x="276404" y="53830"/>
                    <a:pt x="269379" y="44379"/>
                    <a:pt x="242891" y="35620"/>
                  </a:cubicBezTo>
                  <a:cubicBezTo>
                    <a:pt x="236925" y="33418"/>
                    <a:pt x="233861" y="26791"/>
                    <a:pt x="236061" y="20821"/>
                  </a:cubicBezTo>
                  <a:cubicBezTo>
                    <a:pt x="238145" y="15162"/>
                    <a:pt x="244237" y="12062"/>
                    <a:pt x="250031" y="13722"/>
                  </a:cubicBezTo>
                  <a:cubicBezTo>
                    <a:pt x="290916" y="27091"/>
                    <a:pt x="299438" y="44955"/>
                    <a:pt x="299438" y="57633"/>
                  </a:cubicBezTo>
                  <a:cubicBezTo>
                    <a:pt x="299438" y="95436"/>
                    <a:pt x="224118" y="115259"/>
                    <a:pt x="149719" y="115259"/>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5" name="Freeform 403">
              <a:extLst>
                <a:ext uri="{FF2B5EF4-FFF2-40B4-BE49-F238E27FC236}">
                  <a16:creationId xmlns:a16="http://schemas.microsoft.com/office/drawing/2014/main" id="{A892E0AB-DD96-4F81-A7CD-FC23B558789B}"/>
                </a:ext>
              </a:extLst>
            </p:cNvPr>
            <p:cNvSpPr/>
            <p:nvPr/>
          </p:nvSpPr>
          <p:spPr>
            <a:xfrm>
              <a:off x="6528628" y="4280898"/>
              <a:ext cx="23034" cy="265081"/>
            </a:xfrm>
            <a:custGeom>
              <a:avLst/>
              <a:gdLst>
                <a:gd name="connsiteX0" fmla="*/ 11517 w 23033"/>
                <a:gd name="connsiteY0" fmla="*/ 265081 h 265080"/>
                <a:gd name="connsiteX1" fmla="*/ 0 w 23033"/>
                <a:gd name="connsiteY1" fmla="*/ 253556 h 265080"/>
                <a:gd name="connsiteX2" fmla="*/ 0 w 23033"/>
                <a:gd name="connsiteY2" fmla="*/ 11525 h 265080"/>
                <a:gd name="connsiteX3" fmla="*/ 11517 w 23033"/>
                <a:gd name="connsiteY3" fmla="*/ 0 h 265080"/>
                <a:gd name="connsiteX4" fmla="*/ 23034 w 23033"/>
                <a:gd name="connsiteY4" fmla="*/ 11525 h 265080"/>
                <a:gd name="connsiteX5" fmla="*/ 23034 w 23033"/>
                <a:gd name="connsiteY5" fmla="*/ 253556 h 265080"/>
                <a:gd name="connsiteX6" fmla="*/ 11517 w 23033"/>
                <a:gd name="connsiteY6" fmla="*/ 265081 h 26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3" h="265080">
                  <a:moveTo>
                    <a:pt x="11517" y="265081"/>
                  </a:moveTo>
                  <a:cubicBezTo>
                    <a:pt x="5160" y="265081"/>
                    <a:pt x="0" y="259917"/>
                    <a:pt x="0" y="253556"/>
                  </a:cubicBezTo>
                  <a:lnTo>
                    <a:pt x="0" y="11525"/>
                  </a:lnTo>
                  <a:cubicBezTo>
                    <a:pt x="0" y="5163"/>
                    <a:pt x="5160" y="0"/>
                    <a:pt x="11517" y="0"/>
                  </a:cubicBezTo>
                  <a:cubicBezTo>
                    <a:pt x="17874" y="0"/>
                    <a:pt x="23034" y="5163"/>
                    <a:pt x="23034" y="11525"/>
                  </a:cubicBezTo>
                  <a:lnTo>
                    <a:pt x="23034" y="253556"/>
                  </a:lnTo>
                  <a:cubicBezTo>
                    <a:pt x="23034" y="259917"/>
                    <a:pt x="17874" y="265081"/>
                    <a:pt x="11517" y="265081"/>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6" name="Freeform 404">
              <a:extLst>
                <a:ext uri="{FF2B5EF4-FFF2-40B4-BE49-F238E27FC236}">
                  <a16:creationId xmlns:a16="http://schemas.microsoft.com/office/drawing/2014/main" id="{1B0C8024-2D71-4D5A-937A-4EDEE8B5477F}"/>
                </a:ext>
              </a:extLst>
            </p:cNvPr>
            <p:cNvSpPr/>
            <p:nvPr/>
          </p:nvSpPr>
          <p:spPr>
            <a:xfrm>
              <a:off x="6805033" y="4280898"/>
              <a:ext cx="23034" cy="265081"/>
            </a:xfrm>
            <a:custGeom>
              <a:avLst/>
              <a:gdLst>
                <a:gd name="connsiteX0" fmla="*/ 11517 w 23033"/>
                <a:gd name="connsiteY0" fmla="*/ 265081 h 265080"/>
                <a:gd name="connsiteX1" fmla="*/ 0 w 23033"/>
                <a:gd name="connsiteY1" fmla="*/ 253556 h 265080"/>
                <a:gd name="connsiteX2" fmla="*/ 0 w 23033"/>
                <a:gd name="connsiteY2" fmla="*/ 11525 h 265080"/>
                <a:gd name="connsiteX3" fmla="*/ 11517 w 23033"/>
                <a:gd name="connsiteY3" fmla="*/ 0 h 265080"/>
                <a:gd name="connsiteX4" fmla="*/ 23034 w 23033"/>
                <a:gd name="connsiteY4" fmla="*/ 11525 h 265080"/>
                <a:gd name="connsiteX5" fmla="*/ 23034 w 23033"/>
                <a:gd name="connsiteY5" fmla="*/ 253556 h 265080"/>
                <a:gd name="connsiteX6" fmla="*/ 11517 w 23033"/>
                <a:gd name="connsiteY6" fmla="*/ 265081 h 26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3" h="265080">
                  <a:moveTo>
                    <a:pt x="11517" y="265081"/>
                  </a:moveTo>
                  <a:cubicBezTo>
                    <a:pt x="5160" y="265081"/>
                    <a:pt x="0" y="259917"/>
                    <a:pt x="0" y="253556"/>
                  </a:cubicBezTo>
                  <a:lnTo>
                    <a:pt x="0" y="11525"/>
                  </a:lnTo>
                  <a:cubicBezTo>
                    <a:pt x="0" y="5163"/>
                    <a:pt x="5160" y="0"/>
                    <a:pt x="11517" y="0"/>
                  </a:cubicBezTo>
                  <a:cubicBezTo>
                    <a:pt x="17874" y="0"/>
                    <a:pt x="23034" y="5163"/>
                    <a:pt x="23034" y="11525"/>
                  </a:cubicBezTo>
                  <a:lnTo>
                    <a:pt x="23034" y="253556"/>
                  </a:lnTo>
                  <a:cubicBezTo>
                    <a:pt x="23034" y="259917"/>
                    <a:pt x="17874" y="265081"/>
                    <a:pt x="11517" y="265081"/>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7" name="Freeform 405">
              <a:extLst>
                <a:ext uri="{FF2B5EF4-FFF2-40B4-BE49-F238E27FC236}">
                  <a16:creationId xmlns:a16="http://schemas.microsoft.com/office/drawing/2014/main" id="{453EBAA4-DBF0-4890-B50C-DAAAA4611B43}"/>
                </a:ext>
              </a:extLst>
            </p:cNvPr>
            <p:cNvSpPr/>
            <p:nvPr/>
          </p:nvSpPr>
          <p:spPr>
            <a:xfrm>
              <a:off x="6604770" y="4522929"/>
              <a:ext cx="218820" cy="69152"/>
            </a:xfrm>
            <a:custGeom>
              <a:avLst/>
              <a:gdLst>
                <a:gd name="connsiteX0" fmla="*/ 73577 w 218820"/>
                <a:gd name="connsiteY0" fmla="*/ 69152 h 69151"/>
                <a:gd name="connsiteX1" fmla="*/ 9774 w 218820"/>
                <a:gd name="connsiteY1" fmla="*/ 64080 h 69151"/>
                <a:gd name="connsiteX2" fmla="*/ 157 w 218820"/>
                <a:gd name="connsiteY2" fmla="*/ 50653 h 69151"/>
                <a:gd name="connsiteX3" fmla="*/ 13574 w 218820"/>
                <a:gd name="connsiteY3" fmla="*/ 41030 h 69151"/>
                <a:gd name="connsiteX4" fmla="*/ 73577 w 218820"/>
                <a:gd name="connsiteY4" fmla="*/ 46101 h 69151"/>
                <a:gd name="connsiteX5" fmla="*/ 200262 w 218820"/>
                <a:gd name="connsiteY5" fmla="*/ 11525 h 69151"/>
                <a:gd name="connsiteX6" fmla="*/ 211779 w 218820"/>
                <a:gd name="connsiteY6" fmla="*/ 0 h 69151"/>
                <a:gd name="connsiteX7" fmla="*/ 223296 w 218820"/>
                <a:gd name="connsiteY7" fmla="*/ 11525 h 69151"/>
                <a:gd name="connsiteX8" fmla="*/ 73577 w 218820"/>
                <a:gd name="connsiteY8" fmla="*/ 69152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20" h="69151">
                  <a:moveTo>
                    <a:pt x="73577" y="69152"/>
                  </a:moveTo>
                  <a:cubicBezTo>
                    <a:pt x="52201" y="69278"/>
                    <a:pt x="30861" y="67584"/>
                    <a:pt x="9774" y="64080"/>
                  </a:cubicBezTo>
                  <a:cubicBezTo>
                    <a:pt x="3417" y="63032"/>
                    <a:pt x="-891" y="57015"/>
                    <a:pt x="157" y="50653"/>
                  </a:cubicBezTo>
                  <a:cubicBezTo>
                    <a:pt x="1205" y="44291"/>
                    <a:pt x="7217" y="39981"/>
                    <a:pt x="13574" y="41030"/>
                  </a:cubicBezTo>
                  <a:cubicBezTo>
                    <a:pt x="33395" y="44418"/>
                    <a:pt x="53469" y="46113"/>
                    <a:pt x="73577" y="46101"/>
                  </a:cubicBezTo>
                  <a:cubicBezTo>
                    <a:pt x="155577" y="46101"/>
                    <a:pt x="200262" y="23051"/>
                    <a:pt x="200262" y="11525"/>
                  </a:cubicBezTo>
                  <a:cubicBezTo>
                    <a:pt x="200262" y="5163"/>
                    <a:pt x="205422" y="0"/>
                    <a:pt x="211779" y="0"/>
                  </a:cubicBezTo>
                  <a:cubicBezTo>
                    <a:pt x="218136" y="0"/>
                    <a:pt x="223296" y="5163"/>
                    <a:pt x="223296" y="11525"/>
                  </a:cubicBezTo>
                  <a:cubicBezTo>
                    <a:pt x="223296" y="49328"/>
                    <a:pt x="147976" y="69152"/>
                    <a:pt x="73577" y="69152"/>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38" name="Freeform 408">
              <a:extLst>
                <a:ext uri="{FF2B5EF4-FFF2-40B4-BE49-F238E27FC236}">
                  <a16:creationId xmlns:a16="http://schemas.microsoft.com/office/drawing/2014/main" id="{D85EF97D-4C79-4C76-A0AE-1D0E726879BD}"/>
                </a:ext>
              </a:extLst>
            </p:cNvPr>
            <p:cNvSpPr/>
            <p:nvPr/>
          </p:nvSpPr>
          <p:spPr>
            <a:xfrm>
              <a:off x="6528628" y="4522929"/>
              <a:ext cx="57584" cy="46101"/>
            </a:xfrm>
            <a:custGeom>
              <a:avLst/>
              <a:gdLst>
                <a:gd name="connsiteX0" fmla="*/ 52977 w 57584"/>
                <a:gd name="connsiteY0" fmla="*/ 56013 h 46101"/>
                <a:gd name="connsiteX1" fmla="*/ 49407 w 57584"/>
                <a:gd name="connsiteY1" fmla="*/ 55436 h 46101"/>
                <a:gd name="connsiteX2" fmla="*/ 0 w 57584"/>
                <a:gd name="connsiteY2" fmla="*/ 11525 h 46101"/>
                <a:gd name="connsiteX3" fmla="*/ 11517 w 57584"/>
                <a:gd name="connsiteY3" fmla="*/ 0 h 46101"/>
                <a:gd name="connsiteX4" fmla="*/ 23034 w 57584"/>
                <a:gd name="connsiteY4" fmla="*/ 11525 h 46101"/>
                <a:gd name="connsiteX5" fmla="*/ 56547 w 57584"/>
                <a:gd name="connsiteY5" fmla="*/ 33539 h 46101"/>
                <a:gd name="connsiteX6" fmla="*/ 63918 w 57584"/>
                <a:gd name="connsiteY6" fmla="*/ 48060 h 46101"/>
                <a:gd name="connsiteX7" fmla="*/ 52977 w 57584"/>
                <a:gd name="connsiteY7" fmla="*/ 56013 h 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84" h="46101">
                  <a:moveTo>
                    <a:pt x="52977" y="56013"/>
                  </a:moveTo>
                  <a:cubicBezTo>
                    <a:pt x="51768" y="55990"/>
                    <a:pt x="50559" y="55794"/>
                    <a:pt x="49407" y="55436"/>
                  </a:cubicBezTo>
                  <a:cubicBezTo>
                    <a:pt x="8522" y="42067"/>
                    <a:pt x="0" y="24203"/>
                    <a:pt x="0" y="11525"/>
                  </a:cubicBezTo>
                  <a:cubicBezTo>
                    <a:pt x="0" y="5163"/>
                    <a:pt x="5160" y="0"/>
                    <a:pt x="11517" y="0"/>
                  </a:cubicBezTo>
                  <a:cubicBezTo>
                    <a:pt x="17874" y="0"/>
                    <a:pt x="23034" y="5163"/>
                    <a:pt x="23034" y="11525"/>
                  </a:cubicBezTo>
                  <a:cubicBezTo>
                    <a:pt x="23034" y="15328"/>
                    <a:pt x="30059" y="24779"/>
                    <a:pt x="56547" y="33539"/>
                  </a:cubicBezTo>
                  <a:cubicBezTo>
                    <a:pt x="62583" y="35521"/>
                    <a:pt x="65888" y="42009"/>
                    <a:pt x="63918" y="48060"/>
                  </a:cubicBezTo>
                  <a:cubicBezTo>
                    <a:pt x="62375" y="52797"/>
                    <a:pt x="57965" y="56013"/>
                    <a:pt x="52977" y="56013"/>
                  </a:cubicBezTo>
                  <a:close/>
                </a:path>
              </a:pathLst>
            </a:custGeom>
            <a:grp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grpSp>
        <p:nvGrpSpPr>
          <p:cNvPr id="139" name="Group 138">
            <a:extLst>
              <a:ext uri="{FF2B5EF4-FFF2-40B4-BE49-F238E27FC236}">
                <a16:creationId xmlns:a16="http://schemas.microsoft.com/office/drawing/2014/main" id="{3D971B77-BF89-4363-AACC-A809F51DBE2F}"/>
              </a:ext>
            </a:extLst>
          </p:cNvPr>
          <p:cNvGrpSpPr/>
          <p:nvPr/>
        </p:nvGrpSpPr>
        <p:grpSpPr>
          <a:xfrm>
            <a:off x="746628" y="3611329"/>
            <a:ext cx="552776" cy="553774"/>
            <a:chOff x="8041600" y="1606186"/>
            <a:chExt cx="554182" cy="554586"/>
          </a:xfrm>
          <a:solidFill>
            <a:schemeClr val="accent1"/>
          </a:solidFill>
        </p:grpSpPr>
        <p:sp>
          <p:nvSpPr>
            <p:cNvPr id="140" name="Freeform 331">
              <a:extLst>
                <a:ext uri="{FF2B5EF4-FFF2-40B4-BE49-F238E27FC236}">
                  <a16:creationId xmlns:a16="http://schemas.microsoft.com/office/drawing/2014/main" id="{BE5ADD1D-3F1F-478D-8EB2-0A592A2A9848}"/>
                </a:ext>
              </a:extLst>
            </p:cNvPr>
            <p:cNvSpPr/>
            <p:nvPr/>
          </p:nvSpPr>
          <p:spPr>
            <a:xfrm>
              <a:off x="8041600" y="1606186"/>
              <a:ext cx="554182" cy="554586"/>
            </a:xfrm>
            <a:custGeom>
              <a:avLst/>
              <a:gdLst>
                <a:gd name="connsiteX0" fmla="*/ 277091 w 554181"/>
                <a:gd name="connsiteY0" fmla="*/ 554586 h 554586"/>
                <a:gd name="connsiteX1" fmla="*/ 0 w 554181"/>
                <a:gd name="connsiteY1" fmla="*/ 277293 h 554586"/>
                <a:gd name="connsiteX2" fmla="*/ 277091 w 554181"/>
                <a:gd name="connsiteY2" fmla="*/ 0 h 554586"/>
                <a:gd name="connsiteX3" fmla="*/ 554182 w 554181"/>
                <a:gd name="connsiteY3" fmla="*/ 277293 h 554586"/>
                <a:gd name="connsiteX4" fmla="*/ 277091 w 554181"/>
                <a:gd name="connsiteY4" fmla="*/ 554586 h 554586"/>
                <a:gd name="connsiteX5" fmla="*/ 277091 w 554181"/>
                <a:gd name="connsiteY5" fmla="*/ 23108 h 554586"/>
                <a:gd name="connsiteX6" fmla="*/ 23091 w 554181"/>
                <a:gd name="connsiteY6" fmla="*/ 277293 h 554586"/>
                <a:gd name="connsiteX7" fmla="*/ 277091 w 554181"/>
                <a:gd name="connsiteY7" fmla="*/ 531479 h 554586"/>
                <a:gd name="connsiteX8" fmla="*/ 531091 w 554181"/>
                <a:gd name="connsiteY8" fmla="*/ 277293 h 554586"/>
                <a:gd name="connsiteX9" fmla="*/ 277091 w 554181"/>
                <a:gd name="connsiteY9" fmla="*/ 23108 h 55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181" h="554586">
                  <a:moveTo>
                    <a:pt x="277091" y="554586"/>
                  </a:moveTo>
                  <a:cubicBezTo>
                    <a:pt x="124056" y="554586"/>
                    <a:pt x="0" y="430440"/>
                    <a:pt x="0" y="277293"/>
                  </a:cubicBezTo>
                  <a:cubicBezTo>
                    <a:pt x="0" y="124149"/>
                    <a:pt x="124056" y="0"/>
                    <a:pt x="277091" y="0"/>
                  </a:cubicBezTo>
                  <a:cubicBezTo>
                    <a:pt x="430126" y="0"/>
                    <a:pt x="554182" y="124149"/>
                    <a:pt x="554182" y="277293"/>
                  </a:cubicBezTo>
                  <a:cubicBezTo>
                    <a:pt x="554182" y="430440"/>
                    <a:pt x="430126" y="554586"/>
                    <a:pt x="277091" y="554586"/>
                  </a:cubicBezTo>
                  <a:close/>
                  <a:moveTo>
                    <a:pt x="277091" y="23108"/>
                  </a:moveTo>
                  <a:cubicBezTo>
                    <a:pt x="136813" y="23108"/>
                    <a:pt x="23091" y="136910"/>
                    <a:pt x="23091" y="277293"/>
                  </a:cubicBezTo>
                  <a:cubicBezTo>
                    <a:pt x="23091" y="417673"/>
                    <a:pt x="136813" y="531479"/>
                    <a:pt x="277091" y="531479"/>
                  </a:cubicBezTo>
                  <a:cubicBezTo>
                    <a:pt x="417368" y="531479"/>
                    <a:pt x="531091" y="417673"/>
                    <a:pt x="531091" y="277293"/>
                  </a:cubicBezTo>
                  <a:cubicBezTo>
                    <a:pt x="531091" y="136910"/>
                    <a:pt x="417368" y="23108"/>
                    <a:pt x="277091" y="23108"/>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1" name="Freeform 333">
              <a:extLst>
                <a:ext uri="{FF2B5EF4-FFF2-40B4-BE49-F238E27FC236}">
                  <a16:creationId xmlns:a16="http://schemas.microsoft.com/office/drawing/2014/main" id="{418C0846-FE7B-418E-86C5-F5F57A730E3E}"/>
                </a:ext>
              </a:extLst>
            </p:cNvPr>
            <p:cNvSpPr/>
            <p:nvPr/>
          </p:nvSpPr>
          <p:spPr>
            <a:xfrm>
              <a:off x="8214136" y="1661885"/>
              <a:ext cx="207818" cy="358170"/>
            </a:xfrm>
            <a:custGeom>
              <a:avLst/>
              <a:gdLst>
                <a:gd name="connsiteX0" fmla="*/ 139653 w 207818"/>
                <a:gd name="connsiteY0" fmla="*/ 368560 h 358170"/>
                <a:gd name="connsiteX1" fmla="*/ 69456 w 207818"/>
                <a:gd name="connsiteY1" fmla="*/ 368560 h 358170"/>
                <a:gd name="connsiteX2" fmla="*/ 52023 w 207818"/>
                <a:gd name="connsiteY2" fmla="*/ 348687 h 358170"/>
                <a:gd name="connsiteX3" fmla="*/ 51099 w 207818"/>
                <a:gd name="connsiteY3" fmla="*/ 329161 h 358170"/>
                <a:gd name="connsiteX4" fmla="*/ 48906 w 207818"/>
                <a:gd name="connsiteY4" fmla="*/ 298081 h 358170"/>
                <a:gd name="connsiteX5" fmla="*/ 32049 w 207818"/>
                <a:gd name="connsiteY5" fmla="*/ 257873 h 358170"/>
                <a:gd name="connsiteX6" fmla="*/ 19234 w 207818"/>
                <a:gd name="connsiteY6" fmla="*/ 247013 h 358170"/>
                <a:gd name="connsiteX7" fmla="*/ 6880 w 207818"/>
                <a:gd name="connsiteY7" fmla="*/ 236845 h 358170"/>
                <a:gd name="connsiteX8" fmla="*/ 299 w 207818"/>
                <a:gd name="connsiteY8" fmla="*/ 213738 h 358170"/>
                <a:gd name="connsiteX9" fmla="*/ 299 w 207818"/>
                <a:gd name="connsiteY9" fmla="*/ 212351 h 358170"/>
                <a:gd name="connsiteX10" fmla="*/ 3185 w 207818"/>
                <a:gd name="connsiteY10" fmla="*/ 189243 h 358170"/>
                <a:gd name="connsiteX11" fmla="*/ 9766 w 207818"/>
                <a:gd name="connsiteY11" fmla="*/ 177689 h 358170"/>
                <a:gd name="connsiteX12" fmla="*/ 19234 w 207818"/>
                <a:gd name="connsiteY12" fmla="*/ 168793 h 358170"/>
                <a:gd name="connsiteX13" fmla="*/ 30779 w 207818"/>
                <a:gd name="connsiteY13" fmla="*/ 162669 h 358170"/>
                <a:gd name="connsiteX14" fmla="*/ 42325 w 207818"/>
                <a:gd name="connsiteY14" fmla="*/ 158510 h 358170"/>
                <a:gd name="connsiteX15" fmla="*/ 54678 w 207818"/>
                <a:gd name="connsiteY15" fmla="*/ 155853 h 358170"/>
                <a:gd name="connsiteX16" fmla="*/ 66224 w 207818"/>
                <a:gd name="connsiteY16" fmla="*/ 154120 h 358170"/>
                <a:gd name="connsiteX17" fmla="*/ 41632 w 207818"/>
                <a:gd name="connsiteY17" fmla="*/ 101318 h 358170"/>
                <a:gd name="connsiteX18" fmla="*/ 51792 w 207818"/>
                <a:gd name="connsiteY18" fmla="*/ 23792 h 358170"/>
                <a:gd name="connsiteX19" fmla="*/ 152710 w 207818"/>
                <a:gd name="connsiteY19" fmla="*/ 18256 h 358170"/>
                <a:gd name="connsiteX20" fmla="*/ 158241 w 207818"/>
                <a:gd name="connsiteY20" fmla="*/ 23792 h 358170"/>
                <a:gd name="connsiteX21" fmla="*/ 168401 w 207818"/>
                <a:gd name="connsiteY21" fmla="*/ 101318 h 358170"/>
                <a:gd name="connsiteX22" fmla="*/ 143463 w 207818"/>
                <a:gd name="connsiteY22" fmla="*/ 152964 h 358170"/>
                <a:gd name="connsiteX23" fmla="*/ 155008 w 207818"/>
                <a:gd name="connsiteY23" fmla="*/ 154697 h 358170"/>
                <a:gd name="connsiteX24" fmla="*/ 167362 w 207818"/>
                <a:gd name="connsiteY24" fmla="*/ 157355 h 358170"/>
                <a:gd name="connsiteX25" fmla="*/ 178908 w 207818"/>
                <a:gd name="connsiteY25" fmla="*/ 161514 h 358170"/>
                <a:gd name="connsiteX26" fmla="*/ 190453 w 207818"/>
                <a:gd name="connsiteY26" fmla="*/ 167638 h 358170"/>
                <a:gd name="connsiteX27" fmla="*/ 199920 w 207818"/>
                <a:gd name="connsiteY27" fmla="*/ 176534 h 358170"/>
                <a:gd name="connsiteX28" fmla="*/ 206501 w 207818"/>
                <a:gd name="connsiteY28" fmla="*/ 188088 h 358170"/>
                <a:gd name="connsiteX29" fmla="*/ 209388 w 207818"/>
                <a:gd name="connsiteY29" fmla="*/ 211196 h 358170"/>
                <a:gd name="connsiteX30" fmla="*/ 209388 w 207818"/>
                <a:gd name="connsiteY30" fmla="*/ 212929 h 358170"/>
                <a:gd name="connsiteX31" fmla="*/ 202807 w 207818"/>
                <a:gd name="connsiteY31" fmla="*/ 236037 h 358170"/>
                <a:gd name="connsiteX32" fmla="*/ 190453 w 207818"/>
                <a:gd name="connsiteY32" fmla="*/ 246204 h 358170"/>
                <a:gd name="connsiteX33" fmla="*/ 177753 w 207818"/>
                <a:gd name="connsiteY33" fmla="*/ 257065 h 358170"/>
                <a:gd name="connsiteX34" fmla="*/ 160781 w 207818"/>
                <a:gd name="connsiteY34" fmla="*/ 297272 h 358170"/>
                <a:gd name="connsiteX35" fmla="*/ 159165 w 207818"/>
                <a:gd name="connsiteY35" fmla="*/ 316452 h 358170"/>
                <a:gd name="connsiteX36" fmla="*/ 147042 w 207818"/>
                <a:gd name="connsiteY36" fmla="*/ 327428 h 358170"/>
                <a:gd name="connsiteX37" fmla="*/ 136074 w 207818"/>
                <a:gd name="connsiteY37" fmla="*/ 315296 h 358170"/>
                <a:gd name="connsiteX38" fmla="*/ 137921 w 207818"/>
                <a:gd name="connsiteY38" fmla="*/ 294037 h 358170"/>
                <a:gd name="connsiteX39" fmla="*/ 161012 w 207818"/>
                <a:gd name="connsiteY39" fmla="*/ 241120 h 358170"/>
                <a:gd name="connsiteX40" fmla="*/ 176483 w 207818"/>
                <a:gd name="connsiteY40" fmla="*/ 227833 h 358170"/>
                <a:gd name="connsiteX41" fmla="*/ 186181 w 207818"/>
                <a:gd name="connsiteY41" fmla="*/ 219977 h 358170"/>
                <a:gd name="connsiteX42" fmla="*/ 186181 w 207818"/>
                <a:gd name="connsiteY42" fmla="*/ 213738 h 358170"/>
                <a:gd name="connsiteX43" fmla="*/ 186181 w 207818"/>
                <a:gd name="connsiteY43" fmla="*/ 212120 h 358170"/>
                <a:gd name="connsiteX44" fmla="*/ 184565 w 207818"/>
                <a:gd name="connsiteY44" fmla="*/ 195598 h 358170"/>
                <a:gd name="connsiteX45" fmla="*/ 181678 w 207818"/>
                <a:gd name="connsiteY45" fmla="*/ 190399 h 358170"/>
                <a:gd name="connsiteX46" fmla="*/ 177060 w 207818"/>
                <a:gd name="connsiteY46" fmla="*/ 186008 h 358170"/>
                <a:gd name="connsiteX47" fmla="*/ 170133 w 207818"/>
                <a:gd name="connsiteY47" fmla="*/ 182311 h 358170"/>
                <a:gd name="connsiteX48" fmla="*/ 161243 w 207818"/>
                <a:gd name="connsiteY48" fmla="*/ 179191 h 358170"/>
                <a:gd name="connsiteX49" fmla="*/ 150967 w 207818"/>
                <a:gd name="connsiteY49" fmla="*/ 176881 h 358170"/>
                <a:gd name="connsiteX50" fmla="*/ 139422 w 207818"/>
                <a:gd name="connsiteY50" fmla="*/ 175263 h 358170"/>
                <a:gd name="connsiteX51" fmla="*/ 127876 w 207818"/>
                <a:gd name="connsiteY51" fmla="*/ 173992 h 358170"/>
                <a:gd name="connsiteX52" fmla="*/ 112637 w 207818"/>
                <a:gd name="connsiteY52" fmla="*/ 172375 h 358170"/>
                <a:gd name="connsiteX53" fmla="*/ 104670 w 207818"/>
                <a:gd name="connsiteY53" fmla="*/ 171566 h 358170"/>
                <a:gd name="connsiteX54" fmla="*/ 96704 w 207818"/>
                <a:gd name="connsiteY54" fmla="*/ 172375 h 358170"/>
                <a:gd name="connsiteX55" fmla="*/ 81464 w 207818"/>
                <a:gd name="connsiteY55" fmla="*/ 173992 h 358170"/>
                <a:gd name="connsiteX56" fmla="*/ 69918 w 207818"/>
                <a:gd name="connsiteY56" fmla="*/ 175263 h 358170"/>
                <a:gd name="connsiteX57" fmla="*/ 58373 w 207818"/>
                <a:gd name="connsiteY57" fmla="*/ 176881 h 358170"/>
                <a:gd name="connsiteX58" fmla="*/ 48097 w 207818"/>
                <a:gd name="connsiteY58" fmla="*/ 179191 h 358170"/>
                <a:gd name="connsiteX59" fmla="*/ 39207 w 207818"/>
                <a:gd name="connsiteY59" fmla="*/ 182311 h 358170"/>
                <a:gd name="connsiteX60" fmla="*/ 32280 w 207818"/>
                <a:gd name="connsiteY60" fmla="*/ 186008 h 358170"/>
                <a:gd name="connsiteX61" fmla="*/ 27547 w 207818"/>
                <a:gd name="connsiteY61" fmla="*/ 190399 h 358170"/>
                <a:gd name="connsiteX62" fmla="*/ 24775 w 207818"/>
                <a:gd name="connsiteY62" fmla="*/ 195598 h 358170"/>
                <a:gd name="connsiteX63" fmla="*/ 23159 w 207818"/>
                <a:gd name="connsiteY63" fmla="*/ 211658 h 358170"/>
                <a:gd name="connsiteX64" fmla="*/ 23159 w 207818"/>
                <a:gd name="connsiteY64" fmla="*/ 213738 h 358170"/>
                <a:gd name="connsiteX65" fmla="*/ 23159 w 207818"/>
                <a:gd name="connsiteY65" fmla="*/ 219977 h 358170"/>
                <a:gd name="connsiteX66" fmla="*/ 32857 w 207818"/>
                <a:gd name="connsiteY66" fmla="*/ 227833 h 358170"/>
                <a:gd name="connsiteX67" fmla="*/ 48328 w 207818"/>
                <a:gd name="connsiteY67" fmla="*/ 241120 h 358170"/>
                <a:gd name="connsiteX68" fmla="*/ 71419 w 207818"/>
                <a:gd name="connsiteY68" fmla="*/ 294037 h 358170"/>
                <a:gd name="connsiteX69" fmla="*/ 73843 w 207818"/>
                <a:gd name="connsiteY69" fmla="*/ 327543 h 358170"/>
                <a:gd name="connsiteX70" fmla="*/ 74652 w 207818"/>
                <a:gd name="connsiteY70" fmla="*/ 344990 h 358170"/>
                <a:gd name="connsiteX71" fmla="*/ 139307 w 207818"/>
                <a:gd name="connsiteY71" fmla="*/ 344990 h 358170"/>
                <a:gd name="connsiteX72" fmla="*/ 150852 w 207818"/>
                <a:gd name="connsiteY72" fmla="*/ 356544 h 358170"/>
                <a:gd name="connsiteX73" fmla="*/ 139307 w 207818"/>
                <a:gd name="connsiteY73" fmla="*/ 368097 h 358170"/>
                <a:gd name="connsiteX74" fmla="*/ 103746 w 207818"/>
                <a:gd name="connsiteY74" fmla="*/ 23099 h 358170"/>
                <a:gd name="connsiteX75" fmla="*/ 69110 w 207818"/>
                <a:gd name="connsiteY75" fmla="*/ 38350 h 358170"/>
                <a:gd name="connsiteX76" fmla="*/ 63453 w 207818"/>
                <a:gd name="connsiteY76" fmla="*/ 96119 h 358170"/>
                <a:gd name="connsiteX77" fmla="*/ 90816 w 207818"/>
                <a:gd name="connsiteY77" fmla="*/ 142335 h 358170"/>
                <a:gd name="connsiteX78" fmla="*/ 101437 w 207818"/>
                <a:gd name="connsiteY78" fmla="*/ 146494 h 358170"/>
                <a:gd name="connsiteX79" fmla="*/ 104439 w 207818"/>
                <a:gd name="connsiteY79" fmla="*/ 147649 h 358170"/>
                <a:gd name="connsiteX80" fmla="*/ 107441 w 207818"/>
                <a:gd name="connsiteY80" fmla="*/ 146494 h 358170"/>
                <a:gd name="connsiteX81" fmla="*/ 117947 w 207818"/>
                <a:gd name="connsiteY81" fmla="*/ 142335 h 358170"/>
                <a:gd name="connsiteX82" fmla="*/ 145310 w 207818"/>
                <a:gd name="connsiteY82" fmla="*/ 96119 h 358170"/>
                <a:gd name="connsiteX83" fmla="*/ 139653 w 207818"/>
                <a:gd name="connsiteY83" fmla="*/ 38350 h 358170"/>
                <a:gd name="connsiteX84" fmla="*/ 105016 w 207818"/>
                <a:gd name="connsiteY84" fmla="*/ 23099 h 358170"/>
                <a:gd name="connsiteX85" fmla="*/ 103400 w 207818"/>
                <a:gd name="connsiteY85" fmla="*/ 23099 h 35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07818" h="358170">
                  <a:moveTo>
                    <a:pt x="139653" y="368560"/>
                  </a:moveTo>
                  <a:lnTo>
                    <a:pt x="69456" y="368560"/>
                  </a:lnTo>
                  <a:cubicBezTo>
                    <a:pt x="59285" y="367647"/>
                    <a:pt x="51607" y="358901"/>
                    <a:pt x="52023" y="348687"/>
                  </a:cubicBezTo>
                  <a:cubicBezTo>
                    <a:pt x="52023" y="342217"/>
                    <a:pt x="51330" y="335631"/>
                    <a:pt x="51099" y="329161"/>
                  </a:cubicBezTo>
                  <a:cubicBezTo>
                    <a:pt x="50972" y="318762"/>
                    <a:pt x="50233" y="308387"/>
                    <a:pt x="48906" y="298081"/>
                  </a:cubicBezTo>
                  <a:cubicBezTo>
                    <a:pt x="47612" y="283246"/>
                    <a:pt x="41724" y="269185"/>
                    <a:pt x="32049" y="257873"/>
                  </a:cubicBezTo>
                  <a:cubicBezTo>
                    <a:pt x="28089" y="253899"/>
                    <a:pt x="23806" y="250271"/>
                    <a:pt x="19234" y="247013"/>
                  </a:cubicBezTo>
                  <a:cubicBezTo>
                    <a:pt x="14951" y="243832"/>
                    <a:pt x="10828" y="240439"/>
                    <a:pt x="6880" y="236845"/>
                  </a:cubicBezTo>
                  <a:cubicBezTo>
                    <a:pt x="1500" y="230428"/>
                    <a:pt x="-890" y="222026"/>
                    <a:pt x="299" y="213738"/>
                  </a:cubicBezTo>
                  <a:lnTo>
                    <a:pt x="299" y="212351"/>
                  </a:lnTo>
                  <a:cubicBezTo>
                    <a:pt x="-47" y="204541"/>
                    <a:pt x="923" y="196728"/>
                    <a:pt x="3185" y="189243"/>
                  </a:cubicBezTo>
                  <a:cubicBezTo>
                    <a:pt x="4710" y="185046"/>
                    <a:pt x="6938" y="181138"/>
                    <a:pt x="9766" y="177689"/>
                  </a:cubicBezTo>
                  <a:cubicBezTo>
                    <a:pt x="12434" y="174239"/>
                    <a:pt x="15620" y="171237"/>
                    <a:pt x="19234" y="168793"/>
                  </a:cubicBezTo>
                  <a:cubicBezTo>
                    <a:pt x="22836" y="166310"/>
                    <a:pt x="26703" y="164255"/>
                    <a:pt x="30779" y="162669"/>
                  </a:cubicBezTo>
                  <a:cubicBezTo>
                    <a:pt x="34532" y="161020"/>
                    <a:pt x="38388" y="159630"/>
                    <a:pt x="42325" y="158510"/>
                  </a:cubicBezTo>
                  <a:cubicBezTo>
                    <a:pt x="46365" y="157470"/>
                    <a:pt x="50522" y="156546"/>
                    <a:pt x="54678" y="155853"/>
                  </a:cubicBezTo>
                  <a:cubicBezTo>
                    <a:pt x="58834" y="155159"/>
                    <a:pt x="62298" y="154582"/>
                    <a:pt x="66224" y="154120"/>
                  </a:cubicBezTo>
                  <a:cubicBezTo>
                    <a:pt x="52969" y="139350"/>
                    <a:pt x="44415" y="120970"/>
                    <a:pt x="41632" y="101318"/>
                  </a:cubicBezTo>
                  <a:cubicBezTo>
                    <a:pt x="33665" y="68159"/>
                    <a:pt x="37013" y="42047"/>
                    <a:pt x="51792" y="23792"/>
                  </a:cubicBezTo>
                  <a:cubicBezTo>
                    <a:pt x="78127" y="-5624"/>
                    <a:pt x="123316" y="-8104"/>
                    <a:pt x="152710" y="18256"/>
                  </a:cubicBezTo>
                  <a:cubicBezTo>
                    <a:pt x="154650" y="19999"/>
                    <a:pt x="156497" y="21847"/>
                    <a:pt x="158241" y="23792"/>
                  </a:cubicBezTo>
                  <a:cubicBezTo>
                    <a:pt x="172904" y="42047"/>
                    <a:pt x="176367" y="68159"/>
                    <a:pt x="168401" y="101318"/>
                  </a:cubicBezTo>
                  <a:cubicBezTo>
                    <a:pt x="165307" y="120601"/>
                    <a:pt x="156636" y="138553"/>
                    <a:pt x="143463" y="152964"/>
                  </a:cubicBezTo>
                  <a:cubicBezTo>
                    <a:pt x="147308" y="153426"/>
                    <a:pt x="151164" y="154004"/>
                    <a:pt x="155008" y="154697"/>
                  </a:cubicBezTo>
                  <a:cubicBezTo>
                    <a:pt x="159165" y="155390"/>
                    <a:pt x="163321" y="156315"/>
                    <a:pt x="167362" y="157355"/>
                  </a:cubicBezTo>
                  <a:cubicBezTo>
                    <a:pt x="171299" y="158492"/>
                    <a:pt x="175155" y="159880"/>
                    <a:pt x="178908" y="161514"/>
                  </a:cubicBezTo>
                  <a:cubicBezTo>
                    <a:pt x="182971" y="163127"/>
                    <a:pt x="186839" y="165180"/>
                    <a:pt x="190453" y="167638"/>
                  </a:cubicBezTo>
                  <a:cubicBezTo>
                    <a:pt x="194032" y="170112"/>
                    <a:pt x="197230" y="173112"/>
                    <a:pt x="199920" y="176534"/>
                  </a:cubicBezTo>
                  <a:cubicBezTo>
                    <a:pt x="202760" y="179983"/>
                    <a:pt x="204977" y="183890"/>
                    <a:pt x="206501" y="188088"/>
                  </a:cubicBezTo>
                  <a:cubicBezTo>
                    <a:pt x="208660" y="195593"/>
                    <a:pt x="209630" y="203390"/>
                    <a:pt x="209388" y="211196"/>
                  </a:cubicBezTo>
                  <a:lnTo>
                    <a:pt x="209388" y="212929"/>
                  </a:lnTo>
                  <a:cubicBezTo>
                    <a:pt x="210703" y="221226"/>
                    <a:pt x="208290" y="229678"/>
                    <a:pt x="202807" y="236037"/>
                  </a:cubicBezTo>
                  <a:cubicBezTo>
                    <a:pt x="198881" y="239658"/>
                    <a:pt x="194759" y="243053"/>
                    <a:pt x="190453" y="246204"/>
                  </a:cubicBezTo>
                  <a:cubicBezTo>
                    <a:pt x="185927" y="249462"/>
                    <a:pt x="181678" y="253090"/>
                    <a:pt x="177753" y="257065"/>
                  </a:cubicBezTo>
                  <a:cubicBezTo>
                    <a:pt x="168043" y="268364"/>
                    <a:pt x="162109" y="282425"/>
                    <a:pt x="160781" y="297272"/>
                  </a:cubicBezTo>
                  <a:cubicBezTo>
                    <a:pt x="159915" y="303638"/>
                    <a:pt x="159384" y="310039"/>
                    <a:pt x="159165" y="316452"/>
                  </a:cubicBezTo>
                  <a:cubicBezTo>
                    <a:pt x="158841" y="322829"/>
                    <a:pt x="153415" y="327751"/>
                    <a:pt x="147042" y="327428"/>
                  </a:cubicBezTo>
                  <a:cubicBezTo>
                    <a:pt x="140669" y="327104"/>
                    <a:pt x="135750" y="321674"/>
                    <a:pt x="136074" y="315296"/>
                  </a:cubicBezTo>
                  <a:cubicBezTo>
                    <a:pt x="136074" y="306977"/>
                    <a:pt x="137113" y="300161"/>
                    <a:pt x="137921" y="294037"/>
                  </a:cubicBezTo>
                  <a:cubicBezTo>
                    <a:pt x="139895" y="274419"/>
                    <a:pt x="147966" y="255909"/>
                    <a:pt x="161012" y="241120"/>
                  </a:cubicBezTo>
                  <a:cubicBezTo>
                    <a:pt x="165769" y="236248"/>
                    <a:pt x="170952" y="231802"/>
                    <a:pt x="176483" y="227833"/>
                  </a:cubicBezTo>
                  <a:cubicBezTo>
                    <a:pt x="179831" y="225291"/>
                    <a:pt x="183064" y="222865"/>
                    <a:pt x="186181" y="219977"/>
                  </a:cubicBezTo>
                  <a:cubicBezTo>
                    <a:pt x="186354" y="217900"/>
                    <a:pt x="186354" y="215814"/>
                    <a:pt x="186181" y="213738"/>
                  </a:cubicBezTo>
                  <a:lnTo>
                    <a:pt x="186181" y="212120"/>
                  </a:lnTo>
                  <a:cubicBezTo>
                    <a:pt x="186435" y="206564"/>
                    <a:pt x="185892" y="201001"/>
                    <a:pt x="184565" y="195598"/>
                  </a:cubicBezTo>
                  <a:cubicBezTo>
                    <a:pt x="183930" y="193702"/>
                    <a:pt x="182948" y="191940"/>
                    <a:pt x="181678" y="190399"/>
                  </a:cubicBezTo>
                  <a:cubicBezTo>
                    <a:pt x="180374" y="188710"/>
                    <a:pt x="178815" y="187230"/>
                    <a:pt x="177060" y="186008"/>
                  </a:cubicBezTo>
                  <a:cubicBezTo>
                    <a:pt x="174878" y="184544"/>
                    <a:pt x="172558" y="183306"/>
                    <a:pt x="170133" y="182311"/>
                  </a:cubicBezTo>
                  <a:cubicBezTo>
                    <a:pt x="167246" y="181049"/>
                    <a:pt x="164279" y="180006"/>
                    <a:pt x="161243" y="179191"/>
                  </a:cubicBezTo>
                  <a:cubicBezTo>
                    <a:pt x="157779" y="178267"/>
                    <a:pt x="154431" y="177574"/>
                    <a:pt x="150967" y="176881"/>
                  </a:cubicBezTo>
                  <a:lnTo>
                    <a:pt x="139422" y="175263"/>
                  </a:lnTo>
                  <a:lnTo>
                    <a:pt x="127876" y="173992"/>
                  </a:lnTo>
                  <a:lnTo>
                    <a:pt x="112637" y="172375"/>
                  </a:lnTo>
                  <a:lnTo>
                    <a:pt x="104670" y="171566"/>
                  </a:lnTo>
                  <a:lnTo>
                    <a:pt x="96704" y="172375"/>
                  </a:lnTo>
                  <a:lnTo>
                    <a:pt x="81464" y="173992"/>
                  </a:lnTo>
                  <a:lnTo>
                    <a:pt x="69918" y="175263"/>
                  </a:lnTo>
                  <a:lnTo>
                    <a:pt x="58373" y="176881"/>
                  </a:lnTo>
                  <a:cubicBezTo>
                    <a:pt x="54909" y="177574"/>
                    <a:pt x="51445" y="178267"/>
                    <a:pt x="48097" y="179191"/>
                  </a:cubicBezTo>
                  <a:cubicBezTo>
                    <a:pt x="45061" y="180006"/>
                    <a:pt x="42082" y="181048"/>
                    <a:pt x="39207" y="182311"/>
                  </a:cubicBezTo>
                  <a:cubicBezTo>
                    <a:pt x="36783" y="183306"/>
                    <a:pt x="34462" y="184544"/>
                    <a:pt x="32280" y="186008"/>
                  </a:cubicBezTo>
                  <a:cubicBezTo>
                    <a:pt x="30513" y="187260"/>
                    <a:pt x="28932" y="188735"/>
                    <a:pt x="27547" y="190399"/>
                  </a:cubicBezTo>
                  <a:cubicBezTo>
                    <a:pt x="26311" y="191946"/>
                    <a:pt x="25376" y="193709"/>
                    <a:pt x="24775" y="195598"/>
                  </a:cubicBezTo>
                  <a:cubicBezTo>
                    <a:pt x="23424" y="200837"/>
                    <a:pt x="22871" y="206253"/>
                    <a:pt x="23159" y="211658"/>
                  </a:cubicBezTo>
                  <a:lnTo>
                    <a:pt x="23159" y="213738"/>
                  </a:lnTo>
                  <a:cubicBezTo>
                    <a:pt x="22986" y="215814"/>
                    <a:pt x="22986" y="217900"/>
                    <a:pt x="23159" y="219977"/>
                  </a:cubicBezTo>
                  <a:cubicBezTo>
                    <a:pt x="26161" y="222750"/>
                    <a:pt x="29509" y="225291"/>
                    <a:pt x="32857" y="227833"/>
                  </a:cubicBezTo>
                  <a:cubicBezTo>
                    <a:pt x="38388" y="231802"/>
                    <a:pt x="43572" y="236248"/>
                    <a:pt x="48328" y="241120"/>
                  </a:cubicBezTo>
                  <a:cubicBezTo>
                    <a:pt x="61328" y="255932"/>
                    <a:pt x="69410" y="274430"/>
                    <a:pt x="71419" y="294037"/>
                  </a:cubicBezTo>
                  <a:cubicBezTo>
                    <a:pt x="72851" y="305152"/>
                    <a:pt x="73659" y="316336"/>
                    <a:pt x="73843" y="327543"/>
                  </a:cubicBezTo>
                  <a:cubicBezTo>
                    <a:pt x="73843" y="333320"/>
                    <a:pt x="73843" y="339097"/>
                    <a:pt x="74652" y="344990"/>
                  </a:cubicBezTo>
                  <a:lnTo>
                    <a:pt x="139307" y="344990"/>
                  </a:lnTo>
                  <a:cubicBezTo>
                    <a:pt x="145680" y="344990"/>
                    <a:pt x="150852" y="350166"/>
                    <a:pt x="150852" y="356544"/>
                  </a:cubicBezTo>
                  <a:cubicBezTo>
                    <a:pt x="150852" y="362921"/>
                    <a:pt x="145680" y="368097"/>
                    <a:pt x="139307" y="368097"/>
                  </a:cubicBezTo>
                  <a:close/>
                  <a:moveTo>
                    <a:pt x="103746" y="23099"/>
                  </a:moveTo>
                  <a:cubicBezTo>
                    <a:pt x="90584" y="23129"/>
                    <a:pt x="78023" y="28656"/>
                    <a:pt x="69110" y="38350"/>
                  </a:cubicBezTo>
                  <a:cubicBezTo>
                    <a:pt x="59181" y="50712"/>
                    <a:pt x="57565" y="70007"/>
                    <a:pt x="63453" y="96119"/>
                  </a:cubicBezTo>
                  <a:cubicBezTo>
                    <a:pt x="68533" y="117147"/>
                    <a:pt x="74190" y="135056"/>
                    <a:pt x="90816" y="142335"/>
                  </a:cubicBezTo>
                  <a:cubicBezTo>
                    <a:pt x="94856" y="144068"/>
                    <a:pt x="98551" y="145454"/>
                    <a:pt x="101437" y="146494"/>
                  </a:cubicBezTo>
                  <a:lnTo>
                    <a:pt x="104439" y="147649"/>
                  </a:lnTo>
                  <a:lnTo>
                    <a:pt x="107441" y="146494"/>
                  </a:lnTo>
                  <a:cubicBezTo>
                    <a:pt x="110327" y="145454"/>
                    <a:pt x="113907" y="144068"/>
                    <a:pt x="117947" y="142335"/>
                  </a:cubicBezTo>
                  <a:cubicBezTo>
                    <a:pt x="134688" y="135287"/>
                    <a:pt x="141038" y="116569"/>
                    <a:pt x="145310" y="96119"/>
                  </a:cubicBezTo>
                  <a:cubicBezTo>
                    <a:pt x="151545" y="70238"/>
                    <a:pt x="149697" y="50943"/>
                    <a:pt x="139653" y="38350"/>
                  </a:cubicBezTo>
                  <a:cubicBezTo>
                    <a:pt x="130809" y="28549"/>
                    <a:pt x="118213" y="22998"/>
                    <a:pt x="105016" y="23099"/>
                  </a:cubicBezTo>
                  <a:lnTo>
                    <a:pt x="103400" y="23099"/>
                  </a:ln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2" name="Freeform 334">
              <a:extLst>
                <a:ext uri="{FF2B5EF4-FFF2-40B4-BE49-F238E27FC236}">
                  <a16:creationId xmlns:a16="http://schemas.microsoft.com/office/drawing/2014/main" id="{3E189C19-4B4C-4762-B47F-70093BBB87FC}"/>
                </a:ext>
              </a:extLst>
            </p:cNvPr>
            <p:cNvSpPr/>
            <p:nvPr/>
          </p:nvSpPr>
          <p:spPr>
            <a:xfrm>
              <a:off x="8157055" y="1965274"/>
              <a:ext cx="311727" cy="103985"/>
            </a:xfrm>
            <a:custGeom>
              <a:avLst/>
              <a:gdLst>
                <a:gd name="connsiteX0" fmla="*/ 161636 w 311727"/>
                <a:gd name="connsiteY0" fmla="*/ 107458 h 103984"/>
                <a:gd name="connsiteX1" fmla="*/ 0 w 311727"/>
                <a:gd name="connsiteY1" fmla="*/ 53617 h 103984"/>
                <a:gd name="connsiteX2" fmla="*/ 118802 w 311727"/>
                <a:gd name="connsiteY2" fmla="*/ 1509 h 103984"/>
                <a:gd name="connsiteX3" fmla="*/ 131272 w 311727"/>
                <a:gd name="connsiteY3" fmla="*/ 12023 h 103984"/>
                <a:gd name="connsiteX4" fmla="*/ 120719 w 311727"/>
                <a:gd name="connsiteY4" fmla="*/ 24490 h 103984"/>
                <a:gd name="connsiteX5" fmla="*/ 120650 w 311727"/>
                <a:gd name="connsiteY5" fmla="*/ 24501 h 103984"/>
                <a:gd name="connsiteX6" fmla="*/ 23091 w 311727"/>
                <a:gd name="connsiteY6" fmla="*/ 53617 h 103984"/>
                <a:gd name="connsiteX7" fmla="*/ 161636 w 311727"/>
                <a:gd name="connsiteY7" fmla="*/ 84350 h 103984"/>
                <a:gd name="connsiteX8" fmla="*/ 300182 w 311727"/>
                <a:gd name="connsiteY8" fmla="*/ 53617 h 103984"/>
                <a:gd name="connsiteX9" fmla="*/ 202623 w 311727"/>
                <a:gd name="connsiteY9" fmla="*/ 24501 h 103984"/>
                <a:gd name="connsiteX10" fmla="*/ 180109 w 311727"/>
                <a:gd name="connsiteY10" fmla="*/ 23115 h 103984"/>
                <a:gd name="connsiteX11" fmla="*/ 168968 w 311727"/>
                <a:gd name="connsiteY11" fmla="*/ 11156 h 103984"/>
                <a:gd name="connsiteX12" fmla="*/ 180917 w 311727"/>
                <a:gd name="connsiteY12" fmla="*/ 7 h 103984"/>
                <a:gd name="connsiteX13" fmla="*/ 204008 w 311727"/>
                <a:gd name="connsiteY13" fmla="*/ 1393 h 103984"/>
                <a:gd name="connsiteX14" fmla="*/ 322810 w 311727"/>
                <a:gd name="connsiteY14" fmla="*/ 53501 h 103984"/>
                <a:gd name="connsiteX15" fmla="*/ 161636 w 311727"/>
                <a:gd name="connsiteY15" fmla="*/ 107458 h 10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1727" h="103984">
                  <a:moveTo>
                    <a:pt x="161636" y="107458"/>
                  </a:moveTo>
                  <a:cubicBezTo>
                    <a:pt x="83589" y="107458"/>
                    <a:pt x="0" y="90589"/>
                    <a:pt x="0" y="53617"/>
                  </a:cubicBezTo>
                  <a:cubicBezTo>
                    <a:pt x="0" y="14334"/>
                    <a:pt x="90863" y="3704"/>
                    <a:pt x="118802" y="1509"/>
                  </a:cubicBezTo>
                  <a:cubicBezTo>
                    <a:pt x="125141" y="977"/>
                    <a:pt x="130717" y="5680"/>
                    <a:pt x="131272" y="12023"/>
                  </a:cubicBezTo>
                  <a:cubicBezTo>
                    <a:pt x="131803" y="18378"/>
                    <a:pt x="127080" y="23970"/>
                    <a:pt x="120719" y="24490"/>
                  </a:cubicBezTo>
                  <a:cubicBezTo>
                    <a:pt x="120696" y="24501"/>
                    <a:pt x="120673" y="24501"/>
                    <a:pt x="120650" y="24501"/>
                  </a:cubicBezTo>
                  <a:cubicBezTo>
                    <a:pt x="52070" y="30163"/>
                    <a:pt x="23091" y="47609"/>
                    <a:pt x="23091" y="53617"/>
                  </a:cubicBezTo>
                  <a:cubicBezTo>
                    <a:pt x="23091" y="62513"/>
                    <a:pt x="71812" y="84350"/>
                    <a:pt x="161636" y="84350"/>
                  </a:cubicBezTo>
                  <a:cubicBezTo>
                    <a:pt x="251460" y="84350"/>
                    <a:pt x="300182" y="62513"/>
                    <a:pt x="300182" y="53617"/>
                  </a:cubicBezTo>
                  <a:cubicBezTo>
                    <a:pt x="300182" y="47609"/>
                    <a:pt x="271203" y="30509"/>
                    <a:pt x="202623" y="24501"/>
                  </a:cubicBezTo>
                  <a:cubicBezTo>
                    <a:pt x="195349" y="24501"/>
                    <a:pt x="187729" y="23461"/>
                    <a:pt x="180109" y="23115"/>
                  </a:cubicBezTo>
                  <a:cubicBezTo>
                    <a:pt x="173736" y="22895"/>
                    <a:pt x="168748" y="17534"/>
                    <a:pt x="168968" y="11156"/>
                  </a:cubicBezTo>
                  <a:cubicBezTo>
                    <a:pt x="169187" y="4779"/>
                    <a:pt x="174544" y="-213"/>
                    <a:pt x="180917" y="7"/>
                  </a:cubicBezTo>
                  <a:cubicBezTo>
                    <a:pt x="188999" y="7"/>
                    <a:pt x="196700" y="469"/>
                    <a:pt x="204008" y="1393"/>
                  </a:cubicBezTo>
                  <a:cubicBezTo>
                    <a:pt x="231833" y="3589"/>
                    <a:pt x="322810" y="14218"/>
                    <a:pt x="322810" y="53501"/>
                  </a:cubicBezTo>
                  <a:cubicBezTo>
                    <a:pt x="323734" y="90589"/>
                    <a:pt x="239684" y="107458"/>
                    <a:pt x="161636" y="107458"/>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grpSp>
        <p:nvGrpSpPr>
          <p:cNvPr id="143" name="Group 142">
            <a:extLst>
              <a:ext uri="{FF2B5EF4-FFF2-40B4-BE49-F238E27FC236}">
                <a16:creationId xmlns:a16="http://schemas.microsoft.com/office/drawing/2014/main" id="{AAA90195-47A5-409D-AE0D-D1E6AF2ECC20}"/>
              </a:ext>
            </a:extLst>
          </p:cNvPr>
          <p:cNvGrpSpPr/>
          <p:nvPr/>
        </p:nvGrpSpPr>
        <p:grpSpPr>
          <a:xfrm>
            <a:off x="752387" y="4837757"/>
            <a:ext cx="541259" cy="553774"/>
            <a:chOff x="3043676" y="2438065"/>
            <a:chExt cx="542636" cy="554586"/>
          </a:xfrm>
          <a:solidFill>
            <a:schemeClr val="accent1"/>
          </a:solidFill>
        </p:grpSpPr>
        <p:sp>
          <p:nvSpPr>
            <p:cNvPr id="144" name="Freeform 335">
              <a:extLst>
                <a:ext uri="{FF2B5EF4-FFF2-40B4-BE49-F238E27FC236}">
                  <a16:creationId xmlns:a16="http://schemas.microsoft.com/office/drawing/2014/main" id="{A0BDFAD7-7D8D-4E36-A27A-D1077A9AA17A}"/>
                </a:ext>
              </a:extLst>
            </p:cNvPr>
            <p:cNvSpPr/>
            <p:nvPr/>
          </p:nvSpPr>
          <p:spPr>
            <a:xfrm>
              <a:off x="3043676" y="2438065"/>
              <a:ext cx="542636" cy="554586"/>
            </a:xfrm>
            <a:custGeom>
              <a:avLst/>
              <a:gdLst>
                <a:gd name="connsiteX0" fmla="*/ 276411 w 542636"/>
                <a:gd name="connsiteY0" fmla="*/ 554587 h 554586"/>
                <a:gd name="connsiteX1" fmla="*/ 1 w 542636"/>
                <a:gd name="connsiteY1" fmla="*/ 276612 h 554586"/>
                <a:gd name="connsiteX2" fmla="*/ 277773 w 542636"/>
                <a:gd name="connsiteY2" fmla="*/ 1 h 554586"/>
                <a:gd name="connsiteX3" fmla="*/ 472683 w 542636"/>
                <a:gd name="connsiteY3" fmla="*/ 80878 h 554586"/>
                <a:gd name="connsiteX4" fmla="*/ 472683 w 542636"/>
                <a:gd name="connsiteY4" fmla="*/ 80878 h 554586"/>
                <a:gd name="connsiteX5" fmla="*/ 473364 w 542636"/>
                <a:gd name="connsiteY5" fmla="*/ 473028 h 554586"/>
                <a:gd name="connsiteX6" fmla="*/ 276411 w 542636"/>
                <a:gd name="connsiteY6" fmla="*/ 554587 h 554586"/>
                <a:gd name="connsiteX7" fmla="*/ 276411 w 542636"/>
                <a:gd name="connsiteY7" fmla="*/ 23109 h 554586"/>
                <a:gd name="connsiteX8" fmla="*/ 22607 w 542636"/>
                <a:gd name="connsiteY8" fmla="*/ 277490 h 554586"/>
                <a:gd name="connsiteX9" fmla="*/ 276815 w 542636"/>
                <a:gd name="connsiteY9" fmla="*/ 531479 h 554586"/>
                <a:gd name="connsiteX10" fmla="*/ 530607 w 542636"/>
                <a:gd name="connsiteY10" fmla="*/ 277098 h 554586"/>
                <a:gd name="connsiteX11" fmla="*/ 456058 w 542636"/>
                <a:gd name="connsiteY11" fmla="*/ 97400 h 554586"/>
                <a:gd name="connsiteX12" fmla="*/ 276411 w 542636"/>
                <a:gd name="connsiteY12" fmla="*/ 23109 h 55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636" h="554586">
                  <a:moveTo>
                    <a:pt x="276411" y="554587"/>
                  </a:moveTo>
                  <a:cubicBezTo>
                    <a:pt x="123375" y="554206"/>
                    <a:pt x="-380" y="429759"/>
                    <a:pt x="1" y="276612"/>
                  </a:cubicBezTo>
                  <a:cubicBezTo>
                    <a:pt x="382" y="123466"/>
                    <a:pt x="124738" y="-369"/>
                    <a:pt x="277773" y="1"/>
                  </a:cubicBezTo>
                  <a:cubicBezTo>
                    <a:pt x="350856" y="186"/>
                    <a:pt x="420914" y="29255"/>
                    <a:pt x="472683" y="80878"/>
                  </a:cubicBezTo>
                  <a:lnTo>
                    <a:pt x="472683" y="80878"/>
                  </a:lnTo>
                  <a:cubicBezTo>
                    <a:pt x="581084" y="188976"/>
                    <a:pt x="581384" y="364549"/>
                    <a:pt x="473364" y="473028"/>
                  </a:cubicBezTo>
                  <a:cubicBezTo>
                    <a:pt x="421202" y="525414"/>
                    <a:pt x="350301" y="554772"/>
                    <a:pt x="276411" y="554587"/>
                  </a:cubicBezTo>
                  <a:close/>
                  <a:moveTo>
                    <a:pt x="276411" y="23109"/>
                  </a:moveTo>
                  <a:cubicBezTo>
                    <a:pt x="136133" y="23224"/>
                    <a:pt x="22503" y="137111"/>
                    <a:pt x="22607" y="277490"/>
                  </a:cubicBezTo>
                  <a:cubicBezTo>
                    <a:pt x="22722" y="417882"/>
                    <a:pt x="136526" y="531595"/>
                    <a:pt x="276815" y="531479"/>
                  </a:cubicBezTo>
                  <a:cubicBezTo>
                    <a:pt x="417092" y="531364"/>
                    <a:pt x="530722" y="417477"/>
                    <a:pt x="530607" y="277098"/>
                  </a:cubicBezTo>
                  <a:cubicBezTo>
                    <a:pt x="530561" y="209669"/>
                    <a:pt x="503741" y="145037"/>
                    <a:pt x="456058" y="97400"/>
                  </a:cubicBezTo>
                  <a:cubicBezTo>
                    <a:pt x="408433" y="49717"/>
                    <a:pt x="343778" y="22981"/>
                    <a:pt x="276411" y="23109"/>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5" name="Freeform 336">
              <a:extLst>
                <a:ext uri="{FF2B5EF4-FFF2-40B4-BE49-F238E27FC236}">
                  <a16:creationId xmlns:a16="http://schemas.microsoft.com/office/drawing/2014/main" id="{9AE91A12-00C1-42F2-A631-F73CBD06FDB9}"/>
                </a:ext>
              </a:extLst>
            </p:cNvPr>
            <p:cNvSpPr/>
            <p:nvPr/>
          </p:nvSpPr>
          <p:spPr>
            <a:xfrm>
              <a:off x="3220841" y="2525065"/>
              <a:ext cx="161636" cy="346616"/>
            </a:xfrm>
            <a:custGeom>
              <a:avLst/>
              <a:gdLst>
                <a:gd name="connsiteX0" fmla="*/ 155241 w 161636"/>
                <a:gd name="connsiteY0" fmla="*/ 352049 h 346616"/>
                <a:gd name="connsiteX1" fmla="*/ 65648 w 161636"/>
                <a:gd name="connsiteY1" fmla="*/ 352049 h 346616"/>
                <a:gd name="connsiteX2" fmla="*/ 48561 w 161636"/>
                <a:gd name="connsiteY2" fmla="*/ 332292 h 346616"/>
                <a:gd name="connsiteX3" fmla="*/ 47753 w 161636"/>
                <a:gd name="connsiteY3" fmla="*/ 313690 h 346616"/>
                <a:gd name="connsiteX4" fmla="*/ 45675 w 161636"/>
                <a:gd name="connsiteY4" fmla="*/ 284228 h 346616"/>
                <a:gd name="connsiteX5" fmla="*/ 29742 w 161636"/>
                <a:gd name="connsiteY5" fmla="*/ 246331 h 346616"/>
                <a:gd name="connsiteX6" fmla="*/ 18197 w 161636"/>
                <a:gd name="connsiteY6" fmla="*/ 236048 h 346616"/>
                <a:gd name="connsiteX7" fmla="*/ 6651 w 161636"/>
                <a:gd name="connsiteY7" fmla="*/ 226458 h 346616"/>
                <a:gd name="connsiteX8" fmla="*/ 301 w 161636"/>
                <a:gd name="connsiteY8" fmla="*/ 204159 h 346616"/>
                <a:gd name="connsiteX9" fmla="*/ 301 w 161636"/>
                <a:gd name="connsiteY9" fmla="*/ 202888 h 346616"/>
                <a:gd name="connsiteX10" fmla="*/ 3072 w 161636"/>
                <a:gd name="connsiteY10" fmla="*/ 179780 h 346616"/>
                <a:gd name="connsiteX11" fmla="*/ 9422 w 161636"/>
                <a:gd name="connsiteY11" fmla="*/ 168226 h 346616"/>
                <a:gd name="connsiteX12" fmla="*/ 18543 w 161636"/>
                <a:gd name="connsiteY12" fmla="*/ 159677 h 346616"/>
                <a:gd name="connsiteX13" fmla="*/ 29165 w 161636"/>
                <a:gd name="connsiteY13" fmla="*/ 153784 h 346616"/>
                <a:gd name="connsiteX14" fmla="*/ 40710 w 161636"/>
                <a:gd name="connsiteY14" fmla="*/ 149856 h 346616"/>
                <a:gd name="connsiteX15" fmla="*/ 52256 w 161636"/>
                <a:gd name="connsiteY15" fmla="*/ 147314 h 346616"/>
                <a:gd name="connsiteX16" fmla="*/ 61954 w 161636"/>
                <a:gd name="connsiteY16" fmla="*/ 145812 h 346616"/>
                <a:gd name="connsiteX17" fmla="*/ 38863 w 161636"/>
                <a:gd name="connsiteY17" fmla="*/ 97286 h 346616"/>
                <a:gd name="connsiteX18" fmla="*/ 48561 w 161636"/>
                <a:gd name="connsiteY18" fmla="*/ 23110 h 346616"/>
                <a:gd name="connsiteX19" fmla="*/ 99361 w 161636"/>
                <a:gd name="connsiteY19" fmla="*/ 2 h 346616"/>
                <a:gd name="connsiteX20" fmla="*/ 110907 w 161636"/>
                <a:gd name="connsiteY20" fmla="*/ 11556 h 346616"/>
                <a:gd name="connsiteX21" fmla="*/ 99361 w 161636"/>
                <a:gd name="connsiteY21" fmla="*/ 23110 h 346616"/>
                <a:gd name="connsiteX22" fmla="*/ 67149 w 161636"/>
                <a:gd name="connsiteY22" fmla="*/ 37437 h 346616"/>
                <a:gd name="connsiteX23" fmla="*/ 61838 w 161636"/>
                <a:gd name="connsiteY23" fmla="*/ 91624 h 346616"/>
                <a:gd name="connsiteX24" fmla="*/ 87585 w 161636"/>
                <a:gd name="connsiteY24" fmla="*/ 134951 h 346616"/>
                <a:gd name="connsiteX25" fmla="*/ 97514 w 161636"/>
                <a:gd name="connsiteY25" fmla="*/ 138880 h 346616"/>
                <a:gd name="connsiteX26" fmla="*/ 111715 w 161636"/>
                <a:gd name="connsiteY26" fmla="*/ 153900 h 346616"/>
                <a:gd name="connsiteX27" fmla="*/ 101555 w 161636"/>
                <a:gd name="connsiteY27" fmla="*/ 164414 h 346616"/>
                <a:gd name="connsiteX28" fmla="*/ 92780 w 161636"/>
                <a:gd name="connsiteY28" fmla="*/ 165454 h 346616"/>
                <a:gd name="connsiteX29" fmla="*/ 78233 w 161636"/>
                <a:gd name="connsiteY29" fmla="*/ 166956 h 346616"/>
                <a:gd name="connsiteX30" fmla="*/ 67380 w 161636"/>
                <a:gd name="connsiteY30" fmla="*/ 168226 h 346616"/>
                <a:gd name="connsiteX31" fmla="*/ 56759 w 161636"/>
                <a:gd name="connsiteY31" fmla="*/ 169729 h 346616"/>
                <a:gd name="connsiteX32" fmla="*/ 47060 w 161636"/>
                <a:gd name="connsiteY32" fmla="*/ 171924 h 346616"/>
                <a:gd name="connsiteX33" fmla="*/ 38632 w 161636"/>
                <a:gd name="connsiteY33" fmla="*/ 174812 h 346616"/>
                <a:gd name="connsiteX34" fmla="*/ 32167 w 161636"/>
                <a:gd name="connsiteY34" fmla="*/ 178278 h 346616"/>
                <a:gd name="connsiteX35" fmla="*/ 27895 w 161636"/>
                <a:gd name="connsiteY35" fmla="*/ 182322 h 346616"/>
                <a:gd name="connsiteX36" fmla="*/ 25239 w 161636"/>
                <a:gd name="connsiteY36" fmla="*/ 187059 h 346616"/>
                <a:gd name="connsiteX37" fmla="*/ 23739 w 161636"/>
                <a:gd name="connsiteY37" fmla="*/ 202310 h 346616"/>
                <a:gd name="connsiteX38" fmla="*/ 23739 w 161636"/>
                <a:gd name="connsiteY38" fmla="*/ 204159 h 346616"/>
                <a:gd name="connsiteX39" fmla="*/ 23739 w 161636"/>
                <a:gd name="connsiteY39" fmla="*/ 209821 h 346616"/>
                <a:gd name="connsiteX40" fmla="*/ 32744 w 161636"/>
                <a:gd name="connsiteY40" fmla="*/ 217100 h 346616"/>
                <a:gd name="connsiteX41" fmla="*/ 47522 w 161636"/>
                <a:gd name="connsiteY41" fmla="*/ 229809 h 346616"/>
                <a:gd name="connsiteX42" fmla="*/ 69574 w 161636"/>
                <a:gd name="connsiteY42" fmla="*/ 280415 h 346616"/>
                <a:gd name="connsiteX43" fmla="*/ 71883 w 161636"/>
                <a:gd name="connsiteY43" fmla="*/ 312303 h 346616"/>
                <a:gd name="connsiteX44" fmla="*/ 72576 w 161636"/>
                <a:gd name="connsiteY44" fmla="*/ 328363 h 346616"/>
                <a:gd name="connsiteX45" fmla="*/ 156280 w 161636"/>
                <a:gd name="connsiteY45" fmla="*/ 328363 h 346616"/>
                <a:gd name="connsiteX46" fmla="*/ 167826 w 161636"/>
                <a:gd name="connsiteY46" fmla="*/ 339917 h 346616"/>
                <a:gd name="connsiteX47" fmla="*/ 156280 w 161636"/>
                <a:gd name="connsiteY47" fmla="*/ 351471 h 34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1636" h="346616">
                  <a:moveTo>
                    <a:pt x="155241" y="352049"/>
                  </a:moveTo>
                  <a:lnTo>
                    <a:pt x="65648" y="352049"/>
                  </a:lnTo>
                  <a:cubicBezTo>
                    <a:pt x="55569" y="351136"/>
                    <a:pt x="48019" y="342401"/>
                    <a:pt x="48561" y="332292"/>
                  </a:cubicBezTo>
                  <a:cubicBezTo>
                    <a:pt x="48561" y="326053"/>
                    <a:pt x="47984" y="319929"/>
                    <a:pt x="47753" y="313690"/>
                  </a:cubicBezTo>
                  <a:cubicBezTo>
                    <a:pt x="47603" y="303834"/>
                    <a:pt x="46899" y="294002"/>
                    <a:pt x="45675" y="284228"/>
                  </a:cubicBezTo>
                  <a:cubicBezTo>
                    <a:pt x="44405" y="270247"/>
                    <a:pt x="38840" y="257018"/>
                    <a:pt x="29742" y="246331"/>
                  </a:cubicBezTo>
                  <a:cubicBezTo>
                    <a:pt x="26163" y="242610"/>
                    <a:pt x="22307" y="239167"/>
                    <a:pt x="18197" y="236048"/>
                  </a:cubicBezTo>
                  <a:cubicBezTo>
                    <a:pt x="14156" y="232928"/>
                    <a:pt x="10115" y="229924"/>
                    <a:pt x="6651" y="226458"/>
                  </a:cubicBezTo>
                  <a:cubicBezTo>
                    <a:pt x="1433" y="220277"/>
                    <a:pt x="-876" y="212154"/>
                    <a:pt x="301" y="204159"/>
                  </a:cubicBezTo>
                  <a:lnTo>
                    <a:pt x="301" y="202888"/>
                  </a:lnTo>
                  <a:cubicBezTo>
                    <a:pt x="1" y="195089"/>
                    <a:pt x="936" y="187290"/>
                    <a:pt x="3072" y="179780"/>
                  </a:cubicBezTo>
                  <a:cubicBezTo>
                    <a:pt x="4492" y="175586"/>
                    <a:pt x="6640" y="171670"/>
                    <a:pt x="9422" y="168226"/>
                  </a:cubicBezTo>
                  <a:cubicBezTo>
                    <a:pt x="12066" y="164980"/>
                    <a:pt x="15126" y="162103"/>
                    <a:pt x="18543" y="159677"/>
                  </a:cubicBezTo>
                  <a:cubicBezTo>
                    <a:pt x="21868" y="157343"/>
                    <a:pt x="25424" y="155367"/>
                    <a:pt x="29165" y="153784"/>
                  </a:cubicBezTo>
                  <a:cubicBezTo>
                    <a:pt x="32906" y="152190"/>
                    <a:pt x="36773" y="150873"/>
                    <a:pt x="40710" y="149856"/>
                  </a:cubicBezTo>
                  <a:cubicBezTo>
                    <a:pt x="44520" y="148816"/>
                    <a:pt x="48446" y="148007"/>
                    <a:pt x="52256" y="147314"/>
                  </a:cubicBezTo>
                  <a:cubicBezTo>
                    <a:pt x="56066" y="146621"/>
                    <a:pt x="58721" y="146159"/>
                    <a:pt x="61954" y="145812"/>
                  </a:cubicBezTo>
                  <a:cubicBezTo>
                    <a:pt x="49820" y="132144"/>
                    <a:pt x="41819" y="115321"/>
                    <a:pt x="38863" y="97286"/>
                  </a:cubicBezTo>
                  <a:cubicBezTo>
                    <a:pt x="31243" y="65512"/>
                    <a:pt x="34476" y="40556"/>
                    <a:pt x="48561" y="23110"/>
                  </a:cubicBezTo>
                  <a:cubicBezTo>
                    <a:pt x="61273" y="8298"/>
                    <a:pt x="79849" y="-148"/>
                    <a:pt x="99361" y="2"/>
                  </a:cubicBezTo>
                  <a:cubicBezTo>
                    <a:pt x="105734" y="2"/>
                    <a:pt x="110907" y="5178"/>
                    <a:pt x="110907" y="11556"/>
                  </a:cubicBezTo>
                  <a:cubicBezTo>
                    <a:pt x="110907" y="17934"/>
                    <a:pt x="105734" y="23110"/>
                    <a:pt x="99361" y="23110"/>
                  </a:cubicBezTo>
                  <a:cubicBezTo>
                    <a:pt x="87123" y="23295"/>
                    <a:pt x="75485" y="28471"/>
                    <a:pt x="67149" y="37437"/>
                  </a:cubicBezTo>
                  <a:cubicBezTo>
                    <a:pt x="57798" y="48990"/>
                    <a:pt x="55604" y="67246"/>
                    <a:pt x="61838" y="91624"/>
                  </a:cubicBezTo>
                  <a:cubicBezTo>
                    <a:pt x="66687" y="111381"/>
                    <a:pt x="71883" y="128366"/>
                    <a:pt x="87585" y="134951"/>
                  </a:cubicBezTo>
                  <a:lnTo>
                    <a:pt x="97514" y="138880"/>
                  </a:lnTo>
                  <a:cubicBezTo>
                    <a:pt x="105018" y="141768"/>
                    <a:pt x="112638" y="144657"/>
                    <a:pt x="111715" y="153900"/>
                  </a:cubicBezTo>
                  <a:cubicBezTo>
                    <a:pt x="110953" y="159226"/>
                    <a:pt x="106854" y="163466"/>
                    <a:pt x="101555" y="164414"/>
                  </a:cubicBezTo>
                  <a:lnTo>
                    <a:pt x="92780" y="165454"/>
                  </a:lnTo>
                  <a:lnTo>
                    <a:pt x="78233" y="166956"/>
                  </a:lnTo>
                  <a:lnTo>
                    <a:pt x="67380" y="168226"/>
                  </a:lnTo>
                  <a:lnTo>
                    <a:pt x="56759" y="169729"/>
                  </a:lnTo>
                  <a:cubicBezTo>
                    <a:pt x="53526" y="170422"/>
                    <a:pt x="50178" y="170999"/>
                    <a:pt x="47060" y="171924"/>
                  </a:cubicBezTo>
                  <a:cubicBezTo>
                    <a:pt x="44197" y="172709"/>
                    <a:pt x="41380" y="173680"/>
                    <a:pt x="38632" y="174812"/>
                  </a:cubicBezTo>
                  <a:cubicBezTo>
                    <a:pt x="36358" y="175725"/>
                    <a:pt x="34187" y="176892"/>
                    <a:pt x="32167" y="178278"/>
                  </a:cubicBezTo>
                  <a:cubicBezTo>
                    <a:pt x="30562" y="179411"/>
                    <a:pt x="29119" y="180774"/>
                    <a:pt x="27895" y="182322"/>
                  </a:cubicBezTo>
                  <a:cubicBezTo>
                    <a:pt x="26752" y="183743"/>
                    <a:pt x="25851" y="185338"/>
                    <a:pt x="25239" y="187059"/>
                  </a:cubicBezTo>
                  <a:cubicBezTo>
                    <a:pt x="23981" y="192039"/>
                    <a:pt x="23473" y="197180"/>
                    <a:pt x="23739" y="202310"/>
                  </a:cubicBezTo>
                  <a:lnTo>
                    <a:pt x="23739" y="204159"/>
                  </a:lnTo>
                  <a:cubicBezTo>
                    <a:pt x="23623" y="206042"/>
                    <a:pt x="23623" y="207937"/>
                    <a:pt x="23739" y="209821"/>
                  </a:cubicBezTo>
                  <a:cubicBezTo>
                    <a:pt x="26590" y="212432"/>
                    <a:pt x="29592" y="214870"/>
                    <a:pt x="32744" y="217100"/>
                  </a:cubicBezTo>
                  <a:cubicBezTo>
                    <a:pt x="37997" y="220935"/>
                    <a:pt x="42939" y="225187"/>
                    <a:pt x="47522" y="229809"/>
                  </a:cubicBezTo>
                  <a:cubicBezTo>
                    <a:pt x="59945" y="243974"/>
                    <a:pt x="67657" y="261663"/>
                    <a:pt x="69574" y="280415"/>
                  </a:cubicBezTo>
                  <a:cubicBezTo>
                    <a:pt x="71075" y="291160"/>
                    <a:pt x="71421" y="301905"/>
                    <a:pt x="71883" y="312303"/>
                  </a:cubicBezTo>
                  <a:cubicBezTo>
                    <a:pt x="71883" y="317618"/>
                    <a:pt x="71883" y="323049"/>
                    <a:pt x="72576" y="328363"/>
                  </a:cubicBezTo>
                  <a:lnTo>
                    <a:pt x="156280" y="328363"/>
                  </a:lnTo>
                  <a:cubicBezTo>
                    <a:pt x="162653" y="328363"/>
                    <a:pt x="167826" y="333539"/>
                    <a:pt x="167826" y="339917"/>
                  </a:cubicBezTo>
                  <a:cubicBezTo>
                    <a:pt x="167826" y="346295"/>
                    <a:pt x="162653" y="351471"/>
                    <a:pt x="156280" y="351471"/>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6" name="Freeform 337">
              <a:extLst>
                <a:ext uri="{FF2B5EF4-FFF2-40B4-BE49-F238E27FC236}">
                  <a16:creationId xmlns:a16="http://schemas.microsoft.com/office/drawing/2014/main" id="{5408495E-BD49-4702-ABF4-CAA70A73BEF0}"/>
                </a:ext>
              </a:extLst>
            </p:cNvPr>
            <p:cNvSpPr/>
            <p:nvPr/>
          </p:nvSpPr>
          <p:spPr>
            <a:xfrm>
              <a:off x="3194472" y="2745925"/>
              <a:ext cx="57727" cy="92431"/>
            </a:xfrm>
            <a:custGeom>
              <a:avLst/>
              <a:gdLst>
                <a:gd name="connsiteX0" fmla="*/ 11545 w 57727"/>
                <a:gd name="connsiteY0" fmla="*/ 100686 h 92431"/>
                <a:gd name="connsiteX1" fmla="*/ 0 w 57727"/>
                <a:gd name="connsiteY1" fmla="*/ 89132 h 92431"/>
                <a:gd name="connsiteX2" fmla="*/ 11545 w 57727"/>
                <a:gd name="connsiteY2" fmla="*/ 77578 h 92431"/>
                <a:gd name="connsiteX3" fmla="*/ 28979 w 57727"/>
                <a:gd name="connsiteY3" fmla="*/ 77578 h 92431"/>
                <a:gd name="connsiteX4" fmla="*/ 28979 w 57727"/>
                <a:gd name="connsiteY4" fmla="*/ 68451 h 92431"/>
                <a:gd name="connsiteX5" fmla="*/ 30711 w 57727"/>
                <a:gd name="connsiteY5" fmla="*/ 44188 h 92431"/>
                <a:gd name="connsiteX6" fmla="*/ 47914 w 57727"/>
                <a:gd name="connsiteY6" fmla="*/ 4789 h 92431"/>
                <a:gd name="connsiteX7" fmla="*/ 49415 w 57727"/>
                <a:gd name="connsiteY7" fmla="*/ 3287 h 92431"/>
                <a:gd name="connsiteX8" fmla="*/ 65809 w 57727"/>
                <a:gd name="connsiteY8" fmla="*/ 3518 h 92431"/>
                <a:gd name="connsiteX9" fmla="*/ 65578 w 57727"/>
                <a:gd name="connsiteY9" fmla="*/ 19924 h 92431"/>
                <a:gd name="connsiteX10" fmla="*/ 64770 w 57727"/>
                <a:gd name="connsiteY10" fmla="*/ 20733 h 92431"/>
                <a:gd name="connsiteX11" fmla="*/ 53225 w 57727"/>
                <a:gd name="connsiteY11" fmla="*/ 47538 h 92431"/>
                <a:gd name="connsiteX12" fmla="*/ 51724 w 57727"/>
                <a:gd name="connsiteY12" fmla="*/ 69259 h 92431"/>
                <a:gd name="connsiteX13" fmla="*/ 51031 w 57727"/>
                <a:gd name="connsiteY13" fmla="*/ 83240 h 92431"/>
                <a:gd name="connsiteX14" fmla="*/ 36022 w 57727"/>
                <a:gd name="connsiteY14" fmla="*/ 100686 h 9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7" h="92431">
                  <a:moveTo>
                    <a:pt x="11545" y="100686"/>
                  </a:moveTo>
                  <a:cubicBezTo>
                    <a:pt x="5172" y="100686"/>
                    <a:pt x="0" y="95510"/>
                    <a:pt x="0" y="89132"/>
                  </a:cubicBezTo>
                  <a:cubicBezTo>
                    <a:pt x="0" y="82754"/>
                    <a:pt x="5172" y="77578"/>
                    <a:pt x="11545" y="77578"/>
                  </a:cubicBezTo>
                  <a:lnTo>
                    <a:pt x="28979" y="77578"/>
                  </a:lnTo>
                  <a:lnTo>
                    <a:pt x="28979" y="68451"/>
                  </a:lnTo>
                  <a:cubicBezTo>
                    <a:pt x="29118" y="60340"/>
                    <a:pt x="29695" y="52241"/>
                    <a:pt x="30711" y="44188"/>
                  </a:cubicBezTo>
                  <a:cubicBezTo>
                    <a:pt x="32258" y="29595"/>
                    <a:pt x="38262" y="15834"/>
                    <a:pt x="47914" y="4789"/>
                  </a:cubicBezTo>
                  <a:lnTo>
                    <a:pt x="49415" y="3287"/>
                  </a:lnTo>
                  <a:cubicBezTo>
                    <a:pt x="54010" y="-1185"/>
                    <a:pt x="61341" y="-1081"/>
                    <a:pt x="65809" y="3518"/>
                  </a:cubicBezTo>
                  <a:cubicBezTo>
                    <a:pt x="70277" y="8116"/>
                    <a:pt x="70173" y="15453"/>
                    <a:pt x="65578" y="19924"/>
                  </a:cubicBezTo>
                  <a:lnTo>
                    <a:pt x="64770" y="20733"/>
                  </a:lnTo>
                  <a:cubicBezTo>
                    <a:pt x="58235" y="28255"/>
                    <a:pt x="54194" y="37625"/>
                    <a:pt x="53225" y="47538"/>
                  </a:cubicBezTo>
                  <a:cubicBezTo>
                    <a:pt x="52301" y="54748"/>
                    <a:pt x="51793" y="61992"/>
                    <a:pt x="51724" y="69259"/>
                  </a:cubicBezTo>
                  <a:cubicBezTo>
                    <a:pt x="51724" y="73881"/>
                    <a:pt x="51724" y="78618"/>
                    <a:pt x="51031" y="83240"/>
                  </a:cubicBezTo>
                  <a:cubicBezTo>
                    <a:pt x="51504" y="92136"/>
                    <a:pt x="44889" y="99831"/>
                    <a:pt x="36022" y="100686"/>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7" name="Freeform 338">
              <a:extLst>
                <a:ext uri="{FF2B5EF4-FFF2-40B4-BE49-F238E27FC236}">
                  <a16:creationId xmlns:a16="http://schemas.microsoft.com/office/drawing/2014/main" id="{982BF5B1-B2A7-4788-9817-C0F3C7C36BA3}"/>
                </a:ext>
              </a:extLst>
            </p:cNvPr>
            <p:cNvSpPr/>
            <p:nvPr/>
          </p:nvSpPr>
          <p:spPr>
            <a:xfrm>
              <a:off x="3194052" y="2578095"/>
              <a:ext cx="57727" cy="127093"/>
            </a:xfrm>
            <a:custGeom>
              <a:avLst/>
              <a:gdLst>
                <a:gd name="connsiteX0" fmla="*/ 45563 w 57727"/>
                <a:gd name="connsiteY0" fmla="*/ 132758 h 127092"/>
                <a:gd name="connsiteX1" fmla="*/ 43485 w 57727"/>
                <a:gd name="connsiteY1" fmla="*/ 132758 h 127092"/>
                <a:gd name="connsiteX2" fmla="*/ 35749 w 57727"/>
                <a:gd name="connsiteY2" fmla="*/ 131602 h 127092"/>
                <a:gd name="connsiteX3" fmla="*/ 27667 w 57727"/>
                <a:gd name="connsiteY3" fmla="*/ 130678 h 127092"/>
                <a:gd name="connsiteX4" fmla="*/ 16815 w 57727"/>
                <a:gd name="connsiteY4" fmla="*/ 129523 h 127092"/>
                <a:gd name="connsiteX5" fmla="*/ 10003 w 57727"/>
                <a:gd name="connsiteY5" fmla="*/ 128714 h 127092"/>
                <a:gd name="connsiteX6" fmla="*/ 74 w 57727"/>
                <a:gd name="connsiteY6" fmla="*/ 118316 h 127092"/>
                <a:gd name="connsiteX7" fmla="*/ 12427 w 57727"/>
                <a:gd name="connsiteY7" fmla="*/ 104104 h 127092"/>
                <a:gd name="connsiteX8" fmla="*/ 19816 w 57727"/>
                <a:gd name="connsiteY8" fmla="*/ 101100 h 127092"/>
                <a:gd name="connsiteX9" fmla="*/ 37366 w 57727"/>
                <a:gd name="connsiteY9" fmla="*/ 70714 h 127092"/>
                <a:gd name="connsiteX10" fmla="*/ 34017 w 57727"/>
                <a:gd name="connsiteY10" fmla="*/ 32701 h 127092"/>
                <a:gd name="connsiteX11" fmla="*/ 12196 w 57727"/>
                <a:gd name="connsiteY11" fmla="*/ 23112 h 127092"/>
                <a:gd name="connsiteX12" fmla="*/ 12196 w 57727"/>
                <a:gd name="connsiteY12" fmla="*/ 23112 h 127092"/>
                <a:gd name="connsiteX13" fmla="*/ 651 w 57727"/>
                <a:gd name="connsiteY13" fmla="*/ 11558 h 127092"/>
                <a:gd name="connsiteX14" fmla="*/ 12196 w 57727"/>
                <a:gd name="connsiteY14" fmla="*/ 4 h 127092"/>
                <a:gd name="connsiteX15" fmla="*/ 52490 w 57727"/>
                <a:gd name="connsiteY15" fmla="*/ 18143 h 127092"/>
                <a:gd name="connsiteX16" fmla="*/ 60341 w 57727"/>
                <a:gd name="connsiteY16" fmla="*/ 75913 h 127092"/>
                <a:gd name="connsiteX17" fmla="*/ 46255 w 57727"/>
                <a:gd name="connsiteY17" fmla="*/ 109419 h 127092"/>
                <a:gd name="connsiteX18" fmla="*/ 48103 w 57727"/>
                <a:gd name="connsiteY18" fmla="*/ 109419 h 127092"/>
                <a:gd name="connsiteX19" fmla="*/ 58667 w 57727"/>
                <a:gd name="connsiteY19" fmla="*/ 121955 h 127092"/>
                <a:gd name="connsiteX20" fmla="*/ 46140 w 57727"/>
                <a:gd name="connsiteY20" fmla="*/ 132527 h 1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27" h="127092">
                  <a:moveTo>
                    <a:pt x="45563" y="132758"/>
                  </a:moveTo>
                  <a:lnTo>
                    <a:pt x="43485" y="132758"/>
                  </a:lnTo>
                  <a:lnTo>
                    <a:pt x="35749" y="131602"/>
                  </a:lnTo>
                  <a:lnTo>
                    <a:pt x="27667" y="130678"/>
                  </a:lnTo>
                  <a:lnTo>
                    <a:pt x="16815" y="129523"/>
                  </a:lnTo>
                  <a:cubicBezTo>
                    <a:pt x="14390" y="129523"/>
                    <a:pt x="11735" y="129523"/>
                    <a:pt x="10003" y="128714"/>
                  </a:cubicBezTo>
                  <a:cubicBezTo>
                    <a:pt x="4680" y="127986"/>
                    <a:pt x="559" y="123677"/>
                    <a:pt x="74" y="118316"/>
                  </a:cubicBezTo>
                  <a:cubicBezTo>
                    <a:pt x="-850" y="109188"/>
                    <a:pt x="7116" y="106068"/>
                    <a:pt x="12427" y="104104"/>
                  </a:cubicBezTo>
                  <a:cubicBezTo>
                    <a:pt x="14505" y="103295"/>
                    <a:pt x="17046" y="102371"/>
                    <a:pt x="19816" y="101100"/>
                  </a:cubicBezTo>
                  <a:cubicBezTo>
                    <a:pt x="29399" y="97172"/>
                    <a:pt x="33325" y="87351"/>
                    <a:pt x="37366" y="70714"/>
                  </a:cubicBezTo>
                  <a:cubicBezTo>
                    <a:pt x="41406" y="54076"/>
                    <a:pt x="40367" y="40673"/>
                    <a:pt x="34017" y="32701"/>
                  </a:cubicBezTo>
                  <a:cubicBezTo>
                    <a:pt x="28349" y="26659"/>
                    <a:pt x="20474" y="23204"/>
                    <a:pt x="12196" y="23112"/>
                  </a:cubicBezTo>
                  <a:lnTo>
                    <a:pt x="12196" y="23112"/>
                  </a:lnTo>
                  <a:cubicBezTo>
                    <a:pt x="5823" y="23112"/>
                    <a:pt x="651" y="17935"/>
                    <a:pt x="651" y="11558"/>
                  </a:cubicBezTo>
                  <a:cubicBezTo>
                    <a:pt x="651" y="5180"/>
                    <a:pt x="5823" y="4"/>
                    <a:pt x="12196" y="4"/>
                  </a:cubicBezTo>
                  <a:cubicBezTo>
                    <a:pt x="27644" y="-181"/>
                    <a:pt x="42388" y="6451"/>
                    <a:pt x="52490" y="18143"/>
                  </a:cubicBezTo>
                  <a:cubicBezTo>
                    <a:pt x="64036" y="32008"/>
                    <a:pt x="66345" y="51534"/>
                    <a:pt x="60341" y="75913"/>
                  </a:cubicBezTo>
                  <a:cubicBezTo>
                    <a:pt x="58251" y="88010"/>
                    <a:pt x="53425" y="99460"/>
                    <a:pt x="46255" y="109419"/>
                  </a:cubicBezTo>
                  <a:lnTo>
                    <a:pt x="48103" y="109419"/>
                  </a:lnTo>
                  <a:cubicBezTo>
                    <a:pt x="54476" y="109962"/>
                    <a:pt x="59210" y="115577"/>
                    <a:pt x="58667" y="121955"/>
                  </a:cubicBezTo>
                  <a:cubicBezTo>
                    <a:pt x="58124" y="128333"/>
                    <a:pt x="52513" y="133070"/>
                    <a:pt x="46140" y="132527"/>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8" name="Freeform 339">
              <a:extLst>
                <a:ext uri="{FF2B5EF4-FFF2-40B4-BE49-F238E27FC236}">
                  <a16:creationId xmlns:a16="http://schemas.microsoft.com/office/drawing/2014/main" id="{E1178AF1-DD70-459B-BAB6-CF32983AFDA6}"/>
                </a:ext>
              </a:extLst>
            </p:cNvPr>
            <p:cNvSpPr/>
            <p:nvPr/>
          </p:nvSpPr>
          <p:spPr>
            <a:xfrm>
              <a:off x="3127518" y="2578674"/>
              <a:ext cx="80818" cy="265739"/>
            </a:xfrm>
            <a:custGeom>
              <a:avLst/>
              <a:gdLst>
                <a:gd name="connsiteX0" fmla="*/ 77692 w 80818"/>
                <a:gd name="connsiteY0" fmla="*/ 267937 h 265739"/>
                <a:gd name="connsiteX1" fmla="*/ 53100 w 80818"/>
                <a:gd name="connsiteY1" fmla="*/ 267937 h 265739"/>
                <a:gd name="connsiteX2" fmla="*/ 37398 w 80818"/>
                <a:gd name="connsiteY2" fmla="*/ 250491 h 265739"/>
                <a:gd name="connsiteX3" fmla="*/ 36821 w 80818"/>
                <a:gd name="connsiteY3" fmla="*/ 236511 h 265739"/>
                <a:gd name="connsiteX4" fmla="*/ 35205 w 80818"/>
                <a:gd name="connsiteY4" fmla="*/ 214790 h 265739"/>
                <a:gd name="connsiteX5" fmla="*/ 23659 w 80818"/>
                <a:gd name="connsiteY5" fmla="*/ 187985 h 265739"/>
                <a:gd name="connsiteX6" fmla="*/ 15000 w 80818"/>
                <a:gd name="connsiteY6" fmla="*/ 180706 h 265739"/>
                <a:gd name="connsiteX7" fmla="*/ 5995 w 80818"/>
                <a:gd name="connsiteY7" fmla="*/ 173196 h 265739"/>
                <a:gd name="connsiteX8" fmla="*/ 222 w 80818"/>
                <a:gd name="connsiteY8" fmla="*/ 154478 h 265739"/>
                <a:gd name="connsiteX9" fmla="*/ 11767 w 80818"/>
                <a:gd name="connsiteY9" fmla="*/ 153323 h 265739"/>
                <a:gd name="connsiteX10" fmla="*/ 222 w 80818"/>
                <a:gd name="connsiteY10" fmla="*/ 153323 h 265739"/>
                <a:gd name="connsiteX11" fmla="*/ 2531 w 80818"/>
                <a:gd name="connsiteY11" fmla="*/ 135646 h 265739"/>
                <a:gd name="connsiteX12" fmla="*/ 15116 w 80818"/>
                <a:gd name="connsiteY12" fmla="*/ 119239 h 265739"/>
                <a:gd name="connsiteX13" fmla="*/ 23544 w 80818"/>
                <a:gd name="connsiteY13" fmla="*/ 114502 h 265739"/>
                <a:gd name="connsiteX14" fmla="*/ 32549 w 80818"/>
                <a:gd name="connsiteY14" fmla="*/ 111498 h 265739"/>
                <a:gd name="connsiteX15" fmla="*/ 41555 w 80818"/>
                <a:gd name="connsiteY15" fmla="*/ 109418 h 265739"/>
                <a:gd name="connsiteX16" fmla="*/ 43402 w 80818"/>
                <a:gd name="connsiteY16" fmla="*/ 109418 h 265739"/>
                <a:gd name="connsiteX17" fmla="*/ 29316 w 80818"/>
                <a:gd name="connsiteY17" fmla="*/ 75912 h 265739"/>
                <a:gd name="connsiteX18" fmla="*/ 37167 w 80818"/>
                <a:gd name="connsiteY18" fmla="*/ 18143 h 265739"/>
                <a:gd name="connsiteX19" fmla="*/ 77461 w 80818"/>
                <a:gd name="connsiteY19" fmla="*/ 3 h 265739"/>
                <a:gd name="connsiteX20" fmla="*/ 89006 w 80818"/>
                <a:gd name="connsiteY20" fmla="*/ 11557 h 265739"/>
                <a:gd name="connsiteX21" fmla="*/ 77461 w 80818"/>
                <a:gd name="connsiteY21" fmla="*/ 23111 h 265739"/>
                <a:gd name="connsiteX22" fmla="*/ 55755 w 80818"/>
                <a:gd name="connsiteY22" fmla="*/ 32700 h 265739"/>
                <a:gd name="connsiteX23" fmla="*/ 52407 w 80818"/>
                <a:gd name="connsiteY23" fmla="*/ 70713 h 265739"/>
                <a:gd name="connsiteX24" fmla="*/ 69841 w 80818"/>
                <a:gd name="connsiteY24" fmla="*/ 101099 h 265739"/>
                <a:gd name="connsiteX25" fmla="*/ 77230 w 80818"/>
                <a:gd name="connsiteY25" fmla="*/ 104103 h 265739"/>
                <a:gd name="connsiteX26" fmla="*/ 89699 w 80818"/>
                <a:gd name="connsiteY26" fmla="*/ 118315 h 265739"/>
                <a:gd name="connsiteX27" fmla="*/ 79655 w 80818"/>
                <a:gd name="connsiteY27" fmla="*/ 128713 h 265739"/>
                <a:gd name="connsiteX28" fmla="*/ 72958 w 80818"/>
                <a:gd name="connsiteY28" fmla="*/ 129522 h 265739"/>
                <a:gd name="connsiteX29" fmla="*/ 61990 w 80818"/>
                <a:gd name="connsiteY29" fmla="*/ 130677 h 265739"/>
                <a:gd name="connsiteX30" fmla="*/ 54024 w 80818"/>
                <a:gd name="connsiteY30" fmla="*/ 131602 h 265739"/>
                <a:gd name="connsiteX31" fmla="*/ 46173 w 80818"/>
                <a:gd name="connsiteY31" fmla="*/ 132757 h 265739"/>
                <a:gd name="connsiteX32" fmla="*/ 39246 w 80818"/>
                <a:gd name="connsiteY32" fmla="*/ 134259 h 265739"/>
                <a:gd name="connsiteX33" fmla="*/ 33357 w 80818"/>
                <a:gd name="connsiteY33" fmla="*/ 136339 h 265739"/>
                <a:gd name="connsiteX34" fmla="*/ 28970 w 80818"/>
                <a:gd name="connsiteY34" fmla="*/ 138649 h 265739"/>
                <a:gd name="connsiteX35" fmla="*/ 26315 w 80818"/>
                <a:gd name="connsiteY35" fmla="*/ 141076 h 265739"/>
                <a:gd name="connsiteX36" fmla="*/ 24929 w 80818"/>
                <a:gd name="connsiteY36" fmla="*/ 143849 h 265739"/>
                <a:gd name="connsiteX37" fmla="*/ 23890 w 80818"/>
                <a:gd name="connsiteY37" fmla="*/ 154132 h 265739"/>
                <a:gd name="connsiteX38" fmla="*/ 23890 w 80818"/>
                <a:gd name="connsiteY38" fmla="*/ 155749 h 265739"/>
                <a:gd name="connsiteX39" fmla="*/ 23890 w 80818"/>
                <a:gd name="connsiteY39" fmla="*/ 158407 h 265739"/>
                <a:gd name="connsiteX40" fmla="*/ 29547 w 80818"/>
                <a:gd name="connsiteY40" fmla="*/ 162913 h 265739"/>
                <a:gd name="connsiteX41" fmla="*/ 41093 w 80818"/>
                <a:gd name="connsiteY41" fmla="*/ 172733 h 265739"/>
                <a:gd name="connsiteX42" fmla="*/ 58295 w 80818"/>
                <a:gd name="connsiteY42" fmla="*/ 212132 h 265739"/>
                <a:gd name="connsiteX43" fmla="*/ 60143 w 80818"/>
                <a:gd name="connsiteY43" fmla="*/ 236395 h 265739"/>
                <a:gd name="connsiteX44" fmla="*/ 60143 w 80818"/>
                <a:gd name="connsiteY44" fmla="*/ 245523 h 265739"/>
                <a:gd name="connsiteX45" fmla="*/ 77576 w 80818"/>
                <a:gd name="connsiteY45" fmla="*/ 245523 h 265739"/>
                <a:gd name="connsiteX46" fmla="*/ 89122 w 80818"/>
                <a:gd name="connsiteY46" fmla="*/ 257077 h 265739"/>
                <a:gd name="connsiteX47" fmla="*/ 77576 w 80818"/>
                <a:gd name="connsiteY47" fmla="*/ 268631 h 26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0818" h="265739">
                  <a:moveTo>
                    <a:pt x="77692" y="267937"/>
                  </a:moveTo>
                  <a:lnTo>
                    <a:pt x="53100" y="267937"/>
                  </a:lnTo>
                  <a:cubicBezTo>
                    <a:pt x="43991" y="267383"/>
                    <a:pt x="37006" y="259619"/>
                    <a:pt x="37398" y="250491"/>
                  </a:cubicBezTo>
                  <a:cubicBezTo>
                    <a:pt x="37398" y="245869"/>
                    <a:pt x="37398" y="241132"/>
                    <a:pt x="36821" y="236511"/>
                  </a:cubicBezTo>
                  <a:cubicBezTo>
                    <a:pt x="36648" y="229243"/>
                    <a:pt x="36117" y="221999"/>
                    <a:pt x="35205" y="214790"/>
                  </a:cubicBezTo>
                  <a:cubicBezTo>
                    <a:pt x="34246" y="204865"/>
                    <a:pt x="30205" y="195495"/>
                    <a:pt x="23659" y="187985"/>
                  </a:cubicBezTo>
                  <a:cubicBezTo>
                    <a:pt x="20969" y="185327"/>
                    <a:pt x="18083" y="182889"/>
                    <a:pt x="15000" y="180706"/>
                  </a:cubicBezTo>
                  <a:cubicBezTo>
                    <a:pt x="11871" y="178360"/>
                    <a:pt x="8869" y="175853"/>
                    <a:pt x="5995" y="173196"/>
                  </a:cubicBezTo>
                  <a:cubicBezTo>
                    <a:pt x="1388" y="168123"/>
                    <a:pt x="-725" y="161260"/>
                    <a:pt x="222" y="154478"/>
                  </a:cubicBezTo>
                  <a:lnTo>
                    <a:pt x="11767" y="153323"/>
                  </a:lnTo>
                  <a:lnTo>
                    <a:pt x="222" y="153323"/>
                  </a:lnTo>
                  <a:cubicBezTo>
                    <a:pt x="72" y="147350"/>
                    <a:pt x="857" y="141388"/>
                    <a:pt x="2531" y="135646"/>
                  </a:cubicBezTo>
                  <a:cubicBezTo>
                    <a:pt x="4875" y="128979"/>
                    <a:pt x="9285" y="123237"/>
                    <a:pt x="15116" y="119239"/>
                  </a:cubicBezTo>
                  <a:cubicBezTo>
                    <a:pt x="17748" y="117367"/>
                    <a:pt x="20577" y="115784"/>
                    <a:pt x="23544" y="114502"/>
                  </a:cubicBezTo>
                  <a:cubicBezTo>
                    <a:pt x="26465" y="113254"/>
                    <a:pt x="29467" y="112260"/>
                    <a:pt x="32549" y="111498"/>
                  </a:cubicBezTo>
                  <a:cubicBezTo>
                    <a:pt x="35505" y="110631"/>
                    <a:pt x="38518" y="109938"/>
                    <a:pt x="41555" y="109418"/>
                  </a:cubicBezTo>
                  <a:lnTo>
                    <a:pt x="43402" y="109418"/>
                  </a:lnTo>
                  <a:cubicBezTo>
                    <a:pt x="36324" y="99401"/>
                    <a:pt x="31522" y="87974"/>
                    <a:pt x="29316" y="75912"/>
                  </a:cubicBezTo>
                  <a:cubicBezTo>
                    <a:pt x="23428" y="51302"/>
                    <a:pt x="25968" y="31776"/>
                    <a:pt x="37167" y="18143"/>
                  </a:cubicBezTo>
                  <a:cubicBezTo>
                    <a:pt x="47293" y="6473"/>
                    <a:pt x="62025" y="-159"/>
                    <a:pt x="77461" y="3"/>
                  </a:cubicBezTo>
                  <a:cubicBezTo>
                    <a:pt x="83834" y="3"/>
                    <a:pt x="89006" y="5179"/>
                    <a:pt x="89006" y="11557"/>
                  </a:cubicBezTo>
                  <a:cubicBezTo>
                    <a:pt x="89006" y="17935"/>
                    <a:pt x="83834" y="23111"/>
                    <a:pt x="77461" y="23111"/>
                  </a:cubicBezTo>
                  <a:cubicBezTo>
                    <a:pt x="69206" y="23122"/>
                    <a:pt x="61332" y="26600"/>
                    <a:pt x="55755" y="32700"/>
                  </a:cubicBezTo>
                  <a:cubicBezTo>
                    <a:pt x="49290" y="40673"/>
                    <a:pt x="48136" y="53382"/>
                    <a:pt x="52407" y="70713"/>
                  </a:cubicBezTo>
                  <a:cubicBezTo>
                    <a:pt x="56679" y="88043"/>
                    <a:pt x="60374" y="97171"/>
                    <a:pt x="69841" y="101099"/>
                  </a:cubicBezTo>
                  <a:lnTo>
                    <a:pt x="77230" y="104103"/>
                  </a:lnTo>
                  <a:cubicBezTo>
                    <a:pt x="82887" y="106183"/>
                    <a:pt x="90623" y="109187"/>
                    <a:pt x="89699" y="118315"/>
                  </a:cubicBezTo>
                  <a:cubicBezTo>
                    <a:pt x="89006" y="123618"/>
                    <a:pt x="84931" y="127847"/>
                    <a:pt x="79655" y="128713"/>
                  </a:cubicBezTo>
                  <a:cubicBezTo>
                    <a:pt x="77923" y="128713"/>
                    <a:pt x="75267" y="129291"/>
                    <a:pt x="72958" y="129522"/>
                  </a:cubicBezTo>
                  <a:lnTo>
                    <a:pt x="61990" y="130677"/>
                  </a:lnTo>
                  <a:lnTo>
                    <a:pt x="54024" y="131602"/>
                  </a:lnTo>
                  <a:lnTo>
                    <a:pt x="46173" y="132757"/>
                  </a:lnTo>
                  <a:lnTo>
                    <a:pt x="39246" y="134259"/>
                  </a:lnTo>
                  <a:cubicBezTo>
                    <a:pt x="37237" y="134814"/>
                    <a:pt x="35274" y="135507"/>
                    <a:pt x="33357" y="136339"/>
                  </a:cubicBezTo>
                  <a:cubicBezTo>
                    <a:pt x="31822" y="136963"/>
                    <a:pt x="30356" y="137737"/>
                    <a:pt x="28970" y="138649"/>
                  </a:cubicBezTo>
                  <a:cubicBezTo>
                    <a:pt x="28012" y="139366"/>
                    <a:pt x="27123" y="140186"/>
                    <a:pt x="26315" y="141076"/>
                  </a:cubicBezTo>
                  <a:cubicBezTo>
                    <a:pt x="25714" y="141931"/>
                    <a:pt x="25252" y="142855"/>
                    <a:pt x="24929" y="143849"/>
                  </a:cubicBezTo>
                  <a:cubicBezTo>
                    <a:pt x="24121" y="147211"/>
                    <a:pt x="23775" y="150677"/>
                    <a:pt x="23890" y="154132"/>
                  </a:cubicBezTo>
                  <a:lnTo>
                    <a:pt x="23890" y="155749"/>
                  </a:lnTo>
                  <a:cubicBezTo>
                    <a:pt x="23832" y="156639"/>
                    <a:pt x="23832" y="157517"/>
                    <a:pt x="23890" y="158407"/>
                  </a:cubicBezTo>
                  <a:cubicBezTo>
                    <a:pt x="25691" y="160001"/>
                    <a:pt x="27585" y="161515"/>
                    <a:pt x="29547" y="162913"/>
                  </a:cubicBezTo>
                  <a:cubicBezTo>
                    <a:pt x="33611" y="165917"/>
                    <a:pt x="37479" y="169198"/>
                    <a:pt x="41093" y="172733"/>
                  </a:cubicBezTo>
                  <a:cubicBezTo>
                    <a:pt x="50860" y="183710"/>
                    <a:pt x="56875" y="197505"/>
                    <a:pt x="58295" y="212132"/>
                  </a:cubicBezTo>
                  <a:cubicBezTo>
                    <a:pt x="59358" y="220185"/>
                    <a:pt x="59970" y="228284"/>
                    <a:pt x="60143" y="236395"/>
                  </a:cubicBezTo>
                  <a:cubicBezTo>
                    <a:pt x="60143" y="239399"/>
                    <a:pt x="60143" y="242519"/>
                    <a:pt x="60143" y="245523"/>
                  </a:cubicBezTo>
                  <a:lnTo>
                    <a:pt x="77576" y="245523"/>
                  </a:lnTo>
                  <a:cubicBezTo>
                    <a:pt x="83949" y="245523"/>
                    <a:pt x="89122" y="250699"/>
                    <a:pt x="89122" y="257077"/>
                  </a:cubicBezTo>
                  <a:cubicBezTo>
                    <a:pt x="89122" y="263455"/>
                    <a:pt x="83949" y="268631"/>
                    <a:pt x="77576" y="268631"/>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49" name="Freeform 340">
              <a:extLst>
                <a:ext uri="{FF2B5EF4-FFF2-40B4-BE49-F238E27FC236}">
                  <a16:creationId xmlns:a16="http://schemas.microsoft.com/office/drawing/2014/main" id="{B4BE9CE2-04CF-485B-9084-FB1E5C039C1D}"/>
                </a:ext>
              </a:extLst>
            </p:cNvPr>
            <p:cNvSpPr/>
            <p:nvPr/>
          </p:nvSpPr>
          <p:spPr>
            <a:xfrm>
              <a:off x="3307772" y="2525875"/>
              <a:ext cx="103909" cy="381278"/>
            </a:xfrm>
            <a:custGeom>
              <a:avLst/>
              <a:gdLst>
                <a:gd name="connsiteX0" fmla="*/ 58035 w 103909"/>
                <a:gd name="connsiteY0" fmla="*/ 391215 h 381278"/>
                <a:gd name="connsiteX1" fmla="*/ 46489 w 103909"/>
                <a:gd name="connsiteY1" fmla="*/ 383012 h 381278"/>
                <a:gd name="connsiteX2" fmla="*/ 42217 w 103909"/>
                <a:gd name="connsiteY2" fmla="*/ 280414 h 381278"/>
                <a:gd name="connsiteX3" fmla="*/ 64154 w 103909"/>
                <a:gd name="connsiteY3" fmla="*/ 229808 h 381278"/>
                <a:gd name="connsiteX4" fmla="*/ 79047 w 103909"/>
                <a:gd name="connsiteY4" fmla="*/ 217098 h 381278"/>
                <a:gd name="connsiteX5" fmla="*/ 88053 w 103909"/>
                <a:gd name="connsiteY5" fmla="*/ 209819 h 381278"/>
                <a:gd name="connsiteX6" fmla="*/ 88053 w 103909"/>
                <a:gd name="connsiteY6" fmla="*/ 204158 h 381278"/>
                <a:gd name="connsiteX7" fmla="*/ 88053 w 103909"/>
                <a:gd name="connsiteY7" fmla="*/ 202656 h 381278"/>
                <a:gd name="connsiteX8" fmla="*/ 86436 w 103909"/>
                <a:gd name="connsiteY8" fmla="*/ 187174 h 381278"/>
                <a:gd name="connsiteX9" fmla="*/ 83896 w 103909"/>
                <a:gd name="connsiteY9" fmla="*/ 182321 h 381278"/>
                <a:gd name="connsiteX10" fmla="*/ 79509 w 103909"/>
                <a:gd name="connsiteY10" fmla="*/ 178277 h 381278"/>
                <a:gd name="connsiteX11" fmla="*/ 73044 w 103909"/>
                <a:gd name="connsiteY11" fmla="*/ 174811 h 381278"/>
                <a:gd name="connsiteX12" fmla="*/ 64731 w 103909"/>
                <a:gd name="connsiteY12" fmla="*/ 171923 h 381278"/>
                <a:gd name="connsiteX13" fmla="*/ 54917 w 103909"/>
                <a:gd name="connsiteY13" fmla="*/ 169727 h 381278"/>
                <a:gd name="connsiteX14" fmla="*/ 44411 w 103909"/>
                <a:gd name="connsiteY14" fmla="*/ 168225 h 381278"/>
                <a:gd name="connsiteX15" fmla="*/ 33558 w 103909"/>
                <a:gd name="connsiteY15" fmla="*/ 166955 h 381278"/>
                <a:gd name="connsiteX16" fmla="*/ 19011 w 103909"/>
                <a:gd name="connsiteY16" fmla="*/ 165452 h 381278"/>
                <a:gd name="connsiteX17" fmla="*/ 10121 w 103909"/>
                <a:gd name="connsiteY17" fmla="*/ 164413 h 381278"/>
                <a:gd name="connsiteX18" fmla="*/ 76 w 103909"/>
                <a:gd name="connsiteY18" fmla="*/ 153899 h 381278"/>
                <a:gd name="connsiteX19" fmla="*/ 14162 w 103909"/>
                <a:gd name="connsiteY19" fmla="*/ 138878 h 381278"/>
                <a:gd name="connsiteX20" fmla="*/ 24206 w 103909"/>
                <a:gd name="connsiteY20" fmla="*/ 134950 h 381278"/>
                <a:gd name="connsiteX21" fmla="*/ 49837 w 103909"/>
                <a:gd name="connsiteY21" fmla="*/ 91623 h 381278"/>
                <a:gd name="connsiteX22" fmla="*/ 44642 w 103909"/>
                <a:gd name="connsiteY22" fmla="*/ 37435 h 381278"/>
                <a:gd name="connsiteX23" fmla="*/ 12314 w 103909"/>
                <a:gd name="connsiteY23" fmla="*/ 23109 h 381278"/>
                <a:gd name="connsiteX24" fmla="*/ 480 w 103909"/>
                <a:gd name="connsiteY24" fmla="*/ 11844 h 381278"/>
                <a:gd name="connsiteX25" fmla="*/ 11737 w 103909"/>
                <a:gd name="connsiteY25" fmla="*/ 1 h 381278"/>
                <a:gd name="connsiteX26" fmla="*/ 62537 w 103909"/>
                <a:gd name="connsiteY26" fmla="*/ 23109 h 381278"/>
                <a:gd name="connsiteX27" fmla="*/ 72351 w 103909"/>
                <a:gd name="connsiteY27" fmla="*/ 97285 h 381278"/>
                <a:gd name="connsiteX28" fmla="*/ 49260 w 103909"/>
                <a:gd name="connsiteY28" fmla="*/ 145811 h 381278"/>
                <a:gd name="connsiteX29" fmla="*/ 58958 w 103909"/>
                <a:gd name="connsiteY29" fmla="*/ 147313 h 381278"/>
                <a:gd name="connsiteX30" fmla="*/ 70504 w 103909"/>
                <a:gd name="connsiteY30" fmla="*/ 149855 h 381278"/>
                <a:gd name="connsiteX31" fmla="*/ 82049 w 103909"/>
                <a:gd name="connsiteY31" fmla="*/ 153783 h 381278"/>
                <a:gd name="connsiteX32" fmla="*/ 92671 w 103909"/>
                <a:gd name="connsiteY32" fmla="*/ 159676 h 381278"/>
                <a:gd name="connsiteX33" fmla="*/ 101907 w 103909"/>
                <a:gd name="connsiteY33" fmla="*/ 168225 h 381278"/>
                <a:gd name="connsiteX34" fmla="*/ 108142 w 103909"/>
                <a:gd name="connsiteY34" fmla="*/ 179779 h 381278"/>
                <a:gd name="connsiteX35" fmla="*/ 111028 w 103909"/>
                <a:gd name="connsiteY35" fmla="*/ 202194 h 381278"/>
                <a:gd name="connsiteX36" fmla="*/ 111028 w 103909"/>
                <a:gd name="connsiteY36" fmla="*/ 203811 h 381278"/>
                <a:gd name="connsiteX37" fmla="*/ 104563 w 103909"/>
                <a:gd name="connsiteY37" fmla="*/ 226110 h 381278"/>
                <a:gd name="connsiteX38" fmla="*/ 93017 w 103909"/>
                <a:gd name="connsiteY38" fmla="*/ 235700 h 381278"/>
                <a:gd name="connsiteX39" fmla="*/ 81472 w 103909"/>
                <a:gd name="connsiteY39" fmla="*/ 245983 h 381278"/>
                <a:gd name="connsiteX40" fmla="*/ 65539 w 103909"/>
                <a:gd name="connsiteY40" fmla="*/ 283880 h 381278"/>
                <a:gd name="connsiteX41" fmla="*/ 69118 w 103909"/>
                <a:gd name="connsiteY41" fmla="*/ 376311 h 381278"/>
                <a:gd name="connsiteX42" fmla="*/ 61383 w 103909"/>
                <a:gd name="connsiteY42" fmla="*/ 390638 h 381278"/>
                <a:gd name="connsiteX43" fmla="*/ 58035 w 103909"/>
                <a:gd name="connsiteY43" fmla="*/ 391215 h 38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3909" h="381278">
                  <a:moveTo>
                    <a:pt x="58035" y="391215"/>
                  </a:moveTo>
                  <a:cubicBezTo>
                    <a:pt x="52770" y="391446"/>
                    <a:pt x="48013" y="388061"/>
                    <a:pt x="46489" y="383012"/>
                  </a:cubicBezTo>
                  <a:cubicBezTo>
                    <a:pt x="38107" y="349460"/>
                    <a:pt x="36652" y="314544"/>
                    <a:pt x="42217" y="280414"/>
                  </a:cubicBezTo>
                  <a:cubicBezTo>
                    <a:pt x="44041" y="261662"/>
                    <a:pt x="51719" y="243950"/>
                    <a:pt x="64154" y="229808"/>
                  </a:cubicBezTo>
                  <a:cubicBezTo>
                    <a:pt x="68772" y="225186"/>
                    <a:pt x="73759" y="220934"/>
                    <a:pt x="79047" y="217098"/>
                  </a:cubicBezTo>
                  <a:cubicBezTo>
                    <a:pt x="82049" y="214788"/>
                    <a:pt x="85166" y="212477"/>
                    <a:pt x="88053" y="209819"/>
                  </a:cubicBezTo>
                  <a:cubicBezTo>
                    <a:pt x="88168" y="207936"/>
                    <a:pt x="88168" y="206041"/>
                    <a:pt x="88053" y="204158"/>
                  </a:cubicBezTo>
                  <a:lnTo>
                    <a:pt x="88053" y="202656"/>
                  </a:lnTo>
                  <a:cubicBezTo>
                    <a:pt x="88249" y="197445"/>
                    <a:pt x="87706" y="192234"/>
                    <a:pt x="86436" y="187174"/>
                  </a:cubicBezTo>
                  <a:cubicBezTo>
                    <a:pt x="85894" y="185418"/>
                    <a:pt x="85028" y="183765"/>
                    <a:pt x="83896" y="182321"/>
                  </a:cubicBezTo>
                  <a:cubicBezTo>
                    <a:pt x="82603" y="180807"/>
                    <a:pt x="81125" y="179444"/>
                    <a:pt x="79509" y="178277"/>
                  </a:cubicBezTo>
                  <a:cubicBezTo>
                    <a:pt x="77489" y="176891"/>
                    <a:pt x="75318" y="175724"/>
                    <a:pt x="73044" y="174811"/>
                  </a:cubicBezTo>
                  <a:cubicBezTo>
                    <a:pt x="70330" y="173679"/>
                    <a:pt x="67560" y="172708"/>
                    <a:pt x="64731" y="171923"/>
                  </a:cubicBezTo>
                  <a:cubicBezTo>
                    <a:pt x="61498" y="170998"/>
                    <a:pt x="58265" y="170421"/>
                    <a:pt x="54917" y="169727"/>
                  </a:cubicBezTo>
                  <a:lnTo>
                    <a:pt x="44411" y="168225"/>
                  </a:lnTo>
                  <a:lnTo>
                    <a:pt x="33558" y="166955"/>
                  </a:lnTo>
                  <a:lnTo>
                    <a:pt x="19011" y="165452"/>
                  </a:lnTo>
                  <a:lnTo>
                    <a:pt x="10121" y="164413"/>
                  </a:lnTo>
                  <a:cubicBezTo>
                    <a:pt x="4833" y="163488"/>
                    <a:pt x="757" y="159225"/>
                    <a:pt x="76" y="153899"/>
                  </a:cubicBezTo>
                  <a:cubicBezTo>
                    <a:pt x="-847" y="144655"/>
                    <a:pt x="6773" y="142345"/>
                    <a:pt x="14162" y="138878"/>
                  </a:cubicBezTo>
                  <a:cubicBezTo>
                    <a:pt x="16933" y="137839"/>
                    <a:pt x="20396" y="136568"/>
                    <a:pt x="24206" y="134950"/>
                  </a:cubicBezTo>
                  <a:cubicBezTo>
                    <a:pt x="39908" y="128365"/>
                    <a:pt x="45104" y="111842"/>
                    <a:pt x="49837" y="91623"/>
                  </a:cubicBezTo>
                  <a:cubicBezTo>
                    <a:pt x="55725" y="67244"/>
                    <a:pt x="53994" y="48989"/>
                    <a:pt x="44642" y="37435"/>
                  </a:cubicBezTo>
                  <a:cubicBezTo>
                    <a:pt x="36306" y="28389"/>
                    <a:pt x="24610" y="23201"/>
                    <a:pt x="12314" y="23109"/>
                  </a:cubicBezTo>
                  <a:cubicBezTo>
                    <a:pt x="5941" y="23270"/>
                    <a:pt x="642" y="18221"/>
                    <a:pt x="480" y="11844"/>
                  </a:cubicBezTo>
                  <a:cubicBezTo>
                    <a:pt x="319" y="5466"/>
                    <a:pt x="5364" y="163"/>
                    <a:pt x="11737" y="1"/>
                  </a:cubicBezTo>
                  <a:cubicBezTo>
                    <a:pt x="31238" y="-103"/>
                    <a:pt x="49803" y="8343"/>
                    <a:pt x="62537" y="23109"/>
                  </a:cubicBezTo>
                  <a:cubicBezTo>
                    <a:pt x="76738" y="40555"/>
                    <a:pt x="79971" y="65511"/>
                    <a:pt x="72351" y="97285"/>
                  </a:cubicBezTo>
                  <a:cubicBezTo>
                    <a:pt x="69337" y="115309"/>
                    <a:pt x="61337" y="132120"/>
                    <a:pt x="49260" y="145811"/>
                  </a:cubicBezTo>
                  <a:cubicBezTo>
                    <a:pt x="52493" y="145811"/>
                    <a:pt x="55725" y="146735"/>
                    <a:pt x="58958" y="147313"/>
                  </a:cubicBezTo>
                  <a:cubicBezTo>
                    <a:pt x="62191" y="147890"/>
                    <a:pt x="66809" y="148815"/>
                    <a:pt x="70504" y="149855"/>
                  </a:cubicBezTo>
                  <a:cubicBezTo>
                    <a:pt x="74441" y="150872"/>
                    <a:pt x="78308" y="152189"/>
                    <a:pt x="82049" y="153783"/>
                  </a:cubicBezTo>
                  <a:cubicBezTo>
                    <a:pt x="85790" y="155366"/>
                    <a:pt x="89346" y="157342"/>
                    <a:pt x="92671" y="159676"/>
                  </a:cubicBezTo>
                  <a:cubicBezTo>
                    <a:pt x="96123" y="162102"/>
                    <a:pt x="99229" y="164967"/>
                    <a:pt x="101907" y="168225"/>
                  </a:cubicBezTo>
                  <a:cubicBezTo>
                    <a:pt x="104655" y="171680"/>
                    <a:pt x="106756" y="175585"/>
                    <a:pt x="108142" y="179779"/>
                  </a:cubicBezTo>
                  <a:cubicBezTo>
                    <a:pt x="110312" y="187047"/>
                    <a:pt x="111282" y="194614"/>
                    <a:pt x="111028" y="202194"/>
                  </a:cubicBezTo>
                  <a:lnTo>
                    <a:pt x="111028" y="203811"/>
                  </a:lnTo>
                  <a:cubicBezTo>
                    <a:pt x="112102" y="211818"/>
                    <a:pt x="109758" y="219917"/>
                    <a:pt x="104563" y="226110"/>
                  </a:cubicBezTo>
                  <a:cubicBezTo>
                    <a:pt x="100868" y="229577"/>
                    <a:pt x="96827" y="232580"/>
                    <a:pt x="93017" y="235700"/>
                  </a:cubicBezTo>
                  <a:cubicBezTo>
                    <a:pt x="88907" y="238820"/>
                    <a:pt x="85039" y="242251"/>
                    <a:pt x="81472" y="245983"/>
                  </a:cubicBezTo>
                  <a:cubicBezTo>
                    <a:pt x="72328" y="256636"/>
                    <a:pt x="66763" y="269888"/>
                    <a:pt x="65539" y="283880"/>
                  </a:cubicBezTo>
                  <a:cubicBezTo>
                    <a:pt x="60413" y="314613"/>
                    <a:pt x="61625" y="346074"/>
                    <a:pt x="69118" y="376311"/>
                  </a:cubicBezTo>
                  <a:cubicBezTo>
                    <a:pt x="70908" y="382400"/>
                    <a:pt x="67456" y="388801"/>
                    <a:pt x="61383" y="390638"/>
                  </a:cubicBezTo>
                  <a:cubicBezTo>
                    <a:pt x="60297" y="390996"/>
                    <a:pt x="59178" y="391192"/>
                    <a:pt x="58035" y="391215"/>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50" name="Freeform 341">
              <a:extLst>
                <a:ext uri="{FF2B5EF4-FFF2-40B4-BE49-F238E27FC236}">
                  <a16:creationId xmlns:a16="http://schemas.microsoft.com/office/drawing/2014/main" id="{1F57F082-4305-4DFD-80CE-EB6A6ACB458C}"/>
                </a:ext>
              </a:extLst>
            </p:cNvPr>
            <p:cNvSpPr/>
            <p:nvPr/>
          </p:nvSpPr>
          <p:spPr>
            <a:xfrm>
              <a:off x="3376285" y="2746466"/>
              <a:ext cx="57727" cy="92431"/>
            </a:xfrm>
            <a:custGeom>
              <a:avLst/>
              <a:gdLst>
                <a:gd name="connsiteX0" fmla="*/ 57871 w 57727"/>
                <a:gd name="connsiteY0" fmla="*/ 100261 h 92431"/>
                <a:gd name="connsiteX1" fmla="*/ 33394 w 57727"/>
                <a:gd name="connsiteY1" fmla="*/ 100261 h 92431"/>
                <a:gd name="connsiteX2" fmla="*/ 17693 w 57727"/>
                <a:gd name="connsiteY2" fmla="*/ 82815 h 92431"/>
                <a:gd name="connsiteX3" fmla="*/ 17000 w 57727"/>
                <a:gd name="connsiteY3" fmla="*/ 68834 h 92431"/>
                <a:gd name="connsiteX4" fmla="*/ 15499 w 57727"/>
                <a:gd name="connsiteY4" fmla="*/ 47113 h 92431"/>
                <a:gd name="connsiteX5" fmla="*/ 3954 w 57727"/>
                <a:gd name="connsiteY5" fmla="*/ 20308 h 92431"/>
                <a:gd name="connsiteX6" fmla="*/ 2845 w 57727"/>
                <a:gd name="connsiteY6" fmla="*/ 4006 h 92431"/>
                <a:gd name="connsiteX7" fmla="*/ 3261 w 57727"/>
                <a:gd name="connsiteY7" fmla="*/ 3555 h 92431"/>
                <a:gd name="connsiteX8" fmla="*/ 19194 w 57727"/>
                <a:gd name="connsiteY8" fmla="*/ 2862 h 92431"/>
                <a:gd name="connsiteX9" fmla="*/ 20695 w 57727"/>
                <a:gd name="connsiteY9" fmla="*/ 4479 h 92431"/>
                <a:gd name="connsiteX10" fmla="*/ 37897 w 57727"/>
                <a:gd name="connsiteY10" fmla="*/ 43762 h 92431"/>
                <a:gd name="connsiteX11" fmla="*/ 39629 w 57727"/>
                <a:gd name="connsiteY11" fmla="*/ 68026 h 92431"/>
                <a:gd name="connsiteX12" fmla="*/ 39629 w 57727"/>
                <a:gd name="connsiteY12" fmla="*/ 77153 h 92431"/>
                <a:gd name="connsiteX13" fmla="*/ 57063 w 57727"/>
                <a:gd name="connsiteY13" fmla="*/ 77153 h 92431"/>
                <a:gd name="connsiteX14" fmla="*/ 68608 w 57727"/>
                <a:gd name="connsiteY14" fmla="*/ 88707 h 92431"/>
                <a:gd name="connsiteX15" fmla="*/ 57063 w 57727"/>
                <a:gd name="connsiteY15" fmla="*/ 100261 h 9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727" h="92431">
                  <a:moveTo>
                    <a:pt x="57871" y="100261"/>
                  </a:moveTo>
                  <a:lnTo>
                    <a:pt x="33394" y="100261"/>
                  </a:lnTo>
                  <a:cubicBezTo>
                    <a:pt x="24285" y="99706"/>
                    <a:pt x="17300" y="91942"/>
                    <a:pt x="17693" y="82815"/>
                  </a:cubicBezTo>
                  <a:cubicBezTo>
                    <a:pt x="17693" y="78193"/>
                    <a:pt x="17116" y="73456"/>
                    <a:pt x="17000" y="68834"/>
                  </a:cubicBezTo>
                  <a:cubicBezTo>
                    <a:pt x="16931" y="61567"/>
                    <a:pt x="16423" y="54323"/>
                    <a:pt x="15499" y="47113"/>
                  </a:cubicBezTo>
                  <a:cubicBezTo>
                    <a:pt x="14483" y="37211"/>
                    <a:pt x="10454" y="27853"/>
                    <a:pt x="3954" y="20308"/>
                  </a:cubicBezTo>
                  <a:cubicBezTo>
                    <a:pt x="-849" y="16114"/>
                    <a:pt x="-1346" y="8812"/>
                    <a:pt x="2845" y="4006"/>
                  </a:cubicBezTo>
                  <a:cubicBezTo>
                    <a:pt x="2984" y="3855"/>
                    <a:pt x="3122" y="3705"/>
                    <a:pt x="3261" y="3555"/>
                  </a:cubicBezTo>
                  <a:cubicBezTo>
                    <a:pt x="7533" y="-905"/>
                    <a:pt x="14552" y="-1205"/>
                    <a:pt x="19194" y="2862"/>
                  </a:cubicBezTo>
                  <a:lnTo>
                    <a:pt x="20695" y="4479"/>
                  </a:lnTo>
                  <a:cubicBezTo>
                    <a:pt x="30358" y="15467"/>
                    <a:pt x="36373" y="29205"/>
                    <a:pt x="37897" y="43762"/>
                  </a:cubicBezTo>
                  <a:cubicBezTo>
                    <a:pt x="38913" y="51816"/>
                    <a:pt x="39490" y="59915"/>
                    <a:pt x="39629" y="68026"/>
                  </a:cubicBezTo>
                  <a:lnTo>
                    <a:pt x="39629" y="77153"/>
                  </a:lnTo>
                  <a:lnTo>
                    <a:pt x="57063" y="77153"/>
                  </a:lnTo>
                  <a:cubicBezTo>
                    <a:pt x="63436" y="77153"/>
                    <a:pt x="68608" y="82329"/>
                    <a:pt x="68608" y="88707"/>
                  </a:cubicBezTo>
                  <a:cubicBezTo>
                    <a:pt x="68608" y="95085"/>
                    <a:pt x="63436" y="100261"/>
                    <a:pt x="57063" y="100261"/>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51" name="Freeform 342">
              <a:extLst>
                <a:ext uri="{FF2B5EF4-FFF2-40B4-BE49-F238E27FC236}">
                  <a16:creationId xmlns:a16="http://schemas.microsoft.com/office/drawing/2014/main" id="{93078402-D1A2-4F9A-B1AE-EFA2F1FC6949}"/>
                </a:ext>
              </a:extLst>
            </p:cNvPr>
            <p:cNvSpPr/>
            <p:nvPr/>
          </p:nvSpPr>
          <p:spPr>
            <a:xfrm>
              <a:off x="3383231" y="2578445"/>
              <a:ext cx="57727" cy="127093"/>
            </a:xfrm>
            <a:custGeom>
              <a:avLst/>
              <a:gdLst>
                <a:gd name="connsiteX0" fmla="*/ 17328 w 57727"/>
                <a:gd name="connsiteY0" fmla="*/ 132524 h 127092"/>
                <a:gd name="connsiteX1" fmla="*/ 4743 w 57727"/>
                <a:gd name="connsiteY1" fmla="*/ 122010 h 127092"/>
                <a:gd name="connsiteX2" fmla="*/ 15249 w 57727"/>
                <a:gd name="connsiteY2" fmla="*/ 109416 h 127092"/>
                <a:gd name="connsiteX3" fmla="*/ 17212 w 57727"/>
                <a:gd name="connsiteY3" fmla="*/ 109416 h 127092"/>
                <a:gd name="connsiteX4" fmla="*/ 3127 w 57727"/>
                <a:gd name="connsiteY4" fmla="*/ 75910 h 127092"/>
                <a:gd name="connsiteX5" fmla="*/ 10978 w 57727"/>
                <a:gd name="connsiteY5" fmla="*/ 18140 h 127092"/>
                <a:gd name="connsiteX6" fmla="*/ 51156 w 57727"/>
                <a:gd name="connsiteY6" fmla="*/ 1 h 127092"/>
                <a:gd name="connsiteX7" fmla="*/ 62701 w 57727"/>
                <a:gd name="connsiteY7" fmla="*/ 11555 h 127092"/>
                <a:gd name="connsiteX8" fmla="*/ 51156 w 57727"/>
                <a:gd name="connsiteY8" fmla="*/ 23108 h 127092"/>
                <a:gd name="connsiteX9" fmla="*/ 29335 w 57727"/>
                <a:gd name="connsiteY9" fmla="*/ 32698 h 127092"/>
                <a:gd name="connsiteX10" fmla="*/ 25987 w 57727"/>
                <a:gd name="connsiteY10" fmla="*/ 70711 h 127092"/>
                <a:gd name="connsiteX11" fmla="*/ 43536 w 57727"/>
                <a:gd name="connsiteY11" fmla="*/ 101097 h 127092"/>
                <a:gd name="connsiteX12" fmla="*/ 50925 w 57727"/>
                <a:gd name="connsiteY12" fmla="*/ 104101 h 127092"/>
                <a:gd name="connsiteX13" fmla="*/ 63278 w 57727"/>
                <a:gd name="connsiteY13" fmla="*/ 118313 h 127092"/>
                <a:gd name="connsiteX14" fmla="*/ 53234 w 57727"/>
                <a:gd name="connsiteY14" fmla="*/ 128711 h 127092"/>
                <a:gd name="connsiteX15" fmla="*/ 46422 w 57727"/>
                <a:gd name="connsiteY15" fmla="*/ 129520 h 127092"/>
                <a:gd name="connsiteX16" fmla="*/ 35685 w 57727"/>
                <a:gd name="connsiteY16" fmla="*/ 130675 h 127092"/>
                <a:gd name="connsiteX17" fmla="*/ 27603 w 57727"/>
                <a:gd name="connsiteY17" fmla="*/ 131599 h 127092"/>
                <a:gd name="connsiteX18" fmla="*/ 19868 w 57727"/>
                <a:gd name="connsiteY18" fmla="*/ 132755 h 1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27" h="127092">
                  <a:moveTo>
                    <a:pt x="17328" y="132524"/>
                  </a:moveTo>
                  <a:cubicBezTo>
                    <a:pt x="10955" y="133101"/>
                    <a:pt x="5320" y="128387"/>
                    <a:pt x="4743" y="122010"/>
                  </a:cubicBezTo>
                  <a:cubicBezTo>
                    <a:pt x="4166" y="115632"/>
                    <a:pt x="8876" y="109994"/>
                    <a:pt x="15249" y="109416"/>
                  </a:cubicBezTo>
                  <a:lnTo>
                    <a:pt x="17212" y="109416"/>
                  </a:lnTo>
                  <a:cubicBezTo>
                    <a:pt x="10042" y="99457"/>
                    <a:pt x="5216" y="88007"/>
                    <a:pt x="3127" y="75910"/>
                  </a:cubicBezTo>
                  <a:cubicBezTo>
                    <a:pt x="-2877" y="51300"/>
                    <a:pt x="-222" y="31774"/>
                    <a:pt x="10978" y="18140"/>
                  </a:cubicBezTo>
                  <a:cubicBezTo>
                    <a:pt x="21103" y="6540"/>
                    <a:pt x="35766" y="-80"/>
                    <a:pt x="51156" y="1"/>
                  </a:cubicBezTo>
                  <a:cubicBezTo>
                    <a:pt x="57529" y="1"/>
                    <a:pt x="62701" y="5177"/>
                    <a:pt x="62701" y="11555"/>
                  </a:cubicBezTo>
                  <a:cubicBezTo>
                    <a:pt x="62701" y="17932"/>
                    <a:pt x="57529" y="23108"/>
                    <a:pt x="51156" y="23108"/>
                  </a:cubicBezTo>
                  <a:cubicBezTo>
                    <a:pt x="42889" y="23259"/>
                    <a:pt x="35038" y="26713"/>
                    <a:pt x="29335" y="32698"/>
                  </a:cubicBezTo>
                  <a:cubicBezTo>
                    <a:pt x="22985" y="40670"/>
                    <a:pt x="21830" y="53495"/>
                    <a:pt x="25987" y="70711"/>
                  </a:cubicBezTo>
                  <a:cubicBezTo>
                    <a:pt x="30143" y="87926"/>
                    <a:pt x="33953" y="97169"/>
                    <a:pt x="43536" y="101097"/>
                  </a:cubicBezTo>
                  <a:cubicBezTo>
                    <a:pt x="46307" y="102368"/>
                    <a:pt x="48847" y="103292"/>
                    <a:pt x="50925" y="104101"/>
                  </a:cubicBezTo>
                  <a:cubicBezTo>
                    <a:pt x="56236" y="106065"/>
                    <a:pt x="64202" y="109185"/>
                    <a:pt x="63278" y="118313"/>
                  </a:cubicBezTo>
                  <a:cubicBezTo>
                    <a:pt x="62782" y="123708"/>
                    <a:pt x="58603" y="128029"/>
                    <a:pt x="53234" y="128711"/>
                  </a:cubicBezTo>
                  <a:cubicBezTo>
                    <a:pt x="51502" y="128711"/>
                    <a:pt x="48847" y="129289"/>
                    <a:pt x="46422" y="129520"/>
                  </a:cubicBezTo>
                  <a:lnTo>
                    <a:pt x="35685" y="130675"/>
                  </a:lnTo>
                  <a:lnTo>
                    <a:pt x="27603" y="131599"/>
                  </a:lnTo>
                  <a:lnTo>
                    <a:pt x="19868" y="132755"/>
                  </a:ln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52" name="Freeform 343">
              <a:extLst>
                <a:ext uri="{FF2B5EF4-FFF2-40B4-BE49-F238E27FC236}">
                  <a16:creationId xmlns:a16="http://schemas.microsoft.com/office/drawing/2014/main" id="{AB630816-ECE5-47A5-8C7E-74F29955F716}"/>
                </a:ext>
              </a:extLst>
            </p:cNvPr>
            <p:cNvSpPr/>
            <p:nvPr/>
          </p:nvSpPr>
          <p:spPr>
            <a:xfrm>
              <a:off x="3423230" y="2578098"/>
              <a:ext cx="80818" cy="265739"/>
            </a:xfrm>
            <a:custGeom>
              <a:avLst/>
              <a:gdLst>
                <a:gd name="connsiteX0" fmla="*/ 11734 w 80818"/>
                <a:gd name="connsiteY0" fmla="*/ 268629 h 265739"/>
                <a:gd name="connsiteX1" fmla="*/ 188 w 80818"/>
                <a:gd name="connsiteY1" fmla="*/ 257075 h 265739"/>
                <a:gd name="connsiteX2" fmla="*/ 11734 w 80818"/>
                <a:gd name="connsiteY2" fmla="*/ 245521 h 265739"/>
                <a:gd name="connsiteX3" fmla="*/ 29629 w 80818"/>
                <a:gd name="connsiteY3" fmla="*/ 245521 h 265739"/>
                <a:gd name="connsiteX4" fmla="*/ 29629 w 80818"/>
                <a:gd name="connsiteY4" fmla="*/ 236393 h 265739"/>
                <a:gd name="connsiteX5" fmla="*/ 31476 w 80818"/>
                <a:gd name="connsiteY5" fmla="*/ 212130 h 265739"/>
                <a:gd name="connsiteX6" fmla="*/ 48679 w 80818"/>
                <a:gd name="connsiteY6" fmla="*/ 172732 h 265739"/>
                <a:gd name="connsiteX7" fmla="*/ 60224 w 80818"/>
                <a:gd name="connsiteY7" fmla="*/ 162911 h 265739"/>
                <a:gd name="connsiteX8" fmla="*/ 65882 w 80818"/>
                <a:gd name="connsiteY8" fmla="*/ 158405 h 265739"/>
                <a:gd name="connsiteX9" fmla="*/ 65882 w 80818"/>
                <a:gd name="connsiteY9" fmla="*/ 155747 h 265739"/>
                <a:gd name="connsiteX10" fmla="*/ 65882 w 80818"/>
                <a:gd name="connsiteY10" fmla="*/ 154476 h 265739"/>
                <a:gd name="connsiteX11" fmla="*/ 64843 w 80818"/>
                <a:gd name="connsiteY11" fmla="*/ 143731 h 265739"/>
                <a:gd name="connsiteX12" fmla="*/ 63457 w 80818"/>
                <a:gd name="connsiteY12" fmla="*/ 141074 h 265739"/>
                <a:gd name="connsiteX13" fmla="*/ 60802 w 80818"/>
                <a:gd name="connsiteY13" fmla="*/ 138648 h 265739"/>
                <a:gd name="connsiteX14" fmla="*/ 56415 w 80818"/>
                <a:gd name="connsiteY14" fmla="*/ 136337 h 265739"/>
                <a:gd name="connsiteX15" fmla="*/ 50642 w 80818"/>
                <a:gd name="connsiteY15" fmla="*/ 134257 h 265739"/>
                <a:gd name="connsiteX16" fmla="*/ 43599 w 80818"/>
                <a:gd name="connsiteY16" fmla="*/ 132755 h 265739"/>
                <a:gd name="connsiteX17" fmla="*/ 35748 w 80818"/>
                <a:gd name="connsiteY17" fmla="*/ 131600 h 265739"/>
                <a:gd name="connsiteX18" fmla="*/ 27782 w 80818"/>
                <a:gd name="connsiteY18" fmla="*/ 130675 h 265739"/>
                <a:gd name="connsiteX19" fmla="*/ 16929 w 80818"/>
                <a:gd name="connsiteY19" fmla="*/ 129520 h 265739"/>
                <a:gd name="connsiteX20" fmla="*/ 10117 w 80818"/>
                <a:gd name="connsiteY20" fmla="*/ 128711 h 265739"/>
                <a:gd name="connsiteX21" fmla="*/ 73 w 80818"/>
                <a:gd name="connsiteY21" fmla="*/ 118313 h 265739"/>
                <a:gd name="connsiteX22" fmla="*/ 12542 w 80818"/>
                <a:gd name="connsiteY22" fmla="*/ 104102 h 265739"/>
                <a:gd name="connsiteX23" fmla="*/ 19931 w 80818"/>
                <a:gd name="connsiteY23" fmla="*/ 101097 h 265739"/>
                <a:gd name="connsiteX24" fmla="*/ 37364 w 80818"/>
                <a:gd name="connsiteY24" fmla="*/ 70711 h 265739"/>
                <a:gd name="connsiteX25" fmla="*/ 34016 w 80818"/>
                <a:gd name="connsiteY25" fmla="*/ 32698 h 265739"/>
                <a:gd name="connsiteX26" fmla="*/ 12195 w 80818"/>
                <a:gd name="connsiteY26" fmla="*/ 23109 h 265739"/>
                <a:gd name="connsiteX27" fmla="*/ 12195 w 80818"/>
                <a:gd name="connsiteY27" fmla="*/ 23109 h 265739"/>
                <a:gd name="connsiteX28" fmla="*/ 650 w 80818"/>
                <a:gd name="connsiteY28" fmla="*/ 11555 h 265739"/>
                <a:gd name="connsiteX29" fmla="*/ 12195 w 80818"/>
                <a:gd name="connsiteY29" fmla="*/ 1 h 265739"/>
                <a:gd name="connsiteX30" fmla="*/ 52489 w 80818"/>
                <a:gd name="connsiteY30" fmla="*/ 18141 h 265739"/>
                <a:gd name="connsiteX31" fmla="*/ 60340 w 80818"/>
                <a:gd name="connsiteY31" fmla="*/ 75910 h 265739"/>
                <a:gd name="connsiteX32" fmla="*/ 46255 w 80818"/>
                <a:gd name="connsiteY32" fmla="*/ 109416 h 265739"/>
                <a:gd name="connsiteX33" fmla="*/ 48102 w 80818"/>
                <a:gd name="connsiteY33" fmla="*/ 109416 h 265739"/>
                <a:gd name="connsiteX34" fmla="*/ 57107 w 80818"/>
                <a:gd name="connsiteY34" fmla="*/ 111496 h 265739"/>
                <a:gd name="connsiteX35" fmla="*/ 65997 w 80818"/>
                <a:gd name="connsiteY35" fmla="*/ 114500 h 265739"/>
                <a:gd name="connsiteX36" fmla="*/ 74541 w 80818"/>
                <a:gd name="connsiteY36" fmla="*/ 119237 h 265739"/>
                <a:gd name="connsiteX37" fmla="*/ 81930 w 80818"/>
                <a:gd name="connsiteY37" fmla="*/ 126169 h 265739"/>
                <a:gd name="connsiteX38" fmla="*/ 87126 w 80818"/>
                <a:gd name="connsiteY38" fmla="*/ 135644 h 265739"/>
                <a:gd name="connsiteX39" fmla="*/ 89434 w 80818"/>
                <a:gd name="connsiteY39" fmla="*/ 153321 h 265739"/>
                <a:gd name="connsiteX40" fmla="*/ 77889 w 80818"/>
                <a:gd name="connsiteY40" fmla="*/ 154823 h 265739"/>
                <a:gd name="connsiteX41" fmla="*/ 89434 w 80818"/>
                <a:gd name="connsiteY41" fmla="*/ 154823 h 265739"/>
                <a:gd name="connsiteX42" fmla="*/ 83662 w 80818"/>
                <a:gd name="connsiteY42" fmla="*/ 173540 h 265739"/>
                <a:gd name="connsiteX43" fmla="*/ 74656 w 80818"/>
                <a:gd name="connsiteY43" fmla="*/ 180935 h 265739"/>
                <a:gd name="connsiteX44" fmla="*/ 65997 w 80818"/>
                <a:gd name="connsiteY44" fmla="*/ 188329 h 265739"/>
                <a:gd name="connsiteX45" fmla="*/ 54452 w 80818"/>
                <a:gd name="connsiteY45" fmla="*/ 215134 h 265739"/>
                <a:gd name="connsiteX46" fmla="*/ 52836 w 80818"/>
                <a:gd name="connsiteY46" fmla="*/ 236856 h 265739"/>
                <a:gd name="connsiteX47" fmla="*/ 52258 w 80818"/>
                <a:gd name="connsiteY47" fmla="*/ 250836 h 265739"/>
                <a:gd name="connsiteX48" fmla="*/ 37134 w 80818"/>
                <a:gd name="connsiteY48" fmla="*/ 268282 h 26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0818" h="265739">
                  <a:moveTo>
                    <a:pt x="11734" y="268629"/>
                  </a:moveTo>
                  <a:cubicBezTo>
                    <a:pt x="5360" y="268629"/>
                    <a:pt x="188" y="263453"/>
                    <a:pt x="188" y="257075"/>
                  </a:cubicBezTo>
                  <a:cubicBezTo>
                    <a:pt x="188" y="250697"/>
                    <a:pt x="5360" y="245521"/>
                    <a:pt x="11734" y="245521"/>
                  </a:cubicBezTo>
                  <a:lnTo>
                    <a:pt x="29629" y="245521"/>
                  </a:lnTo>
                  <a:cubicBezTo>
                    <a:pt x="29629" y="242402"/>
                    <a:pt x="29629" y="239397"/>
                    <a:pt x="29629" y="236393"/>
                  </a:cubicBezTo>
                  <a:cubicBezTo>
                    <a:pt x="29802" y="228283"/>
                    <a:pt x="30414" y="220183"/>
                    <a:pt x="31476" y="212130"/>
                  </a:cubicBezTo>
                  <a:cubicBezTo>
                    <a:pt x="32896" y="197503"/>
                    <a:pt x="38912" y="183708"/>
                    <a:pt x="48679" y="172732"/>
                  </a:cubicBezTo>
                  <a:cubicBezTo>
                    <a:pt x="52293" y="169196"/>
                    <a:pt x="56161" y="165915"/>
                    <a:pt x="60224" y="162911"/>
                  </a:cubicBezTo>
                  <a:cubicBezTo>
                    <a:pt x="62187" y="161513"/>
                    <a:pt x="64081" y="159999"/>
                    <a:pt x="65882" y="158405"/>
                  </a:cubicBezTo>
                  <a:cubicBezTo>
                    <a:pt x="65939" y="157515"/>
                    <a:pt x="65939" y="156637"/>
                    <a:pt x="65882" y="155747"/>
                  </a:cubicBezTo>
                  <a:lnTo>
                    <a:pt x="65882" y="154476"/>
                  </a:lnTo>
                  <a:cubicBezTo>
                    <a:pt x="66009" y="150860"/>
                    <a:pt x="65662" y="147255"/>
                    <a:pt x="64843" y="143731"/>
                  </a:cubicBezTo>
                  <a:cubicBezTo>
                    <a:pt x="64496" y="142784"/>
                    <a:pt x="64035" y="141894"/>
                    <a:pt x="63457" y="141074"/>
                  </a:cubicBezTo>
                  <a:cubicBezTo>
                    <a:pt x="62649" y="140184"/>
                    <a:pt x="61760" y="139364"/>
                    <a:pt x="60802" y="138648"/>
                  </a:cubicBezTo>
                  <a:cubicBezTo>
                    <a:pt x="59416" y="137735"/>
                    <a:pt x="57950" y="136961"/>
                    <a:pt x="56415" y="136337"/>
                  </a:cubicBezTo>
                  <a:cubicBezTo>
                    <a:pt x="54533" y="135528"/>
                    <a:pt x="52605" y="134835"/>
                    <a:pt x="50642" y="134257"/>
                  </a:cubicBezTo>
                  <a:lnTo>
                    <a:pt x="43599" y="132755"/>
                  </a:lnTo>
                  <a:lnTo>
                    <a:pt x="35748" y="131600"/>
                  </a:lnTo>
                  <a:lnTo>
                    <a:pt x="27782" y="130675"/>
                  </a:lnTo>
                  <a:lnTo>
                    <a:pt x="16929" y="129520"/>
                  </a:lnTo>
                  <a:cubicBezTo>
                    <a:pt x="14505" y="129520"/>
                    <a:pt x="11849" y="129520"/>
                    <a:pt x="10117" y="128711"/>
                  </a:cubicBezTo>
                  <a:cubicBezTo>
                    <a:pt x="4841" y="127845"/>
                    <a:pt x="765" y="123616"/>
                    <a:pt x="73" y="118313"/>
                  </a:cubicBezTo>
                  <a:cubicBezTo>
                    <a:pt x="-851" y="109185"/>
                    <a:pt x="7231" y="106066"/>
                    <a:pt x="12542" y="104102"/>
                  </a:cubicBezTo>
                  <a:lnTo>
                    <a:pt x="19931" y="101097"/>
                  </a:lnTo>
                  <a:cubicBezTo>
                    <a:pt x="29398" y="97169"/>
                    <a:pt x="33439" y="87348"/>
                    <a:pt x="37364" y="70711"/>
                  </a:cubicBezTo>
                  <a:cubicBezTo>
                    <a:pt x="41290" y="54073"/>
                    <a:pt x="40482" y="40671"/>
                    <a:pt x="34016" y="32698"/>
                  </a:cubicBezTo>
                  <a:cubicBezTo>
                    <a:pt x="28324" y="26702"/>
                    <a:pt x="20462" y="23247"/>
                    <a:pt x="12195" y="23109"/>
                  </a:cubicBezTo>
                  <a:lnTo>
                    <a:pt x="12195" y="23109"/>
                  </a:lnTo>
                  <a:cubicBezTo>
                    <a:pt x="5822" y="23109"/>
                    <a:pt x="650" y="17933"/>
                    <a:pt x="650" y="11555"/>
                  </a:cubicBezTo>
                  <a:cubicBezTo>
                    <a:pt x="650" y="5177"/>
                    <a:pt x="5822" y="1"/>
                    <a:pt x="12195" y="1"/>
                  </a:cubicBezTo>
                  <a:cubicBezTo>
                    <a:pt x="27620" y="-91"/>
                    <a:pt x="42329" y="6529"/>
                    <a:pt x="52489" y="18141"/>
                  </a:cubicBezTo>
                  <a:cubicBezTo>
                    <a:pt x="64035" y="32005"/>
                    <a:pt x="66228" y="51531"/>
                    <a:pt x="60340" y="75910"/>
                  </a:cubicBezTo>
                  <a:cubicBezTo>
                    <a:pt x="58135" y="87972"/>
                    <a:pt x="53332" y="99399"/>
                    <a:pt x="46255" y="109416"/>
                  </a:cubicBezTo>
                  <a:lnTo>
                    <a:pt x="48102" y="109416"/>
                  </a:lnTo>
                  <a:cubicBezTo>
                    <a:pt x="51138" y="109936"/>
                    <a:pt x="54152" y="110630"/>
                    <a:pt x="57107" y="111496"/>
                  </a:cubicBezTo>
                  <a:cubicBezTo>
                    <a:pt x="60144" y="112259"/>
                    <a:pt x="63122" y="113264"/>
                    <a:pt x="65997" y="114500"/>
                  </a:cubicBezTo>
                  <a:cubicBezTo>
                    <a:pt x="69011" y="115748"/>
                    <a:pt x="71885" y="117342"/>
                    <a:pt x="74541" y="119237"/>
                  </a:cubicBezTo>
                  <a:cubicBezTo>
                    <a:pt x="77346" y="121143"/>
                    <a:pt x="79840" y="123489"/>
                    <a:pt x="81930" y="126169"/>
                  </a:cubicBezTo>
                  <a:cubicBezTo>
                    <a:pt x="84216" y="128989"/>
                    <a:pt x="85971" y="132200"/>
                    <a:pt x="87126" y="135644"/>
                  </a:cubicBezTo>
                  <a:cubicBezTo>
                    <a:pt x="88800" y="141386"/>
                    <a:pt x="89585" y="147348"/>
                    <a:pt x="89434" y="153321"/>
                  </a:cubicBezTo>
                  <a:lnTo>
                    <a:pt x="77889" y="154823"/>
                  </a:lnTo>
                  <a:lnTo>
                    <a:pt x="89434" y="154823"/>
                  </a:lnTo>
                  <a:cubicBezTo>
                    <a:pt x="90381" y="161605"/>
                    <a:pt x="88269" y="168468"/>
                    <a:pt x="83662" y="173540"/>
                  </a:cubicBezTo>
                  <a:cubicBezTo>
                    <a:pt x="80821" y="176198"/>
                    <a:pt x="77808" y="178659"/>
                    <a:pt x="74656" y="180935"/>
                  </a:cubicBezTo>
                  <a:cubicBezTo>
                    <a:pt x="71608" y="183199"/>
                    <a:pt x="68711" y="185672"/>
                    <a:pt x="65997" y="188329"/>
                  </a:cubicBezTo>
                  <a:cubicBezTo>
                    <a:pt x="59451" y="195839"/>
                    <a:pt x="55410" y="205209"/>
                    <a:pt x="54452" y="215134"/>
                  </a:cubicBezTo>
                  <a:cubicBezTo>
                    <a:pt x="53413" y="222182"/>
                    <a:pt x="53182" y="229346"/>
                    <a:pt x="52836" y="236856"/>
                  </a:cubicBezTo>
                  <a:cubicBezTo>
                    <a:pt x="52836" y="241477"/>
                    <a:pt x="52836" y="246214"/>
                    <a:pt x="52258" y="250836"/>
                  </a:cubicBezTo>
                  <a:cubicBezTo>
                    <a:pt x="52732" y="259779"/>
                    <a:pt x="46047" y="267485"/>
                    <a:pt x="37134" y="268282"/>
                  </a:cubicBezTo>
                  <a:close/>
                </a:path>
              </a:pathLst>
            </a:custGeom>
            <a:grpFill/>
            <a:ln w="115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sp>
        <p:nvSpPr>
          <p:cNvPr id="154" name="Rectangle 153">
            <a:extLst>
              <a:ext uri="{FF2B5EF4-FFF2-40B4-BE49-F238E27FC236}">
                <a16:creationId xmlns:a16="http://schemas.microsoft.com/office/drawing/2014/main" id="{3C3996D4-2922-400B-BAA8-F5EEE4155B30}"/>
              </a:ext>
            </a:extLst>
          </p:cNvPr>
          <p:cNvSpPr/>
          <p:nvPr/>
        </p:nvSpPr>
        <p:spPr>
          <a:xfrm>
            <a:off x="1269980" y="2304639"/>
            <a:ext cx="250697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Verdana" panose="020B0604030504040204" pitchFamily="34" charset="0"/>
              </a:rPr>
              <a:t>Unified Data Foundation</a:t>
            </a:r>
          </a:p>
        </p:txBody>
      </p:sp>
      <p:sp>
        <p:nvSpPr>
          <p:cNvPr id="155" name="Rectangle 154">
            <a:extLst>
              <a:ext uri="{FF2B5EF4-FFF2-40B4-BE49-F238E27FC236}">
                <a16:creationId xmlns:a16="http://schemas.microsoft.com/office/drawing/2014/main" id="{28840D29-ED99-4E82-96B4-F94D1B58E834}"/>
              </a:ext>
            </a:extLst>
          </p:cNvPr>
          <p:cNvSpPr/>
          <p:nvPr/>
        </p:nvSpPr>
        <p:spPr>
          <a:xfrm>
            <a:off x="1269979" y="2518856"/>
            <a:ext cx="230224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Verdana" panose="020B0604030504040204" pitchFamily="34" charset="0"/>
              </a:rPr>
              <a:t>Simplified single point for the entire experience ecosystem</a:t>
            </a:r>
          </a:p>
        </p:txBody>
      </p:sp>
      <p:sp>
        <p:nvSpPr>
          <p:cNvPr id="157" name="Rectangle 156">
            <a:extLst>
              <a:ext uri="{FF2B5EF4-FFF2-40B4-BE49-F238E27FC236}">
                <a16:creationId xmlns:a16="http://schemas.microsoft.com/office/drawing/2014/main" id="{25DE5737-7794-437D-8337-3DD0BBB6A8A7}"/>
              </a:ext>
            </a:extLst>
          </p:cNvPr>
          <p:cNvSpPr/>
          <p:nvPr/>
        </p:nvSpPr>
        <p:spPr>
          <a:xfrm>
            <a:off x="1269980" y="3611329"/>
            <a:ext cx="25131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Verdana" panose="020B0604030504040204" pitchFamily="34" charset="0"/>
              </a:rPr>
              <a:t>Unified View Of Customer</a:t>
            </a:r>
          </a:p>
        </p:txBody>
      </p:sp>
      <p:sp>
        <p:nvSpPr>
          <p:cNvPr id="158" name="Rectangle 157">
            <a:extLst>
              <a:ext uri="{FF2B5EF4-FFF2-40B4-BE49-F238E27FC236}">
                <a16:creationId xmlns:a16="http://schemas.microsoft.com/office/drawing/2014/main" id="{3FEB5D3E-069B-4E31-8D67-9222D411BB65}"/>
              </a:ext>
            </a:extLst>
          </p:cNvPr>
          <p:cNvSpPr/>
          <p:nvPr/>
        </p:nvSpPr>
        <p:spPr>
          <a:xfrm>
            <a:off x="1269980" y="3825212"/>
            <a:ext cx="224886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Unified profile customer data across channels</a:t>
            </a:r>
          </a:p>
        </p:txBody>
      </p:sp>
      <p:sp>
        <p:nvSpPr>
          <p:cNvPr id="163" name="Rectangle 162">
            <a:extLst>
              <a:ext uri="{FF2B5EF4-FFF2-40B4-BE49-F238E27FC236}">
                <a16:creationId xmlns:a16="http://schemas.microsoft.com/office/drawing/2014/main" id="{25B79A36-360F-4E06-AA0E-30BD5BE48114}"/>
              </a:ext>
            </a:extLst>
          </p:cNvPr>
          <p:cNvSpPr/>
          <p:nvPr/>
        </p:nvSpPr>
        <p:spPr>
          <a:xfrm>
            <a:off x="1269980" y="4837757"/>
            <a:ext cx="24298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ea typeface="+mn-ea"/>
                <a:cs typeface="+mn-cs"/>
              </a:rPr>
              <a:t>Segmentation</a:t>
            </a:r>
          </a:p>
        </p:txBody>
      </p:sp>
      <p:sp>
        <p:nvSpPr>
          <p:cNvPr id="164" name="Rectangle 163">
            <a:extLst>
              <a:ext uri="{FF2B5EF4-FFF2-40B4-BE49-F238E27FC236}">
                <a16:creationId xmlns:a16="http://schemas.microsoft.com/office/drawing/2014/main" id="{FA8F9B32-B7A5-4894-9CB4-DB17D960E654}"/>
              </a:ext>
            </a:extLst>
          </p:cNvPr>
          <p:cNvSpPr/>
          <p:nvPr/>
        </p:nvSpPr>
        <p:spPr>
          <a:xfrm>
            <a:off x="1241202" y="5053836"/>
            <a:ext cx="22374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Verdana" panose="020B0604030504040204" pitchFamily="34" charset="0"/>
              </a:rPr>
              <a:t>Dynamic segments that solve scalability problems marketers traditionally face when building segments off both real time and batch data.</a:t>
            </a:r>
          </a:p>
        </p:txBody>
      </p:sp>
      <p:sp>
        <p:nvSpPr>
          <p:cNvPr id="166" name="Triangle 137">
            <a:extLst>
              <a:ext uri="{FF2B5EF4-FFF2-40B4-BE49-F238E27FC236}">
                <a16:creationId xmlns:a16="http://schemas.microsoft.com/office/drawing/2014/main" id="{903D9452-1C50-48FC-9F51-25F54FD37AD2}"/>
              </a:ext>
            </a:extLst>
          </p:cNvPr>
          <p:cNvSpPr/>
          <p:nvPr/>
        </p:nvSpPr>
        <p:spPr bwMode="gray">
          <a:xfrm rot="5400000">
            <a:off x="2718033" y="3779945"/>
            <a:ext cx="1979801" cy="234892"/>
          </a:xfrm>
          <a:prstGeom prst="triangle">
            <a:avLst>
              <a:gd name="adj" fmla="val 50424"/>
            </a:avLst>
          </a:prstGeom>
          <a:solidFill>
            <a:schemeClr val="bg1">
              <a:lumMod val="85000"/>
            </a:schemeClr>
          </a:solidFill>
          <a:ln w="3175" algn="ctr">
            <a:solidFill>
              <a:schemeClr val="bg1">
                <a:lumMod val="85000"/>
              </a:schemeClr>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70" name="Rectangle 169">
            <a:extLst>
              <a:ext uri="{FF2B5EF4-FFF2-40B4-BE49-F238E27FC236}">
                <a16:creationId xmlns:a16="http://schemas.microsoft.com/office/drawing/2014/main" id="{5509CBB3-E3D0-4414-A746-347BC1050216}"/>
              </a:ext>
            </a:extLst>
          </p:cNvPr>
          <p:cNvSpPr/>
          <p:nvPr/>
        </p:nvSpPr>
        <p:spPr>
          <a:xfrm>
            <a:off x="4762151" y="2304639"/>
            <a:ext cx="277377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Machine Learning &amp; AI</a:t>
            </a:r>
          </a:p>
        </p:txBody>
      </p:sp>
      <p:sp>
        <p:nvSpPr>
          <p:cNvPr id="171" name="Rectangle 170">
            <a:extLst>
              <a:ext uri="{FF2B5EF4-FFF2-40B4-BE49-F238E27FC236}">
                <a16:creationId xmlns:a16="http://schemas.microsoft.com/office/drawing/2014/main" id="{2157055D-91C5-40F8-A1E6-00DA3FD62650}"/>
              </a:ext>
            </a:extLst>
          </p:cNvPr>
          <p:cNvSpPr/>
          <p:nvPr/>
        </p:nvSpPr>
        <p:spPr>
          <a:xfrm>
            <a:off x="4762150" y="2508559"/>
            <a:ext cx="271498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Advanced predictive capabilities empowering data-driven decisioning</a:t>
            </a:r>
          </a:p>
        </p:txBody>
      </p:sp>
      <p:sp>
        <p:nvSpPr>
          <p:cNvPr id="173" name="Rectangle 172">
            <a:extLst>
              <a:ext uri="{FF2B5EF4-FFF2-40B4-BE49-F238E27FC236}">
                <a16:creationId xmlns:a16="http://schemas.microsoft.com/office/drawing/2014/main" id="{42BB162F-FFD8-4C07-9BE3-CE61709839CD}"/>
              </a:ext>
            </a:extLst>
          </p:cNvPr>
          <p:cNvSpPr/>
          <p:nvPr/>
        </p:nvSpPr>
        <p:spPr>
          <a:xfrm>
            <a:off x="4762151" y="3577773"/>
            <a:ext cx="32277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Customer Journey </a:t>
            </a:r>
            <a:r>
              <a:rPr lang="en-US" sz="1200" b="1" dirty="0">
                <a:solidFill>
                  <a:srgbClr val="000000"/>
                </a:solidFill>
              </a:rPr>
              <a:t>I</a:t>
            </a:r>
            <a:r>
              <a:rPr kumimoji="0" lang="en-US" sz="1200" b="1" i="0" u="none" strike="noStrike" kern="1200" cap="none" spc="0" normalizeH="0" baseline="0" noProof="0" dirty="0" err="1">
                <a:ln>
                  <a:noFill/>
                </a:ln>
                <a:solidFill>
                  <a:srgbClr val="000000"/>
                </a:solidFill>
                <a:effectLst/>
                <a:uLnTx/>
                <a:uFillTx/>
                <a:ea typeface="+mn-ea"/>
                <a:cs typeface="+mn-cs"/>
              </a:rPr>
              <a:t>nsights</a:t>
            </a:r>
            <a:r>
              <a:rPr kumimoji="0" lang="en-US" sz="1200" b="1" i="0" u="none" strike="noStrike" kern="1200" cap="none" spc="0" normalizeH="0" baseline="0" noProof="0" dirty="0">
                <a:ln>
                  <a:noFill/>
                </a:ln>
                <a:solidFill>
                  <a:srgbClr val="000000"/>
                </a:solidFill>
                <a:effectLst/>
                <a:uLnTx/>
                <a:uFillTx/>
                <a:ea typeface="+mn-ea"/>
                <a:cs typeface="+mn-cs"/>
              </a:rPr>
              <a:t> </a:t>
            </a:r>
          </a:p>
        </p:txBody>
      </p:sp>
      <p:sp>
        <p:nvSpPr>
          <p:cNvPr id="174" name="Rectangle 173">
            <a:extLst>
              <a:ext uri="{FF2B5EF4-FFF2-40B4-BE49-F238E27FC236}">
                <a16:creationId xmlns:a16="http://schemas.microsoft.com/office/drawing/2014/main" id="{83AC11EB-B27C-4140-B116-05358E5396AF}"/>
              </a:ext>
            </a:extLst>
          </p:cNvPr>
          <p:cNvSpPr/>
          <p:nvPr/>
        </p:nvSpPr>
        <p:spPr>
          <a:xfrm>
            <a:off x="4762151" y="3791656"/>
            <a:ext cx="290466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Speed to insights using customer journey analytics to identify opportunities</a:t>
            </a:r>
          </a:p>
        </p:txBody>
      </p:sp>
      <p:grpSp>
        <p:nvGrpSpPr>
          <p:cNvPr id="7" name="Group 6">
            <a:extLst>
              <a:ext uri="{FF2B5EF4-FFF2-40B4-BE49-F238E27FC236}">
                <a16:creationId xmlns:a16="http://schemas.microsoft.com/office/drawing/2014/main" id="{6973F3BD-C5FA-4FCF-8287-B3639A2C77A0}"/>
              </a:ext>
            </a:extLst>
          </p:cNvPr>
          <p:cNvGrpSpPr/>
          <p:nvPr/>
        </p:nvGrpSpPr>
        <p:grpSpPr>
          <a:xfrm>
            <a:off x="4226754" y="3586382"/>
            <a:ext cx="552808" cy="553212"/>
            <a:chOff x="4021157" y="3850252"/>
            <a:chExt cx="552808" cy="553212"/>
          </a:xfrm>
          <a:solidFill>
            <a:schemeClr val="accent2"/>
          </a:solidFill>
        </p:grpSpPr>
        <p:sp>
          <p:nvSpPr>
            <p:cNvPr id="176" name="Freeform 43">
              <a:extLst>
                <a:ext uri="{FF2B5EF4-FFF2-40B4-BE49-F238E27FC236}">
                  <a16:creationId xmlns:a16="http://schemas.microsoft.com/office/drawing/2014/main" id="{2882ABE8-2156-4818-BB82-BE72B7138EA7}"/>
                </a:ext>
              </a:extLst>
            </p:cNvPr>
            <p:cNvSpPr/>
            <p:nvPr/>
          </p:nvSpPr>
          <p:spPr>
            <a:xfrm>
              <a:off x="4021157" y="3850252"/>
              <a:ext cx="552808" cy="553212"/>
            </a:xfrm>
            <a:custGeom>
              <a:avLst/>
              <a:gdLst>
                <a:gd name="connsiteX0" fmla="*/ 276404 w 552808"/>
                <a:gd name="connsiteY0" fmla="*/ 553212 h 553212"/>
                <a:gd name="connsiteX1" fmla="*/ 0 w 552808"/>
                <a:gd name="connsiteY1" fmla="*/ 276606 h 553212"/>
                <a:gd name="connsiteX2" fmla="*/ 276404 w 552808"/>
                <a:gd name="connsiteY2" fmla="*/ 0 h 553212"/>
                <a:gd name="connsiteX3" fmla="*/ 552809 w 552808"/>
                <a:gd name="connsiteY3" fmla="*/ 276606 h 553212"/>
                <a:gd name="connsiteX4" fmla="*/ 276404 w 552808"/>
                <a:gd name="connsiteY4" fmla="*/ 553212 h 553212"/>
                <a:gd name="connsiteX5" fmla="*/ 276404 w 552808"/>
                <a:gd name="connsiteY5" fmla="*/ 23051 h 553212"/>
                <a:gd name="connsiteX6" fmla="*/ 23034 w 552808"/>
                <a:gd name="connsiteY6" fmla="*/ 276606 h 553212"/>
                <a:gd name="connsiteX7" fmla="*/ 276404 w 552808"/>
                <a:gd name="connsiteY7" fmla="*/ 530162 h 553212"/>
                <a:gd name="connsiteX8" fmla="*/ 529775 w 552808"/>
                <a:gd name="connsiteY8" fmla="*/ 276606 h 553212"/>
                <a:gd name="connsiteX9" fmla="*/ 276404 w 552808"/>
                <a:gd name="connsiteY9" fmla="*/ 23051 h 5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3212">
                  <a:moveTo>
                    <a:pt x="276404" y="553212"/>
                  </a:moveTo>
                  <a:cubicBezTo>
                    <a:pt x="123748" y="553212"/>
                    <a:pt x="0" y="429371"/>
                    <a:pt x="0" y="276606"/>
                  </a:cubicBezTo>
                  <a:cubicBezTo>
                    <a:pt x="0" y="123841"/>
                    <a:pt x="123748" y="0"/>
                    <a:pt x="276404" y="0"/>
                  </a:cubicBezTo>
                  <a:cubicBezTo>
                    <a:pt x="429060" y="0"/>
                    <a:pt x="552809" y="123841"/>
                    <a:pt x="552809" y="276606"/>
                  </a:cubicBezTo>
                  <a:cubicBezTo>
                    <a:pt x="552809" y="429371"/>
                    <a:pt x="429060" y="553212"/>
                    <a:pt x="276404" y="553212"/>
                  </a:cubicBezTo>
                  <a:close/>
                  <a:moveTo>
                    <a:pt x="276404" y="23051"/>
                  </a:moveTo>
                  <a:cubicBezTo>
                    <a:pt x="136474" y="23051"/>
                    <a:pt x="23034" y="136571"/>
                    <a:pt x="23034" y="276606"/>
                  </a:cubicBezTo>
                  <a:cubicBezTo>
                    <a:pt x="23034" y="416641"/>
                    <a:pt x="136474" y="530162"/>
                    <a:pt x="276404" y="530162"/>
                  </a:cubicBezTo>
                  <a:cubicBezTo>
                    <a:pt x="416333" y="530162"/>
                    <a:pt x="529775" y="416641"/>
                    <a:pt x="529775" y="276606"/>
                  </a:cubicBezTo>
                  <a:cubicBezTo>
                    <a:pt x="529775" y="136571"/>
                    <a:pt x="416333" y="23051"/>
                    <a:pt x="276404" y="230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77" name="Freeform 48">
              <a:extLst>
                <a:ext uri="{FF2B5EF4-FFF2-40B4-BE49-F238E27FC236}">
                  <a16:creationId xmlns:a16="http://schemas.microsoft.com/office/drawing/2014/main" id="{3F41AF4E-32E9-46A5-BCFD-B74242326A3C}"/>
                </a:ext>
              </a:extLst>
            </p:cNvPr>
            <p:cNvSpPr/>
            <p:nvPr/>
          </p:nvSpPr>
          <p:spPr>
            <a:xfrm>
              <a:off x="4137477" y="4029985"/>
              <a:ext cx="115168" cy="242030"/>
            </a:xfrm>
            <a:custGeom>
              <a:avLst/>
              <a:gdLst>
                <a:gd name="connsiteX0" fmla="*/ 11517 w 115168"/>
                <a:gd name="connsiteY0" fmla="*/ 248891 h 242030"/>
                <a:gd name="connsiteX1" fmla="*/ 0 w 115168"/>
                <a:gd name="connsiteY1" fmla="*/ 237366 h 242030"/>
                <a:gd name="connsiteX2" fmla="*/ 0 w 115168"/>
                <a:gd name="connsiteY2" fmla="*/ 42359 h 242030"/>
                <a:gd name="connsiteX3" fmla="*/ 7486 w 115168"/>
                <a:gd name="connsiteY3" fmla="*/ 31525 h 242030"/>
                <a:gd name="connsiteX4" fmla="*/ 90292 w 115168"/>
                <a:gd name="connsiteY4" fmla="*/ 983 h 242030"/>
                <a:gd name="connsiteX5" fmla="*/ 105483 w 115168"/>
                <a:gd name="connsiteY5" fmla="*/ 6876 h 242030"/>
                <a:gd name="connsiteX6" fmla="*/ 99587 w 115168"/>
                <a:gd name="connsiteY6" fmla="*/ 22073 h 242030"/>
                <a:gd name="connsiteX7" fmla="*/ 98354 w 115168"/>
                <a:gd name="connsiteY7" fmla="*/ 22536 h 242030"/>
                <a:gd name="connsiteX8" fmla="*/ 23034 w 115168"/>
                <a:gd name="connsiteY8" fmla="*/ 50772 h 242030"/>
                <a:gd name="connsiteX9" fmla="*/ 23034 w 115168"/>
                <a:gd name="connsiteY9" fmla="*/ 220885 h 242030"/>
                <a:gd name="connsiteX10" fmla="*/ 100312 w 115168"/>
                <a:gd name="connsiteY10" fmla="*/ 192302 h 242030"/>
                <a:gd name="connsiteX11" fmla="*/ 106416 w 115168"/>
                <a:gd name="connsiteY11" fmla="*/ 190458 h 242030"/>
                <a:gd name="connsiteX12" fmla="*/ 117932 w 115168"/>
                <a:gd name="connsiteY12" fmla="*/ 201984 h 242030"/>
                <a:gd name="connsiteX13" fmla="*/ 117932 w 115168"/>
                <a:gd name="connsiteY13" fmla="*/ 202675 h 242030"/>
                <a:gd name="connsiteX14" fmla="*/ 110332 w 115168"/>
                <a:gd name="connsiteY14" fmla="*/ 213509 h 242030"/>
                <a:gd name="connsiteX15" fmla="*/ 15548 w 115168"/>
                <a:gd name="connsiteY15" fmla="*/ 248085 h 242030"/>
                <a:gd name="connsiteX16" fmla="*/ 11517 w 115168"/>
                <a:gd name="connsiteY16" fmla="*/ 248891 h 24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168" h="242030">
                  <a:moveTo>
                    <a:pt x="11517" y="248891"/>
                  </a:moveTo>
                  <a:cubicBezTo>
                    <a:pt x="5160" y="248891"/>
                    <a:pt x="0" y="243732"/>
                    <a:pt x="0" y="237366"/>
                  </a:cubicBezTo>
                  <a:lnTo>
                    <a:pt x="0" y="42359"/>
                  </a:lnTo>
                  <a:cubicBezTo>
                    <a:pt x="-11" y="37536"/>
                    <a:pt x="2971" y="33214"/>
                    <a:pt x="7486" y="31525"/>
                  </a:cubicBezTo>
                  <a:lnTo>
                    <a:pt x="90292" y="983"/>
                  </a:lnTo>
                  <a:cubicBezTo>
                    <a:pt x="96108" y="-1586"/>
                    <a:pt x="102915" y="1052"/>
                    <a:pt x="105483" y="6876"/>
                  </a:cubicBezTo>
                  <a:cubicBezTo>
                    <a:pt x="108039" y="12700"/>
                    <a:pt x="105414" y="19504"/>
                    <a:pt x="99587" y="22073"/>
                  </a:cubicBezTo>
                  <a:cubicBezTo>
                    <a:pt x="99183" y="22251"/>
                    <a:pt x="98768" y="22405"/>
                    <a:pt x="98354" y="22536"/>
                  </a:cubicBezTo>
                  <a:lnTo>
                    <a:pt x="23034" y="50772"/>
                  </a:lnTo>
                  <a:lnTo>
                    <a:pt x="23034" y="220885"/>
                  </a:lnTo>
                  <a:lnTo>
                    <a:pt x="100312" y="192302"/>
                  </a:lnTo>
                  <a:cubicBezTo>
                    <a:pt x="102131" y="191125"/>
                    <a:pt x="104251" y="190486"/>
                    <a:pt x="106416" y="190458"/>
                  </a:cubicBezTo>
                  <a:cubicBezTo>
                    <a:pt x="112773" y="190458"/>
                    <a:pt x="117932" y="195618"/>
                    <a:pt x="117932" y="201984"/>
                  </a:cubicBezTo>
                  <a:lnTo>
                    <a:pt x="117932" y="202675"/>
                  </a:lnTo>
                  <a:cubicBezTo>
                    <a:pt x="117932" y="207527"/>
                    <a:pt x="114892" y="211859"/>
                    <a:pt x="110332" y="213509"/>
                  </a:cubicBezTo>
                  <a:lnTo>
                    <a:pt x="15548" y="248085"/>
                  </a:lnTo>
                  <a:cubicBezTo>
                    <a:pt x="14270" y="248593"/>
                    <a:pt x="12899" y="248866"/>
                    <a:pt x="11517" y="24889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78" name="Freeform 49">
              <a:extLst>
                <a:ext uri="{FF2B5EF4-FFF2-40B4-BE49-F238E27FC236}">
                  <a16:creationId xmlns:a16="http://schemas.microsoft.com/office/drawing/2014/main" id="{0E0EE6C6-CBB5-4075-BB07-88E820E9CE08}"/>
                </a:ext>
              </a:extLst>
            </p:cNvPr>
            <p:cNvSpPr/>
            <p:nvPr/>
          </p:nvSpPr>
          <p:spPr>
            <a:xfrm>
              <a:off x="4232376" y="4057707"/>
              <a:ext cx="23034" cy="184404"/>
            </a:xfrm>
            <a:custGeom>
              <a:avLst/>
              <a:gdLst>
                <a:gd name="connsiteX0" fmla="*/ 11517 w 23033"/>
                <a:gd name="connsiteY0" fmla="*/ 186133 h 184404"/>
                <a:gd name="connsiteX1" fmla="*/ 0 w 23033"/>
                <a:gd name="connsiteY1" fmla="*/ 174608 h 184404"/>
                <a:gd name="connsiteX2" fmla="*/ 0 w 23033"/>
                <a:gd name="connsiteY2" fmla="*/ 11525 h 184404"/>
                <a:gd name="connsiteX3" fmla="*/ 11517 w 23033"/>
                <a:gd name="connsiteY3" fmla="*/ 0 h 184404"/>
                <a:gd name="connsiteX4" fmla="*/ 23034 w 23033"/>
                <a:gd name="connsiteY4" fmla="*/ 11525 h 184404"/>
                <a:gd name="connsiteX5" fmla="*/ 23034 w 23033"/>
                <a:gd name="connsiteY5" fmla="*/ 174608 h 184404"/>
                <a:gd name="connsiteX6" fmla="*/ 11517 w 23033"/>
                <a:gd name="connsiteY6" fmla="*/ 186133 h 18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3" h="184404">
                  <a:moveTo>
                    <a:pt x="11517" y="186133"/>
                  </a:moveTo>
                  <a:cubicBezTo>
                    <a:pt x="5160" y="186133"/>
                    <a:pt x="0" y="180973"/>
                    <a:pt x="0" y="174608"/>
                  </a:cubicBezTo>
                  <a:lnTo>
                    <a:pt x="0" y="11525"/>
                  </a:lnTo>
                  <a:cubicBezTo>
                    <a:pt x="0" y="5160"/>
                    <a:pt x="5160" y="0"/>
                    <a:pt x="11517" y="0"/>
                  </a:cubicBezTo>
                  <a:cubicBezTo>
                    <a:pt x="17874" y="0"/>
                    <a:pt x="23034" y="5160"/>
                    <a:pt x="23034" y="11525"/>
                  </a:cubicBezTo>
                  <a:lnTo>
                    <a:pt x="23034" y="174608"/>
                  </a:lnTo>
                  <a:cubicBezTo>
                    <a:pt x="23034" y="180973"/>
                    <a:pt x="17874" y="186133"/>
                    <a:pt x="11517" y="186133"/>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79" name="Freeform 50">
              <a:extLst>
                <a:ext uri="{FF2B5EF4-FFF2-40B4-BE49-F238E27FC236}">
                  <a16:creationId xmlns:a16="http://schemas.microsoft.com/office/drawing/2014/main" id="{AAF98E6D-E201-4728-A488-E23BCECABAE9}"/>
                </a:ext>
              </a:extLst>
            </p:cNvPr>
            <p:cNvSpPr/>
            <p:nvPr/>
          </p:nvSpPr>
          <p:spPr>
            <a:xfrm>
              <a:off x="4232330" y="4221239"/>
              <a:ext cx="115168" cy="57626"/>
            </a:xfrm>
            <a:custGeom>
              <a:avLst/>
              <a:gdLst>
                <a:gd name="connsiteX0" fmla="*/ 106461 w 115168"/>
                <a:gd name="connsiteY0" fmla="*/ 57637 h 57626"/>
                <a:gd name="connsiteX1" fmla="*/ 102431 w 115168"/>
                <a:gd name="connsiteY1" fmla="*/ 56945 h 57626"/>
                <a:gd name="connsiteX2" fmla="*/ 7532 w 115168"/>
                <a:gd name="connsiteY2" fmla="*/ 22370 h 57626"/>
                <a:gd name="connsiteX3" fmla="*/ 714 w 115168"/>
                <a:gd name="connsiteY3" fmla="*/ 7568 h 57626"/>
                <a:gd name="connsiteX4" fmla="*/ 737 w 115168"/>
                <a:gd name="connsiteY4" fmla="*/ 7502 h 57626"/>
                <a:gd name="connsiteX5" fmla="*/ 15479 w 115168"/>
                <a:gd name="connsiteY5" fmla="*/ 702 h 57626"/>
                <a:gd name="connsiteX6" fmla="*/ 110493 w 115168"/>
                <a:gd name="connsiteY6" fmla="*/ 35278 h 57626"/>
                <a:gd name="connsiteX7" fmla="*/ 117310 w 115168"/>
                <a:gd name="connsiteY7" fmla="*/ 50080 h 57626"/>
                <a:gd name="connsiteX8" fmla="*/ 117287 w 115168"/>
                <a:gd name="connsiteY8" fmla="*/ 50145 h 57626"/>
                <a:gd name="connsiteX9" fmla="*/ 106461 w 115168"/>
                <a:gd name="connsiteY9" fmla="*/ 57637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168" h="57626">
                  <a:moveTo>
                    <a:pt x="106461" y="57637"/>
                  </a:moveTo>
                  <a:cubicBezTo>
                    <a:pt x="105091" y="57632"/>
                    <a:pt x="103721" y="57399"/>
                    <a:pt x="102431" y="56945"/>
                  </a:cubicBezTo>
                  <a:lnTo>
                    <a:pt x="7532" y="22370"/>
                  </a:lnTo>
                  <a:cubicBezTo>
                    <a:pt x="1566" y="20167"/>
                    <a:pt x="-1486" y="13540"/>
                    <a:pt x="714" y="7568"/>
                  </a:cubicBezTo>
                  <a:cubicBezTo>
                    <a:pt x="726" y="7546"/>
                    <a:pt x="726" y="7524"/>
                    <a:pt x="737" y="7502"/>
                  </a:cubicBezTo>
                  <a:cubicBezTo>
                    <a:pt x="2948" y="1566"/>
                    <a:pt x="9536" y="-1470"/>
                    <a:pt x="15479" y="702"/>
                  </a:cubicBezTo>
                  <a:lnTo>
                    <a:pt x="110493" y="35278"/>
                  </a:lnTo>
                  <a:cubicBezTo>
                    <a:pt x="116459" y="37480"/>
                    <a:pt x="119511" y="44107"/>
                    <a:pt x="117310" y="50080"/>
                  </a:cubicBezTo>
                  <a:cubicBezTo>
                    <a:pt x="117299" y="50102"/>
                    <a:pt x="117299" y="50124"/>
                    <a:pt x="117287" y="50145"/>
                  </a:cubicBezTo>
                  <a:cubicBezTo>
                    <a:pt x="115595" y="54663"/>
                    <a:pt x="111276" y="57653"/>
                    <a:pt x="106461" y="57637"/>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0" name="Freeform 51">
              <a:extLst>
                <a:ext uri="{FF2B5EF4-FFF2-40B4-BE49-F238E27FC236}">
                  <a16:creationId xmlns:a16="http://schemas.microsoft.com/office/drawing/2014/main" id="{178951DA-4FBE-4520-B8F1-3E78DD42E27A}"/>
                </a:ext>
              </a:extLst>
            </p:cNvPr>
            <p:cNvSpPr/>
            <p:nvPr/>
          </p:nvSpPr>
          <p:spPr>
            <a:xfrm>
              <a:off x="4232607" y="4220904"/>
              <a:ext cx="23034" cy="23051"/>
            </a:xfrm>
            <a:custGeom>
              <a:avLst/>
              <a:gdLst>
                <a:gd name="connsiteX0" fmla="*/ 11402 w 23033"/>
                <a:gd name="connsiteY0" fmla="*/ 23051 h 23050"/>
                <a:gd name="connsiteX1" fmla="*/ 6334 w 23033"/>
                <a:gd name="connsiteY1" fmla="*/ 21783 h 23050"/>
                <a:gd name="connsiteX2" fmla="*/ 6334 w 23033"/>
                <a:gd name="connsiteY2" fmla="*/ 21783 h 23050"/>
                <a:gd name="connsiteX3" fmla="*/ 0 w 23033"/>
                <a:gd name="connsiteY3" fmla="*/ 11525 h 23050"/>
                <a:gd name="connsiteX4" fmla="*/ 11517 w 23033"/>
                <a:gd name="connsiteY4" fmla="*/ 0 h 23050"/>
                <a:gd name="connsiteX5" fmla="*/ 23034 w 23033"/>
                <a:gd name="connsiteY5" fmla="*/ 10488 h 23050"/>
                <a:gd name="connsiteX6" fmla="*/ 21882 w 23033"/>
                <a:gd name="connsiteY6" fmla="*/ 17057 h 23050"/>
                <a:gd name="connsiteX7" fmla="*/ 11402 w 23033"/>
                <a:gd name="connsiteY7" fmla="*/ 23051 h 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33" h="23050">
                  <a:moveTo>
                    <a:pt x="11402" y="23051"/>
                  </a:moveTo>
                  <a:cubicBezTo>
                    <a:pt x="9639" y="23022"/>
                    <a:pt x="7900" y="22588"/>
                    <a:pt x="6334" y="21783"/>
                  </a:cubicBezTo>
                  <a:lnTo>
                    <a:pt x="6334" y="21783"/>
                  </a:lnTo>
                  <a:cubicBezTo>
                    <a:pt x="2464" y="19830"/>
                    <a:pt x="11" y="15866"/>
                    <a:pt x="0" y="11525"/>
                  </a:cubicBezTo>
                  <a:cubicBezTo>
                    <a:pt x="0" y="5160"/>
                    <a:pt x="5160" y="0"/>
                    <a:pt x="11517" y="0"/>
                  </a:cubicBezTo>
                  <a:cubicBezTo>
                    <a:pt x="17494" y="-24"/>
                    <a:pt x="22492" y="4531"/>
                    <a:pt x="23034" y="10488"/>
                  </a:cubicBezTo>
                  <a:cubicBezTo>
                    <a:pt x="23310" y="12744"/>
                    <a:pt x="22907" y="15029"/>
                    <a:pt x="21882" y="17057"/>
                  </a:cubicBezTo>
                  <a:cubicBezTo>
                    <a:pt x="19797" y="20873"/>
                    <a:pt x="15744" y="23191"/>
                    <a:pt x="11402" y="230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1" name="Freeform 52">
              <a:extLst>
                <a:ext uri="{FF2B5EF4-FFF2-40B4-BE49-F238E27FC236}">
                  <a16:creationId xmlns:a16="http://schemas.microsoft.com/office/drawing/2014/main" id="{CBA4679B-8A28-45CE-BD1D-B3BF23836F45}"/>
                </a:ext>
              </a:extLst>
            </p:cNvPr>
            <p:cNvSpPr/>
            <p:nvPr/>
          </p:nvSpPr>
          <p:spPr>
            <a:xfrm>
              <a:off x="4327171" y="3995816"/>
              <a:ext cx="115168" cy="276606"/>
            </a:xfrm>
            <a:custGeom>
              <a:avLst/>
              <a:gdLst>
                <a:gd name="connsiteX0" fmla="*/ 11621 w 115168"/>
                <a:gd name="connsiteY0" fmla="*/ 283060 h 276606"/>
                <a:gd name="connsiteX1" fmla="*/ 1 w 115168"/>
                <a:gd name="connsiteY1" fmla="*/ 271639 h 276606"/>
                <a:gd name="connsiteX2" fmla="*/ 7590 w 115168"/>
                <a:gd name="connsiteY2" fmla="*/ 260701 h 276606"/>
                <a:gd name="connsiteX3" fmla="*/ 95003 w 115168"/>
                <a:gd name="connsiteY3" fmla="*/ 228430 h 276606"/>
                <a:gd name="connsiteX4" fmla="*/ 95003 w 115168"/>
                <a:gd name="connsiteY4" fmla="*/ 11525 h 276606"/>
                <a:gd name="connsiteX5" fmla="*/ 106520 w 115168"/>
                <a:gd name="connsiteY5" fmla="*/ 0 h 276606"/>
                <a:gd name="connsiteX6" fmla="*/ 118037 w 115168"/>
                <a:gd name="connsiteY6" fmla="*/ 11525 h 276606"/>
                <a:gd name="connsiteX7" fmla="*/ 118037 w 115168"/>
                <a:gd name="connsiteY7" fmla="*/ 236498 h 276606"/>
                <a:gd name="connsiteX8" fmla="*/ 110435 w 115168"/>
                <a:gd name="connsiteY8" fmla="*/ 247332 h 276606"/>
                <a:gd name="connsiteX9" fmla="*/ 15652 w 115168"/>
                <a:gd name="connsiteY9" fmla="*/ 281908 h 276606"/>
                <a:gd name="connsiteX10" fmla="*/ 11621 w 115168"/>
                <a:gd name="connsiteY10" fmla="*/ 283060 h 2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68" h="276606">
                  <a:moveTo>
                    <a:pt x="11621" y="283060"/>
                  </a:moveTo>
                  <a:cubicBezTo>
                    <a:pt x="5263" y="283117"/>
                    <a:pt x="58" y="278003"/>
                    <a:pt x="1" y="271639"/>
                  </a:cubicBezTo>
                  <a:cubicBezTo>
                    <a:pt x="-46" y="266751"/>
                    <a:pt x="2995" y="262368"/>
                    <a:pt x="7590" y="260701"/>
                  </a:cubicBezTo>
                  <a:lnTo>
                    <a:pt x="95003" y="228430"/>
                  </a:lnTo>
                  <a:lnTo>
                    <a:pt x="95003" y="11525"/>
                  </a:lnTo>
                  <a:cubicBezTo>
                    <a:pt x="95003" y="5160"/>
                    <a:pt x="100163" y="0"/>
                    <a:pt x="106520" y="0"/>
                  </a:cubicBezTo>
                  <a:cubicBezTo>
                    <a:pt x="112877" y="0"/>
                    <a:pt x="118037" y="5160"/>
                    <a:pt x="118037" y="11525"/>
                  </a:cubicBezTo>
                  <a:lnTo>
                    <a:pt x="118037" y="236498"/>
                  </a:lnTo>
                  <a:cubicBezTo>
                    <a:pt x="118037" y="241350"/>
                    <a:pt x="114996" y="245681"/>
                    <a:pt x="110435" y="247332"/>
                  </a:cubicBezTo>
                  <a:lnTo>
                    <a:pt x="15652" y="281908"/>
                  </a:lnTo>
                  <a:cubicBezTo>
                    <a:pt x="14385" y="282520"/>
                    <a:pt x="13026" y="282909"/>
                    <a:pt x="11621" y="283060"/>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2" name="Freeform 53">
              <a:extLst>
                <a:ext uri="{FF2B5EF4-FFF2-40B4-BE49-F238E27FC236}">
                  <a16:creationId xmlns:a16="http://schemas.microsoft.com/office/drawing/2014/main" id="{5CC755B1-2451-4904-938A-5A627DBE57C0}"/>
                </a:ext>
              </a:extLst>
            </p:cNvPr>
            <p:cNvSpPr/>
            <p:nvPr/>
          </p:nvSpPr>
          <p:spPr>
            <a:xfrm>
              <a:off x="4327273" y="4001221"/>
              <a:ext cx="138202" cy="276606"/>
            </a:xfrm>
            <a:custGeom>
              <a:avLst/>
              <a:gdLst>
                <a:gd name="connsiteX0" fmla="*/ 11519 w 138202"/>
                <a:gd name="connsiteY0" fmla="*/ 277655 h 276606"/>
                <a:gd name="connsiteX1" fmla="*/ 2 w 138202"/>
                <a:gd name="connsiteY1" fmla="*/ 266130 h 276606"/>
                <a:gd name="connsiteX2" fmla="*/ 2 w 138202"/>
                <a:gd name="connsiteY2" fmla="*/ 71123 h 276606"/>
                <a:gd name="connsiteX3" fmla="*/ 9331 w 138202"/>
                <a:gd name="connsiteY3" fmla="*/ 59597 h 276606"/>
                <a:gd name="connsiteX4" fmla="*/ 123232 w 138202"/>
                <a:gd name="connsiteY4" fmla="*/ 1971 h 276606"/>
                <a:gd name="connsiteX5" fmla="*/ 139759 w 138202"/>
                <a:gd name="connsiteY5" fmla="*/ 5371 h 276606"/>
                <a:gd name="connsiteX6" fmla="*/ 136362 w 138202"/>
                <a:gd name="connsiteY6" fmla="*/ 21910 h 276606"/>
                <a:gd name="connsiteX7" fmla="*/ 23036 w 138202"/>
                <a:gd name="connsiteY7" fmla="*/ 79536 h 276606"/>
                <a:gd name="connsiteX8" fmla="*/ 23036 w 138202"/>
                <a:gd name="connsiteY8" fmla="*/ 266130 h 276606"/>
                <a:gd name="connsiteX9" fmla="*/ 11519 w 138202"/>
                <a:gd name="connsiteY9" fmla="*/ 277655 h 2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02" h="276606">
                  <a:moveTo>
                    <a:pt x="11519" y="277655"/>
                  </a:moveTo>
                  <a:cubicBezTo>
                    <a:pt x="5162" y="277655"/>
                    <a:pt x="2" y="272495"/>
                    <a:pt x="2" y="266130"/>
                  </a:cubicBezTo>
                  <a:lnTo>
                    <a:pt x="2" y="71123"/>
                  </a:lnTo>
                  <a:cubicBezTo>
                    <a:pt x="-101" y="65522"/>
                    <a:pt x="3837" y="60660"/>
                    <a:pt x="9331" y="59597"/>
                  </a:cubicBezTo>
                  <a:cubicBezTo>
                    <a:pt x="9331" y="59597"/>
                    <a:pt x="54822" y="50031"/>
                    <a:pt x="123232" y="1971"/>
                  </a:cubicBezTo>
                  <a:cubicBezTo>
                    <a:pt x="128738" y="-1657"/>
                    <a:pt x="136131" y="-135"/>
                    <a:pt x="139759" y="5371"/>
                  </a:cubicBezTo>
                  <a:cubicBezTo>
                    <a:pt x="143387" y="10877"/>
                    <a:pt x="141867" y="18282"/>
                    <a:pt x="136362" y="21910"/>
                  </a:cubicBezTo>
                  <a:cubicBezTo>
                    <a:pt x="101800" y="46890"/>
                    <a:pt x="63575" y="66332"/>
                    <a:pt x="23036" y="79536"/>
                  </a:cubicBezTo>
                  <a:lnTo>
                    <a:pt x="23036" y="266130"/>
                  </a:lnTo>
                  <a:cubicBezTo>
                    <a:pt x="23036" y="272495"/>
                    <a:pt x="17876" y="277655"/>
                    <a:pt x="11519" y="277655"/>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3" name="Freeform 54">
              <a:extLst>
                <a:ext uri="{FF2B5EF4-FFF2-40B4-BE49-F238E27FC236}">
                  <a16:creationId xmlns:a16="http://schemas.microsoft.com/office/drawing/2014/main" id="{C0A6FEF7-1FE4-4F02-983E-671329E651E4}"/>
                </a:ext>
              </a:extLst>
            </p:cNvPr>
            <p:cNvSpPr/>
            <p:nvPr/>
          </p:nvSpPr>
          <p:spPr>
            <a:xfrm>
              <a:off x="4218692" y="3954353"/>
              <a:ext cx="138202" cy="184404"/>
            </a:xfrm>
            <a:custGeom>
              <a:avLst/>
              <a:gdLst>
                <a:gd name="connsiteX0" fmla="*/ 72765 w 138202"/>
                <a:gd name="connsiteY0" fmla="*/ 185989 h 184404"/>
                <a:gd name="connsiteX1" fmla="*/ 65049 w 138202"/>
                <a:gd name="connsiteY1" fmla="*/ 182993 h 184404"/>
                <a:gd name="connsiteX2" fmla="*/ 209 w 138202"/>
                <a:gd name="connsiteY2" fmla="*/ 83069 h 184404"/>
                <a:gd name="connsiteX3" fmla="*/ 9307 w 138202"/>
                <a:gd name="connsiteY3" fmla="*/ 69584 h 184404"/>
                <a:gd name="connsiteX4" fmla="*/ 22783 w 138202"/>
                <a:gd name="connsiteY4" fmla="*/ 78689 h 184404"/>
                <a:gd name="connsiteX5" fmla="*/ 72535 w 138202"/>
                <a:gd name="connsiteY5" fmla="*/ 158329 h 184404"/>
                <a:gd name="connsiteX6" fmla="*/ 122058 w 138202"/>
                <a:gd name="connsiteY6" fmla="*/ 67625 h 184404"/>
                <a:gd name="connsiteX7" fmla="*/ 72996 w 138202"/>
                <a:gd name="connsiteY7" fmla="*/ 23253 h 184404"/>
                <a:gd name="connsiteX8" fmla="*/ 72996 w 138202"/>
                <a:gd name="connsiteY8" fmla="*/ 23253 h 184404"/>
                <a:gd name="connsiteX9" fmla="*/ 45355 w 138202"/>
                <a:gd name="connsiteY9" fmla="*/ 32012 h 184404"/>
                <a:gd name="connsiteX10" fmla="*/ 40288 w 138202"/>
                <a:gd name="connsiteY10" fmla="*/ 46419 h 184404"/>
                <a:gd name="connsiteX11" fmla="*/ 42937 w 138202"/>
                <a:gd name="connsiteY11" fmla="*/ 57944 h 184404"/>
                <a:gd name="connsiteX12" fmla="*/ 52150 w 138202"/>
                <a:gd name="connsiteY12" fmla="*/ 48263 h 184404"/>
                <a:gd name="connsiteX13" fmla="*/ 82670 w 138202"/>
                <a:gd name="connsiteY13" fmla="*/ 42385 h 184404"/>
                <a:gd name="connsiteX14" fmla="*/ 104552 w 138202"/>
                <a:gd name="connsiteY14" fmla="*/ 66242 h 184404"/>
                <a:gd name="connsiteX15" fmla="*/ 93035 w 138202"/>
                <a:gd name="connsiteY15" fmla="*/ 98859 h 184404"/>
                <a:gd name="connsiteX16" fmla="*/ 59060 w 138202"/>
                <a:gd name="connsiteY16" fmla="*/ 101855 h 184404"/>
                <a:gd name="connsiteX17" fmla="*/ 56066 w 138202"/>
                <a:gd name="connsiteY17" fmla="*/ 100472 h 184404"/>
                <a:gd name="connsiteX18" fmla="*/ 45701 w 138202"/>
                <a:gd name="connsiteY18" fmla="*/ 107387 h 184404"/>
                <a:gd name="connsiteX19" fmla="*/ 45701 w 138202"/>
                <a:gd name="connsiteY19" fmla="*/ 107387 h 184404"/>
                <a:gd name="connsiteX20" fmla="*/ 34184 w 138202"/>
                <a:gd name="connsiteY20" fmla="*/ 95862 h 184404"/>
                <a:gd name="connsiteX21" fmla="*/ 34184 w 138202"/>
                <a:gd name="connsiteY21" fmla="*/ 84337 h 184404"/>
                <a:gd name="connsiteX22" fmla="*/ 17485 w 138202"/>
                <a:gd name="connsiteY22" fmla="*/ 47225 h 184404"/>
                <a:gd name="connsiteX23" fmla="*/ 27850 w 138202"/>
                <a:gd name="connsiteY23" fmla="*/ 17029 h 184404"/>
                <a:gd name="connsiteX24" fmla="*/ 73111 w 138202"/>
                <a:gd name="connsiteY24" fmla="*/ 202 h 184404"/>
                <a:gd name="connsiteX25" fmla="*/ 73111 w 138202"/>
                <a:gd name="connsiteY25" fmla="*/ 202 h 184404"/>
                <a:gd name="connsiteX26" fmla="*/ 145091 w 138202"/>
                <a:gd name="connsiteY26" fmla="*/ 65551 h 184404"/>
                <a:gd name="connsiteX27" fmla="*/ 80942 w 138202"/>
                <a:gd name="connsiteY27" fmla="*/ 182647 h 184404"/>
                <a:gd name="connsiteX28" fmla="*/ 72765 w 138202"/>
                <a:gd name="connsiteY28" fmla="*/ 185989 h 184404"/>
                <a:gd name="connsiteX29" fmla="*/ 58945 w 138202"/>
                <a:gd name="connsiteY29" fmla="*/ 75232 h 184404"/>
                <a:gd name="connsiteX30" fmla="*/ 68964 w 138202"/>
                <a:gd name="connsiteY30" fmla="*/ 80764 h 184404"/>
                <a:gd name="connsiteX31" fmla="*/ 78869 w 138202"/>
                <a:gd name="connsiteY31" fmla="*/ 80764 h 184404"/>
                <a:gd name="connsiteX32" fmla="*/ 81749 w 138202"/>
                <a:gd name="connsiteY32" fmla="*/ 70967 h 184404"/>
                <a:gd name="connsiteX33" fmla="*/ 74838 w 138202"/>
                <a:gd name="connsiteY33" fmla="*/ 64283 h 184404"/>
                <a:gd name="connsiteX34" fmla="*/ 66662 w 138202"/>
                <a:gd name="connsiteY34" fmla="*/ 66012 h 184404"/>
                <a:gd name="connsiteX35" fmla="*/ 58945 w 138202"/>
                <a:gd name="connsiteY35" fmla="*/ 75232 h 18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8202" h="184404">
                  <a:moveTo>
                    <a:pt x="72765" y="185989"/>
                  </a:moveTo>
                  <a:cubicBezTo>
                    <a:pt x="69909" y="185983"/>
                    <a:pt x="67157" y="184914"/>
                    <a:pt x="65049" y="182993"/>
                  </a:cubicBezTo>
                  <a:cubicBezTo>
                    <a:pt x="44549" y="164552"/>
                    <a:pt x="7465" y="122716"/>
                    <a:pt x="209" y="83069"/>
                  </a:cubicBezTo>
                  <a:cubicBezTo>
                    <a:pt x="-989" y="76834"/>
                    <a:pt x="3077" y="70804"/>
                    <a:pt x="9307" y="69584"/>
                  </a:cubicBezTo>
                  <a:cubicBezTo>
                    <a:pt x="15538" y="68387"/>
                    <a:pt x="21562" y="72458"/>
                    <a:pt x="22783" y="78689"/>
                  </a:cubicBezTo>
                  <a:cubicBezTo>
                    <a:pt x="27735" y="103699"/>
                    <a:pt x="50307" y="136316"/>
                    <a:pt x="72535" y="158329"/>
                  </a:cubicBezTo>
                  <a:cubicBezTo>
                    <a:pt x="107086" y="122255"/>
                    <a:pt x="124246" y="91713"/>
                    <a:pt x="122058" y="67625"/>
                  </a:cubicBezTo>
                  <a:cubicBezTo>
                    <a:pt x="119121" y="42625"/>
                    <a:pt x="98149" y="23657"/>
                    <a:pt x="72996" y="23253"/>
                  </a:cubicBezTo>
                  <a:lnTo>
                    <a:pt x="72996" y="23253"/>
                  </a:lnTo>
                  <a:cubicBezTo>
                    <a:pt x="62976" y="22285"/>
                    <a:pt x="52991" y="25447"/>
                    <a:pt x="45355" y="32012"/>
                  </a:cubicBezTo>
                  <a:cubicBezTo>
                    <a:pt x="41808" y="35944"/>
                    <a:pt x="39988" y="41132"/>
                    <a:pt x="40288" y="46419"/>
                  </a:cubicBezTo>
                  <a:cubicBezTo>
                    <a:pt x="40426" y="50395"/>
                    <a:pt x="41324" y="54307"/>
                    <a:pt x="42937" y="57944"/>
                  </a:cubicBezTo>
                  <a:cubicBezTo>
                    <a:pt x="45539" y="54303"/>
                    <a:pt x="48638" y="51045"/>
                    <a:pt x="52150" y="48263"/>
                  </a:cubicBezTo>
                  <a:cubicBezTo>
                    <a:pt x="60500" y="40902"/>
                    <a:pt x="72190" y="38651"/>
                    <a:pt x="82670" y="42385"/>
                  </a:cubicBezTo>
                  <a:cubicBezTo>
                    <a:pt x="93461" y="46216"/>
                    <a:pt x="101661" y="55151"/>
                    <a:pt x="104552" y="66242"/>
                  </a:cubicBezTo>
                  <a:cubicBezTo>
                    <a:pt x="107236" y="78422"/>
                    <a:pt x="102767" y="91070"/>
                    <a:pt x="93035" y="98859"/>
                  </a:cubicBezTo>
                  <a:cubicBezTo>
                    <a:pt x="83223" y="106287"/>
                    <a:pt x="70024" y="107449"/>
                    <a:pt x="59060" y="101855"/>
                  </a:cubicBezTo>
                  <a:lnTo>
                    <a:pt x="56066" y="100472"/>
                  </a:lnTo>
                  <a:cubicBezTo>
                    <a:pt x="54258" y="104610"/>
                    <a:pt x="50215" y="107312"/>
                    <a:pt x="45701" y="107387"/>
                  </a:cubicBezTo>
                  <a:lnTo>
                    <a:pt x="45701" y="107387"/>
                  </a:lnTo>
                  <a:cubicBezTo>
                    <a:pt x="39344" y="107387"/>
                    <a:pt x="34184" y="102227"/>
                    <a:pt x="34184" y="95862"/>
                  </a:cubicBezTo>
                  <a:cubicBezTo>
                    <a:pt x="34184" y="92327"/>
                    <a:pt x="34184" y="88486"/>
                    <a:pt x="34184" y="84337"/>
                  </a:cubicBezTo>
                  <a:cubicBezTo>
                    <a:pt x="23934" y="74660"/>
                    <a:pt x="17934" y="61317"/>
                    <a:pt x="17485" y="47225"/>
                  </a:cubicBezTo>
                  <a:cubicBezTo>
                    <a:pt x="16874" y="36193"/>
                    <a:pt x="20594" y="25360"/>
                    <a:pt x="27850" y="17029"/>
                  </a:cubicBezTo>
                  <a:cubicBezTo>
                    <a:pt x="39677" y="4946"/>
                    <a:pt x="56273" y="-1224"/>
                    <a:pt x="73111" y="202"/>
                  </a:cubicBezTo>
                  <a:lnTo>
                    <a:pt x="73111" y="202"/>
                  </a:lnTo>
                  <a:cubicBezTo>
                    <a:pt x="110276" y="364"/>
                    <a:pt x="141325" y="28555"/>
                    <a:pt x="145091" y="65551"/>
                  </a:cubicBezTo>
                  <a:cubicBezTo>
                    <a:pt x="148086" y="99089"/>
                    <a:pt x="127125" y="137353"/>
                    <a:pt x="80942" y="182647"/>
                  </a:cubicBezTo>
                  <a:cubicBezTo>
                    <a:pt x="78765" y="184805"/>
                    <a:pt x="75829" y="186007"/>
                    <a:pt x="72765" y="185989"/>
                  </a:cubicBezTo>
                  <a:close/>
                  <a:moveTo>
                    <a:pt x="58945" y="75232"/>
                  </a:moveTo>
                  <a:cubicBezTo>
                    <a:pt x="62147" y="77309"/>
                    <a:pt x="65498" y="79157"/>
                    <a:pt x="68964" y="80764"/>
                  </a:cubicBezTo>
                  <a:cubicBezTo>
                    <a:pt x="71982" y="82691"/>
                    <a:pt x="75852" y="82691"/>
                    <a:pt x="78869" y="80764"/>
                  </a:cubicBezTo>
                  <a:cubicBezTo>
                    <a:pt x="81633" y="78327"/>
                    <a:pt x="82750" y="74515"/>
                    <a:pt x="81749" y="70967"/>
                  </a:cubicBezTo>
                  <a:cubicBezTo>
                    <a:pt x="80528" y="67838"/>
                    <a:pt x="78006" y="65397"/>
                    <a:pt x="74838" y="64283"/>
                  </a:cubicBezTo>
                  <a:cubicBezTo>
                    <a:pt x="72005" y="63234"/>
                    <a:pt x="68827" y="63906"/>
                    <a:pt x="66662" y="66012"/>
                  </a:cubicBezTo>
                  <a:cubicBezTo>
                    <a:pt x="63391" y="68422"/>
                    <a:pt x="60742" y="71584"/>
                    <a:pt x="58945" y="75232"/>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grpSp>
        <p:nvGrpSpPr>
          <p:cNvPr id="8" name="Group 7">
            <a:extLst>
              <a:ext uri="{FF2B5EF4-FFF2-40B4-BE49-F238E27FC236}">
                <a16:creationId xmlns:a16="http://schemas.microsoft.com/office/drawing/2014/main" id="{28A8E7B7-1AFF-4B38-B299-B8F9962D240B}"/>
              </a:ext>
            </a:extLst>
          </p:cNvPr>
          <p:cNvGrpSpPr/>
          <p:nvPr/>
        </p:nvGrpSpPr>
        <p:grpSpPr>
          <a:xfrm>
            <a:off x="4220153" y="2313691"/>
            <a:ext cx="552808" cy="553212"/>
            <a:chOff x="4021157" y="2622217"/>
            <a:chExt cx="552808" cy="553212"/>
          </a:xfrm>
          <a:solidFill>
            <a:schemeClr val="accent2"/>
          </a:solidFill>
        </p:grpSpPr>
        <p:sp>
          <p:nvSpPr>
            <p:cNvPr id="185" name="Freeform 97">
              <a:extLst>
                <a:ext uri="{FF2B5EF4-FFF2-40B4-BE49-F238E27FC236}">
                  <a16:creationId xmlns:a16="http://schemas.microsoft.com/office/drawing/2014/main" id="{B374278F-C1E4-4D1F-BA20-638CE3876D56}"/>
                </a:ext>
              </a:extLst>
            </p:cNvPr>
            <p:cNvSpPr/>
            <p:nvPr/>
          </p:nvSpPr>
          <p:spPr>
            <a:xfrm>
              <a:off x="4021157" y="2622217"/>
              <a:ext cx="552808" cy="553212"/>
            </a:xfrm>
            <a:custGeom>
              <a:avLst/>
              <a:gdLst>
                <a:gd name="connsiteX0" fmla="*/ 276404 w 552808"/>
                <a:gd name="connsiteY0" fmla="*/ 553212 h 553212"/>
                <a:gd name="connsiteX1" fmla="*/ 0 w 552808"/>
                <a:gd name="connsiteY1" fmla="*/ 276606 h 553212"/>
                <a:gd name="connsiteX2" fmla="*/ 276404 w 552808"/>
                <a:gd name="connsiteY2" fmla="*/ 0 h 553212"/>
                <a:gd name="connsiteX3" fmla="*/ 552809 w 552808"/>
                <a:gd name="connsiteY3" fmla="*/ 276606 h 553212"/>
                <a:gd name="connsiteX4" fmla="*/ 276404 w 552808"/>
                <a:gd name="connsiteY4" fmla="*/ 553212 h 553212"/>
                <a:gd name="connsiteX5" fmla="*/ 276404 w 552808"/>
                <a:gd name="connsiteY5" fmla="*/ 23051 h 553212"/>
                <a:gd name="connsiteX6" fmla="*/ 23034 w 552808"/>
                <a:gd name="connsiteY6" fmla="*/ 276606 h 553212"/>
                <a:gd name="connsiteX7" fmla="*/ 276404 w 552808"/>
                <a:gd name="connsiteY7" fmla="*/ 530162 h 553212"/>
                <a:gd name="connsiteX8" fmla="*/ 529775 w 552808"/>
                <a:gd name="connsiteY8" fmla="*/ 276606 h 553212"/>
                <a:gd name="connsiteX9" fmla="*/ 276404 w 552808"/>
                <a:gd name="connsiteY9" fmla="*/ 23051 h 5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3212">
                  <a:moveTo>
                    <a:pt x="276404" y="553212"/>
                  </a:moveTo>
                  <a:cubicBezTo>
                    <a:pt x="123748" y="553212"/>
                    <a:pt x="0" y="429373"/>
                    <a:pt x="0" y="276606"/>
                  </a:cubicBezTo>
                  <a:cubicBezTo>
                    <a:pt x="0" y="123841"/>
                    <a:pt x="123748" y="0"/>
                    <a:pt x="276404" y="0"/>
                  </a:cubicBezTo>
                  <a:cubicBezTo>
                    <a:pt x="429060" y="0"/>
                    <a:pt x="552809" y="123841"/>
                    <a:pt x="552809" y="276606"/>
                  </a:cubicBezTo>
                  <a:cubicBezTo>
                    <a:pt x="552809" y="429373"/>
                    <a:pt x="429060" y="553212"/>
                    <a:pt x="276404" y="553212"/>
                  </a:cubicBezTo>
                  <a:close/>
                  <a:moveTo>
                    <a:pt x="276404" y="23051"/>
                  </a:moveTo>
                  <a:cubicBezTo>
                    <a:pt x="136475" y="23051"/>
                    <a:pt x="23034" y="136571"/>
                    <a:pt x="23034" y="276606"/>
                  </a:cubicBezTo>
                  <a:cubicBezTo>
                    <a:pt x="23034" y="416638"/>
                    <a:pt x="136475" y="530162"/>
                    <a:pt x="276404" y="530162"/>
                  </a:cubicBezTo>
                  <a:cubicBezTo>
                    <a:pt x="416334" y="530162"/>
                    <a:pt x="529775" y="416638"/>
                    <a:pt x="529775" y="276606"/>
                  </a:cubicBezTo>
                  <a:cubicBezTo>
                    <a:pt x="529775" y="136571"/>
                    <a:pt x="416334" y="23051"/>
                    <a:pt x="276404" y="230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6" name="Freeform 167">
              <a:extLst>
                <a:ext uri="{FF2B5EF4-FFF2-40B4-BE49-F238E27FC236}">
                  <a16:creationId xmlns:a16="http://schemas.microsoft.com/office/drawing/2014/main" id="{FA73AC4B-D228-43BA-9567-13FFFB4AEBBF}"/>
                </a:ext>
              </a:extLst>
            </p:cNvPr>
            <p:cNvSpPr/>
            <p:nvPr/>
          </p:nvSpPr>
          <p:spPr>
            <a:xfrm>
              <a:off x="4170843" y="2720643"/>
              <a:ext cx="241854" cy="334232"/>
            </a:xfrm>
            <a:custGeom>
              <a:avLst/>
              <a:gdLst>
                <a:gd name="connsiteX0" fmla="*/ 170252 w 241853"/>
                <a:gd name="connsiteY0" fmla="*/ 343568 h 334232"/>
                <a:gd name="connsiteX1" fmla="*/ 124185 w 241853"/>
                <a:gd name="connsiteY1" fmla="*/ 343568 h 334232"/>
                <a:gd name="connsiteX2" fmla="*/ 64988 w 241853"/>
                <a:gd name="connsiteY2" fmla="*/ 343568 h 334232"/>
                <a:gd name="connsiteX3" fmla="*/ 35159 w 241853"/>
                <a:gd name="connsiteY3" fmla="*/ 343568 h 334232"/>
                <a:gd name="connsiteX4" fmla="*/ 3949 w 241853"/>
                <a:gd name="connsiteY4" fmla="*/ 325704 h 334232"/>
                <a:gd name="connsiteX5" fmla="*/ 4870 w 241853"/>
                <a:gd name="connsiteY5" fmla="*/ 291128 h 334232"/>
                <a:gd name="connsiteX6" fmla="*/ 76620 w 241853"/>
                <a:gd name="connsiteY6" fmla="*/ 178641 h 334232"/>
                <a:gd name="connsiteX7" fmla="*/ 76620 w 241853"/>
                <a:gd name="connsiteY7" fmla="*/ 79870 h 334232"/>
                <a:gd name="connsiteX8" fmla="*/ 58884 w 241853"/>
                <a:gd name="connsiteY8" fmla="*/ 79870 h 334232"/>
                <a:gd name="connsiteX9" fmla="*/ 47367 w 241853"/>
                <a:gd name="connsiteY9" fmla="*/ 68345 h 334232"/>
                <a:gd name="connsiteX10" fmla="*/ 47367 w 241853"/>
                <a:gd name="connsiteY10" fmla="*/ 11525 h 334232"/>
                <a:gd name="connsiteX11" fmla="*/ 58884 w 241853"/>
                <a:gd name="connsiteY11" fmla="*/ 0 h 334232"/>
                <a:gd name="connsiteX12" fmla="*/ 191328 w 241853"/>
                <a:gd name="connsiteY12" fmla="*/ 0 h 334232"/>
                <a:gd name="connsiteX13" fmla="*/ 202845 w 241853"/>
                <a:gd name="connsiteY13" fmla="*/ 11525 h 334232"/>
                <a:gd name="connsiteX14" fmla="*/ 202845 w 241853"/>
                <a:gd name="connsiteY14" fmla="*/ 68345 h 334232"/>
                <a:gd name="connsiteX15" fmla="*/ 191328 w 241853"/>
                <a:gd name="connsiteY15" fmla="*/ 79870 h 334232"/>
                <a:gd name="connsiteX16" fmla="*/ 152861 w 241853"/>
                <a:gd name="connsiteY16" fmla="*/ 79870 h 334232"/>
                <a:gd name="connsiteX17" fmla="*/ 141345 w 241853"/>
                <a:gd name="connsiteY17" fmla="*/ 68345 h 334232"/>
                <a:gd name="connsiteX18" fmla="*/ 152861 w 241853"/>
                <a:gd name="connsiteY18" fmla="*/ 56819 h 334232"/>
                <a:gd name="connsiteX19" fmla="*/ 179811 w 241853"/>
                <a:gd name="connsiteY19" fmla="*/ 56819 h 334232"/>
                <a:gd name="connsiteX20" fmla="*/ 179811 w 241853"/>
                <a:gd name="connsiteY20" fmla="*/ 23051 h 334232"/>
                <a:gd name="connsiteX21" fmla="*/ 70401 w 241853"/>
                <a:gd name="connsiteY21" fmla="*/ 23051 h 334232"/>
                <a:gd name="connsiteX22" fmla="*/ 70401 w 241853"/>
                <a:gd name="connsiteY22" fmla="*/ 56819 h 334232"/>
                <a:gd name="connsiteX23" fmla="*/ 88137 w 241853"/>
                <a:gd name="connsiteY23" fmla="*/ 56819 h 334232"/>
                <a:gd name="connsiteX24" fmla="*/ 99654 w 241853"/>
                <a:gd name="connsiteY24" fmla="*/ 68345 h 334232"/>
                <a:gd name="connsiteX25" fmla="*/ 99654 w 241853"/>
                <a:gd name="connsiteY25" fmla="*/ 180485 h 334232"/>
                <a:gd name="connsiteX26" fmla="*/ 97926 w 241853"/>
                <a:gd name="connsiteY26" fmla="*/ 186709 h 334232"/>
                <a:gd name="connsiteX27" fmla="*/ 24794 w 241853"/>
                <a:gd name="connsiteY27" fmla="*/ 301270 h 334232"/>
                <a:gd name="connsiteX28" fmla="*/ 23988 w 241853"/>
                <a:gd name="connsiteY28" fmla="*/ 312795 h 334232"/>
                <a:gd name="connsiteX29" fmla="*/ 36772 w 241853"/>
                <a:gd name="connsiteY29" fmla="*/ 318904 h 334232"/>
                <a:gd name="connsiteX30" fmla="*/ 64527 w 241853"/>
                <a:gd name="connsiteY30" fmla="*/ 318904 h 334232"/>
                <a:gd name="connsiteX31" fmla="*/ 124530 w 241853"/>
                <a:gd name="connsiteY31" fmla="*/ 318904 h 334232"/>
                <a:gd name="connsiteX32" fmla="*/ 214592 w 241853"/>
                <a:gd name="connsiteY32" fmla="*/ 318904 h 334232"/>
                <a:gd name="connsiteX33" fmla="*/ 226684 w 241853"/>
                <a:gd name="connsiteY33" fmla="*/ 314870 h 334232"/>
                <a:gd name="connsiteX34" fmla="*/ 226684 w 241853"/>
                <a:gd name="connsiteY34" fmla="*/ 299772 h 334232"/>
                <a:gd name="connsiteX35" fmla="*/ 154013 w 241853"/>
                <a:gd name="connsiteY35" fmla="*/ 186133 h 334232"/>
                <a:gd name="connsiteX36" fmla="*/ 152286 w 241853"/>
                <a:gd name="connsiteY36" fmla="*/ 179909 h 334232"/>
                <a:gd name="connsiteX37" fmla="*/ 152286 w 241853"/>
                <a:gd name="connsiteY37" fmla="*/ 98887 h 334232"/>
                <a:gd name="connsiteX38" fmla="*/ 163803 w 241853"/>
                <a:gd name="connsiteY38" fmla="*/ 87361 h 334232"/>
                <a:gd name="connsiteX39" fmla="*/ 175319 w 241853"/>
                <a:gd name="connsiteY39" fmla="*/ 98887 h 334232"/>
                <a:gd name="connsiteX40" fmla="*/ 175319 w 241853"/>
                <a:gd name="connsiteY40" fmla="*/ 177143 h 334232"/>
                <a:gd name="connsiteX41" fmla="*/ 246609 w 241853"/>
                <a:gd name="connsiteY41" fmla="*/ 288823 h 334232"/>
                <a:gd name="connsiteX42" fmla="*/ 243614 w 241853"/>
                <a:gd name="connsiteY42" fmla="*/ 330429 h 334232"/>
                <a:gd name="connsiteX43" fmla="*/ 215168 w 241853"/>
                <a:gd name="connsiteY43" fmla="*/ 342530 h 334232"/>
                <a:gd name="connsiteX44" fmla="*/ 170252 w 241853"/>
                <a:gd name="connsiteY44" fmla="*/ 343568 h 33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1853" h="334232">
                  <a:moveTo>
                    <a:pt x="170252" y="343568"/>
                  </a:moveTo>
                  <a:cubicBezTo>
                    <a:pt x="154935" y="343568"/>
                    <a:pt x="139617" y="343568"/>
                    <a:pt x="124185" y="343568"/>
                  </a:cubicBezTo>
                  <a:cubicBezTo>
                    <a:pt x="104376" y="343568"/>
                    <a:pt x="84912" y="342761"/>
                    <a:pt x="64988" y="343568"/>
                  </a:cubicBezTo>
                  <a:cubicBezTo>
                    <a:pt x="55314" y="343568"/>
                    <a:pt x="45179" y="343568"/>
                    <a:pt x="35159" y="343568"/>
                  </a:cubicBezTo>
                  <a:cubicBezTo>
                    <a:pt x="22376" y="343395"/>
                    <a:pt x="10582" y="336641"/>
                    <a:pt x="3949" y="325704"/>
                  </a:cubicBezTo>
                  <a:cubicBezTo>
                    <a:pt x="-1625" y="314766"/>
                    <a:pt x="-1280" y="301754"/>
                    <a:pt x="4870" y="291128"/>
                  </a:cubicBezTo>
                  <a:lnTo>
                    <a:pt x="76620" y="178641"/>
                  </a:lnTo>
                  <a:lnTo>
                    <a:pt x="76620" y="79870"/>
                  </a:lnTo>
                  <a:lnTo>
                    <a:pt x="58884" y="79870"/>
                  </a:lnTo>
                  <a:cubicBezTo>
                    <a:pt x="52527" y="79870"/>
                    <a:pt x="47367" y="74710"/>
                    <a:pt x="47367" y="68345"/>
                  </a:cubicBezTo>
                  <a:lnTo>
                    <a:pt x="47367" y="11525"/>
                  </a:lnTo>
                  <a:cubicBezTo>
                    <a:pt x="47367" y="5160"/>
                    <a:pt x="52527" y="0"/>
                    <a:pt x="58884" y="0"/>
                  </a:cubicBezTo>
                  <a:lnTo>
                    <a:pt x="191328" y="0"/>
                  </a:lnTo>
                  <a:cubicBezTo>
                    <a:pt x="197685" y="0"/>
                    <a:pt x="202845" y="5160"/>
                    <a:pt x="202845" y="11525"/>
                  </a:cubicBezTo>
                  <a:lnTo>
                    <a:pt x="202845" y="68345"/>
                  </a:lnTo>
                  <a:cubicBezTo>
                    <a:pt x="202845" y="74710"/>
                    <a:pt x="197685" y="79870"/>
                    <a:pt x="191328" y="79870"/>
                  </a:cubicBezTo>
                  <a:lnTo>
                    <a:pt x="152861" y="79870"/>
                  </a:lnTo>
                  <a:cubicBezTo>
                    <a:pt x="146504" y="79870"/>
                    <a:pt x="141345" y="74710"/>
                    <a:pt x="141345" y="68345"/>
                  </a:cubicBezTo>
                  <a:cubicBezTo>
                    <a:pt x="141345" y="61979"/>
                    <a:pt x="146504" y="56819"/>
                    <a:pt x="152861" y="56819"/>
                  </a:cubicBezTo>
                  <a:lnTo>
                    <a:pt x="179811" y="56819"/>
                  </a:lnTo>
                  <a:lnTo>
                    <a:pt x="179811" y="23051"/>
                  </a:lnTo>
                  <a:lnTo>
                    <a:pt x="70401" y="23051"/>
                  </a:lnTo>
                  <a:lnTo>
                    <a:pt x="70401" y="56819"/>
                  </a:lnTo>
                  <a:lnTo>
                    <a:pt x="88137" y="56819"/>
                  </a:lnTo>
                  <a:cubicBezTo>
                    <a:pt x="94494" y="56819"/>
                    <a:pt x="99654" y="61979"/>
                    <a:pt x="99654" y="68345"/>
                  </a:cubicBezTo>
                  <a:lnTo>
                    <a:pt x="99654" y="180485"/>
                  </a:lnTo>
                  <a:cubicBezTo>
                    <a:pt x="99677" y="182682"/>
                    <a:pt x="99078" y="184842"/>
                    <a:pt x="97926" y="186709"/>
                  </a:cubicBezTo>
                  <a:lnTo>
                    <a:pt x="24794" y="301270"/>
                  </a:lnTo>
                  <a:cubicBezTo>
                    <a:pt x="22744" y="304774"/>
                    <a:pt x="22445" y="309038"/>
                    <a:pt x="23988" y="312795"/>
                  </a:cubicBezTo>
                  <a:cubicBezTo>
                    <a:pt x="26925" y="316887"/>
                    <a:pt x="31750" y="319180"/>
                    <a:pt x="36772" y="318904"/>
                  </a:cubicBezTo>
                  <a:cubicBezTo>
                    <a:pt x="45755" y="319595"/>
                    <a:pt x="55314" y="318904"/>
                    <a:pt x="64527" y="318904"/>
                  </a:cubicBezTo>
                  <a:cubicBezTo>
                    <a:pt x="84682" y="318904"/>
                    <a:pt x="104491" y="318904"/>
                    <a:pt x="124530" y="318904"/>
                  </a:cubicBezTo>
                  <a:cubicBezTo>
                    <a:pt x="154244" y="318904"/>
                    <a:pt x="184878" y="319941"/>
                    <a:pt x="214592" y="318904"/>
                  </a:cubicBezTo>
                  <a:cubicBezTo>
                    <a:pt x="218968" y="318973"/>
                    <a:pt x="223230" y="317555"/>
                    <a:pt x="226684" y="314870"/>
                  </a:cubicBezTo>
                  <a:cubicBezTo>
                    <a:pt x="230209" y="310456"/>
                    <a:pt x="230209" y="304186"/>
                    <a:pt x="226684" y="299772"/>
                  </a:cubicBezTo>
                  <a:lnTo>
                    <a:pt x="154013" y="186133"/>
                  </a:lnTo>
                  <a:cubicBezTo>
                    <a:pt x="152861" y="184266"/>
                    <a:pt x="152251" y="182106"/>
                    <a:pt x="152286" y="179909"/>
                  </a:cubicBezTo>
                  <a:lnTo>
                    <a:pt x="152286" y="98887"/>
                  </a:lnTo>
                  <a:cubicBezTo>
                    <a:pt x="152286" y="92521"/>
                    <a:pt x="157445" y="87361"/>
                    <a:pt x="163803" y="87361"/>
                  </a:cubicBezTo>
                  <a:cubicBezTo>
                    <a:pt x="170160" y="87361"/>
                    <a:pt x="175319" y="92521"/>
                    <a:pt x="175319" y="98887"/>
                  </a:cubicBezTo>
                  <a:lnTo>
                    <a:pt x="175319" y="177143"/>
                  </a:lnTo>
                  <a:lnTo>
                    <a:pt x="246609" y="288823"/>
                  </a:lnTo>
                  <a:cubicBezTo>
                    <a:pt x="254751" y="301869"/>
                    <a:pt x="253542" y="318685"/>
                    <a:pt x="243614" y="330429"/>
                  </a:cubicBezTo>
                  <a:cubicBezTo>
                    <a:pt x="236048" y="337989"/>
                    <a:pt x="225855" y="342334"/>
                    <a:pt x="215168" y="342530"/>
                  </a:cubicBezTo>
                  <a:cubicBezTo>
                    <a:pt x="201002" y="343337"/>
                    <a:pt x="185569" y="343568"/>
                    <a:pt x="170252" y="343568"/>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87" name="Freeform 168">
              <a:extLst>
                <a:ext uri="{FF2B5EF4-FFF2-40B4-BE49-F238E27FC236}">
                  <a16:creationId xmlns:a16="http://schemas.microsoft.com/office/drawing/2014/main" id="{1ACFBDC0-5D5F-4470-B2F4-B61F7F750746}"/>
                </a:ext>
              </a:extLst>
            </p:cNvPr>
            <p:cNvSpPr/>
            <p:nvPr/>
          </p:nvSpPr>
          <p:spPr>
            <a:xfrm>
              <a:off x="4226272" y="2923602"/>
              <a:ext cx="138202" cy="23051"/>
            </a:xfrm>
            <a:custGeom>
              <a:avLst/>
              <a:gdLst>
                <a:gd name="connsiteX0" fmla="*/ 131062 w 138202"/>
                <a:gd name="connsiteY0" fmla="*/ 23051 h 23050"/>
                <a:gd name="connsiteX1" fmla="*/ 11517 w 138202"/>
                <a:gd name="connsiteY1" fmla="*/ 23051 h 23050"/>
                <a:gd name="connsiteX2" fmla="*/ 0 w 138202"/>
                <a:gd name="connsiteY2" fmla="*/ 11525 h 23050"/>
                <a:gd name="connsiteX3" fmla="*/ 11517 w 138202"/>
                <a:gd name="connsiteY3" fmla="*/ 0 h 23050"/>
                <a:gd name="connsiteX4" fmla="*/ 131062 w 138202"/>
                <a:gd name="connsiteY4" fmla="*/ 0 h 23050"/>
                <a:gd name="connsiteX5" fmla="*/ 142579 w 138202"/>
                <a:gd name="connsiteY5" fmla="*/ 11525 h 23050"/>
                <a:gd name="connsiteX6" fmla="*/ 131062 w 138202"/>
                <a:gd name="connsiteY6" fmla="*/ 23051 h 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02" h="23050">
                  <a:moveTo>
                    <a:pt x="131062" y="23051"/>
                  </a:moveTo>
                  <a:lnTo>
                    <a:pt x="11517" y="23051"/>
                  </a:lnTo>
                  <a:cubicBezTo>
                    <a:pt x="5160" y="23051"/>
                    <a:pt x="0" y="17887"/>
                    <a:pt x="0" y="11525"/>
                  </a:cubicBezTo>
                  <a:cubicBezTo>
                    <a:pt x="0" y="5163"/>
                    <a:pt x="5160" y="0"/>
                    <a:pt x="11517" y="0"/>
                  </a:cubicBezTo>
                  <a:lnTo>
                    <a:pt x="131062" y="0"/>
                  </a:lnTo>
                  <a:cubicBezTo>
                    <a:pt x="137419" y="0"/>
                    <a:pt x="142579" y="5163"/>
                    <a:pt x="142579" y="11525"/>
                  </a:cubicBezTo>
                  <a:cubicBezTo>
                    <a:pt x="142579" y="17887"/>
                    <a:pt x="137419" y="23051"/>
                    <a:pt x="131062" y="230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sp>
        <p:nvSpPr>
          <p:cNvPr id="189" name="Rectangle 188">
            <a:extLst>
              <a:ext uri="{FF2B5EF4-FFF2-40B4-BE49-F238E27FC236}">
                <a16:creationId xmlns:a16="http://schemas.microsoft.com/office/drawing/2014/main" id="{8586E70A-8DD4-49E4-9330-8694506B1F5E}"/>
              </a:ext>
            </a:extLst>
          </p:cNvPr>
          <p:cNvSpPr/>
          <p:nvPr/>
        </p:nvSpPr>
        <p:spPr>
          <a:xfrm>
            <a:off x="4762151" y="4837757"/>
            <a:ext cx="3227709" cy="27699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Offer Decisioning</a:t>
            </a:r>
            <a:endParaRPr kumimoji="0" lang="en-US" sz="1200" b="1" i="0" u="none" strike="noStrike" kern="1200" cap="none" spc="0" normalizeH="0" baseline="0" noProof="0" dirty="0">
              <a:ln>
                <a:noFill/>
              </a:ln>
              <a:solidFill>
                <a:srgbClr val="000000"/>
              </a:solidFill>
              <a:effectLst/>
              <a:uLnTx/>
              <a:uFillTx/>
              <a:ea typeface="+mn-ea"/>
              <a:cs typeface="Calibri"/>
            </a:endParaRPr>
          </a:p>
        </p:txBody>
      </p:sp>
      <p:sp>
        <p:nvSpPr>
          <p:cNvPr id="190" name="Rectangle 189">
            <a:extLst>
              <a:ext uri="{FF2B5EF4-FFF2-40B4-BE49-F238E27FC236}">
                <a16:creationId xmlns:a16="http://schemas.microsoft.com/office/drawing/2014/main" id="{CB9AF21E-4433-4972-9721-50FD7A838C1B}"/>
              </a:ext>
            </a:extLst>
          </p:cNvPr>
          <p:cNvSpPr/>
          <p:nvPr/>
        </p:nvSpPr>
        <p:spPr>
          <a:xfrm>
            <a:off x="4762151" y="5053836"/>
            <a:ext cx="2904616"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Leverage real-time customer profile to optimize the right personalized offer to maximize revenue</a:t>
            </a:r>
          </a:p>
        </p:txBody>
      </p:sp>
      <p:grpSp>
        <p:nvGrpSpPr>
          <p:cNvPr id="5" name="Group 4">
            <a:extLst>
              <a:ext uri="{FF2B5EF4-FFF2-40B4-BE49-F238E27FC236}">
                <a16:creationId xmlns:a16="http://schemas.microsoft.com/office/drawing/2014/main" id="{9A8A593B-3640-4032-A900-F6530DB49AD6}"/>
              </a:ext>
            </a:extLst>
          </p:cNvPr>
          <p:cNvGrpSpPr/>
          <p:nvPr/>
        </p:nvGrpSpPr>
        <p:grpSpPr>
          <a:xfrm>
            <a:off x="4241451" y="4844655"/>
            <a:ext cx="552808" cy="553212"/>
            <a:chOff x="4021157" y="5065317"/>
            <a:chExt cx="552808" cy="553212"/>
          </a:xfrm>
          <a:solidFill>
            <a:schemeClr val="accent2"/>
          </a:solidFill>
        </p:grpSpPr>
        <p:sp>
          <p:nvSpPr>
            <p:cNvPr id="192" name="Freeform 44">
              <a:extLst>
                <a:ext uri="{FF2B5EF4-FFF2-40B4-BE49-F238E27FC236}">
                  <a16:creationId xmlns:a16="http://schemas.microsoft.com/office/drawing/2014/main" id="{893AACB4-205E-4E3E-AA8E-FC39FB8C57D5}"/>
                </a:ext>
              </a:extLst>
            </p:cNvPr>
            <p:cNvSpPr/>
            <p:nvPr/>
          </p:nvSpPr>
          <p:spPr>
            <a:xfrm>
              <a:off x="4021157" y="5065317"/>
              <a:ext cx="552808" cy="553212"/>
            </a:xfrm>
            <a:custGeom>
              <a:avLst/>
              <a:gdLst>
                <a:gd name="connsiteX0" fmla="*/ 276404 w 552808"/>
                <a:gd name="connsiteY0" fmla="*/ 553212 h 553212"/>
                <a:gd name="connsiteX1" fmla="*/ 0 w 552808"/>
                <a:gd name="connsiteY1" fmla="*/ 276606 h 553212"/>
                <a:gd name="connsiteX2" fmla="*/ 276404 w 552808"/>
                <a:gd name="connsiteY2" fmla="*/ 0 h 553212"/>
                <a:gd name="connsiteX3" fmla="*/ 552809 w 552808"/>
                <a:gd name="connsiteY3" fmla="*/ 276606 h 553212"/>
                <a:gd name="connsiteX4" fmla="*/ 276404 w 552808"/>
                <a:gd name="connsiteY4" fmla="*/ 553212 h 553212"/>
                <a:gd name="connsiteX5" fmla="*/ 276404 w 552808"/>
                <a:gd name="connsiteY5" fmla="*/ 23051 h 553212"/>
                <a:gd name="connsiteX6" fmla="*/ 23034 w 552808"/>
                <a:gd name="connsiteY6" fmla="*/ 276606 h 553212"/>
                <a:gd name="connsiteX7" fmla="*/ 276404 w 552808"/>
                <a:gd name="connsiteY7" fmla="*/ 530162 h 553212"/>
                <a:gd name="connsiteX8" fmla="*/ 529775 w 552808"/>
                <a:gd name="connsiteY8" fmla="*/ 276606 h 553212"/>
                <a:gd name="connsiteX9" fmla="*/ 276404 w 552808"/>
                <a:gd name="connsiteY9" fmla="*/ 23051 h 5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3212">
                  <a:moveTo>
                    <a:pt x="276404" y="553212"/>
                  </a:moveTo>
                  <a:cubicBezTo>
                    <a:pt x="123748" y="553212"/>
                    <a:pt x="0" y="429371"/>
                    <a:pt x="0" y="276606"/>
                  </a:cubicBezTo>
                  <a:cubicBezTo>
                    <a:pt x="0" y="123841"/>
                    <a:pt x="123748" y="0"/>
                    <a:pt x="276404" y="0"/>
                  </a:cubicBezTo>
                  <a:cubicBezTo>
                    <a:pt x="429060" y="0"/>
                    <a:pt x="552809" y="123841"/>
                    <a:pt x="552809" y="276606"/>
                  </a:cubicBezTo>
                  <a:cubicBezTo>
                    <a:pt x="552809" y="429371"/>
                    <a:pt x="429060" y="553212"/>
                    <a:pt x="276404" y="553212"/>
                  </a:cubicBezTo>
                  <a:close/>
                  <a:moveTo>
                    <a:pt x="276404" y="23051"/>
                  </a:moveTo>
                  <a:cubicBezTo>
                    <a:pt x="136474" y="23051"/>
                    <a:pt x="23034" y="136571"/>
                    <a:pt x="23034" y="276606"/>
                  </a:cubicBezTo>
                  <a:cubicBezTo>
                    <a:pt x="23034" y="416641"/>
                    <a:pt x="136474" y="530162"/>
                    <a:pt x="276404" y="530162"/>
                  </a:cubicBezTo>
                  <a:cubicBezTo>
                    <a:pt x="416334" y="530162"/>
                    <a:pt x="529775" y="416641"/>
                    <a:pt x="529775" y="276606"/>
                  </a:cubicBezTo>
                  <a:cubicBezTo>
                    <a:pt x="529775" y="136571"/>
                    <a:pt x="416334" y="23051"/>
                    <a:pt x="276404" y="230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3" name="Freeform 91">
              <a:extLst>
                <a:ext uri="{FF2B5EF4-FFF2-40B4-BE49-F238E27FC236}">
                  <a16:creationId xmlns:a16="http://schemas.microsoft.com/office/drawing/2014/main" id="{4E2D0E8B-E3A0-4329-8398-78DF87BBA985}"/>
                </a:ext>
              </a:extLst>
            </p:cNvPr>
            <p:cNvSpPr/>
            <p:nvPr/>
          </p:nvSpPr>
          <p:spPr>
            <a:xfrm>
              <a:off x="4123628" y="5330397"/>
              <a:ext cx="103652" cy="69152"/>
            </a:xfrm>
            <a:custGeom>
              <a:avLst/>
              <a:gdLst>
                <a:gd name="connsiteX0" fmla="*/ 72700 w 103651"/>
                <a:gd name="connsiteY0" fmla="*/ 70535 h 69151"/>
                <a:gd name="connsiteX1" fmla="*/ 72700 w 103651"/>
                <a:gd name="connsiteY1" fmla="*/ 70535 h 69151"/>
                <a:gd name="connsiteX2" fmla="*/ 17304 w 103651"/>
                <a:gd name="connsiteY2" fmla="*/ 70535 h 69151"/>
                <a:gd name="connsiteX3" fmla="*/ 3137 w 103651"/>
                <a:gd name="connsiteY3" fmla="*/ 63505 h 69151"/>
                <a:gd name="connsiteX4" fmla="*/ 1065 w 103651"/>
                <a:gd name="connsiteY4" fmla="*/ 47485 h 69151"/>
                <a:gd name="connsiteX5" fmla="*/ 11775 w 103651"/>
                <a:gd name="connsiteY5" fmla="*/ 15906 h 69151"/>
                <a:gd name="connsiteX6" fmla="*/ 33312 w 103651"/>
                <a:gd name="connsiteY6" fmla="*/ 1 h 69151"/>
                <a:gd name="connsiteX7" fmla="*/ 33312 w 103651"/>
                <a:gd name="connsiteY7" fmla="*/ 1 h 69151"/>
                <a:gd name="connsiteX8" fmla="*/ 88708 w 103651"/>
                <a:gd name="connsiteY8" fmla="*/ 1 h 69151"/>
                <a:gd name="connsiteX9" fmla="*/ 105914 w 103651"/>
                <a:gd name="connsiteY9" fmla="*/ 16891 h 69151"/>
                <a:gd name="connsiteX10" fmla="*/ 104831 w 103651"/>
                <a:gd name="connsiteY10" fmla="*/ 23051 h 69151"/>
                <a:gd name="connsiteX11" fmla="*/ 94121 w 103651"/>
                <a:gd name="connsiteY11" fmla="*/ 54515 h 69151"/>
                <a:gd name="connsiteX12" fmla="*/ 72700 w 103651"/>
                <a:gd name="connsiteY12" fmla="*/ 70535 h 69151"/>
                <a:gd name="connsiteX13" fmla="*/ 25365 w 103651"/>
                <a:gd name="connsiteY13" fmla="*/ 47485 h 69151"/>
                <a:gd name="connsiteX14" fmla="*/ 72700 w 103651"/>
                <a:gd name="connsiteY14" fmla="*/ 47485 h 69151"/>
                <a:gd name="connsiteX15" fmla="*/ 80761 w 103651"/>
                <a:gd name="connsiteY15" fmla="*/ 23282 h 69151"/>
                <a:gd name="connsiteX16" fmla="*/ 33888 w 103651"/>
                <a:gd name="connsiteY16" fmla="*/ 23282 h 69151"/>
                <a:gd name="connsiteX17" fmla="*/ 83295 w 103651"/>
                <a:gd name="connsiteY17" fmla="*/ 16136 h 69151"/>
                <a:gd name="connsiteX18" fmla="*/ 83295 w 103651"/>
                <a:gd name="connsiteY18" fmla="*/ 16136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51" h="69151">
                  <a:moveTo>
                    <a:pt x="72700" y="70535"/>
                  </a:moveTo>
                  <a:lnTo>
                    <a:pt x="72700" y="70535"/>
                  </a:lnTo>
                  <a:lnTo>
                    <a:pt x="17304" y="70535"/>
                  </a:lnTo>
                  <a:cubicBezTo>
                    <a:pt x="11717" y="70638"/>
                    <a:pt x="6431" y="68016"/>
                    <a:pt x="3137" y="63505"/>
                  </a:cubicBezTo>
                  <a:cubicBezTo>
                    <a:pt x="-121" y="58821"/>
                    <a:pt x="-893" y="52844"/>
                    <a:pt x="1065" y="47485"/>
                  </a:cubicBezTo>
                  <a:lnTo>
                    <a:pt x="11775" y="15906"/>
                  </a:lnTo>
                  <a:cubicBezTo>
                    <a:pt x="15046" y="6711"/>
                    <a:pt x="23568" y="420"/>
                    <a:pt x="33312" y="1"/>
                  </a:cubicBezTo>
                  <a:lnTo>
                    <a:pt x="33312" y="1"/>
                  </a:lnTo>
                  <a:lnTo>
                    <a:pt x="88708" y="1"/>
                  </a:lnTo>
                  <a:cubicBezTo>
                    <a:pt x="98117" y="-90"/>
                    <a:pt x="105822" y="7471"/>
                    <a:pt x="105914" y="16891"/>
                  </a:cubicBezTo>
                  <a:cubicBezTo>
                    <a:pt x="105937" y="18994"/>
                    <a:pt x="105569" y="21083"/>
                    <a:pt x="104831" y="23051"/>
                  </a:cubicBezTo>
                  <a:lnTo>
                    <a:pt x="94121" y="54515"/>
                  </a:lnTo>
                  <a:cubicBezTo>
                    <a:pt x="90931" y="63738"/>
                    <a:pt x="82443" y="70084"/>
                    <a:pt x="72700" y="70535"/>
                  </a:cubicBezTo>
                  <a:close/>
                  <a:moveTo>
                    <a:pt x="25365" y="47485"/>
                  </a:moveTo>
                  <a:lnTo>
                    <a:pt x="72700" y="47485"/>
                  </a:lnTo>
                  <a:lnTo>
                    <a:pt x="80761" y="23282"/>
                  </a:lnTo>
                  <a:lnTo>
                    <a:pt x="33888" y="23282"/>
                  </a:lnTo>
                  <a:close/>
                  <a:moveTo>
                    <a:pt x="83295" y="16136"/>
                  </a:moveTo>
                  <a:lnTo>
                    <a:pt x="83295" y="16136"/>
                  </a:ln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4" name="Freeform 92">
              <a:extLst>
                <a:ext uri="{FF2B5EF4-FFF2-40B4-BE49-F238E27FC236}">
                  <a16:creationId xmlns:a16="http://schemas.microsoft.com/office/drawing/2014/main" id="{64CB1B2F-2862-46CC-8344-E4429F3BCE9B}"/>
                </a:ext>
              </a:extLst>
            </p:cNvPr>
            <p:cNvSpPr/>
            <p:nvPr/>
          </p:nvSpPr>
          <p:spPr>
            <a:xfrm>
              <a:off x="4114213" y="5283144"/>
              <a:ext cx="115168" cy="69152"/>
            </a:xfrm>
            <a:custGeom>
              <a:avLst/>
              <a:gdLst>
                <a:gd name="connsiteX0" fmla="*/ 42727 w 115168"/>
                <a:gd name="connsiteY0" fmla="*/ 70304 h 69151"/>
                <a:gd name="connsiteX1" fmla="*/ 21075 w 115168"/>
                <a:gd name="connsiteY1" fmla="*/ 54745 h 69151"/>
                <a:gd name="connsiteX2" fmla="*/ 17851 w 115168"/>
                <a:gd name="connsiteY2" fmla="*/ 45179 h 69151"/>
                <a:gd name="connsiteX3" fmla="*/ 25533 w 115168"/>
                <a:gd name="connsiteY3" fmla="*/ 30805 h 69151"/>
                <a:gd name="connsiteX4" fmla="*/ 39618 w 115168"/>
                <a:gd name="connsiteY4" fmla="*/ 37688 h 69151"/>
                <a:gd name="connsiteX5" fmla="*/ 42958 w 115168"/>
                <a:gd name="connsiteY5" fmla="*/ 47254 h 69151"/>
                <a:gd name="connsiteX6" fmla="*/ 90176 w 115168"/>
                <a:gd name="connsiteY6" fmla="*/ 47254 h 69151"/>
                <a:gd name="connsiteX7" fmla="*/ 81885 w 115168"/>
                <a:gd name="connsiteY7" fmla="*/ 23051 h 69151"/>
                <a:gd name="connsiteX8" fmla="*/ 11517 w 115168"/>
                <a:gd name="connsiteY8" fmla="*/ 23051 h 69151"/>
                <a:gd name="connsiteX9" fmla="*/ 11517 w 115168"/>
                <a:gd name="connsiteY9" fmla="*/ 23051 h 69151"/>
                <a:gd name="connsiteX10" fmla="*/ 0 w 115168"/>
                <a:gd name="connsiteY10" fmla="*/ 11525 h 69151"/>
                <a:gd name="connsiteX11" fmla="*/ 11517 w 115168"/>
                <a:gd name="connsiteY11" fmla="*/ 0 h 69151"/>
                <a:gd name="connsiteX12" fmla="*/ 82115 w 115168"/>
                <a:gd name="connsiteY12" fmla="*/ 0 h 69151"/>
                <a:gd name="connsiteX13" fmla="*/ 82115 w 115168"/>
                <a:gd name="connsiteY13" fmla="*/ 0 h 69151"/>
                <a:gd name="connsiteX14" fmla="*/ 103767 w 115168"/>
                <a:gd name="connsiteY14" fmla="*/ 15674 h 69151"/>
                <a:gd name="connsiteX15" fmla="*/ 114247 w 115168"/>
                <a:gd name="connsiteY15" fmla="*/ 47254 h 69151"/>
                <a:gd name="connsiteX16" fmla="*/ 104285 w 115168"/>
                <a:gd name="connsiteY16" fmla="*/ 69218 h 69151"/>
                <a:gd name="connsiteX17" fmla="*/ 98008 w 115168"/>
                <a:gd name="connsiteY17" fmla="*/ 70304 h 69151"/>
                <a:gd name="connsiteX18" fmla="*/ 42612 w 115168"/>
                <a:gd name="connsiteY18" fmla="*/ 70304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168" h="69151">
                  <a:moveTo>
                    <a:pt x="42727" y="70304"/>
                  </a:moveTo>
                  <a:cubicBezTo>
                    <a:pt x="33030" y="69986"/>
                    <a:pt x="24473" y="63842"/>
                    <a:pt x="21075" y="54745"/>
                  </a:cubicBezTo>
                  <a:lnTo>
                    <a:pt x="17851" y="45179"/>
                  </a:lnTo>
                  <a:cubicBezTo>
                    <a:pt x="16008" y="39088"/>
                    <a:pt x="19440" y="32652"/>
                    <a:pt x="25533" y="30805"/>
                  </a:cubicBezTo>
                  <a:cubicBezTo>
                    <a:pt x="31302" y="29053"/>
                    <a:pt x="37452" y="32055"/>
                    <a:pt x="39618" y="37688"/>
                  </a:cubicBezTo>
                  <a:lnTo>
                    <a:pt x="42958" y="47254"/>
                  </a:lnTo>
                  <a:lnTo>
                    <a:pt x="90176" y="47254"/>
                  </a:lnTo>
                  <a:lnTo>
                    <a:pt x="81885" y="23051"/>
                  </a:lnTo>
                  <a:lnTo>
                    <a:pt x="11517" y="23051"/>
                  </a:lnTo>
                  <a:lnTo>
                    <a:pt x="11517" y="23051"/>
                  </a:lnTo>
                  <a:cubicBezTo>
                    <a:pt x="5160" y="23051"/>
                    <a:pt x="0" y="17891"/>
                    <a:pt x="0" y="11525"/>
                  </a:cubicBezTo>
                  <a:cubicBezTo>
                    <a:pt x="0" y="5160"/>
                    <a:pt x="5160" y="0"/>
                    <a:pt x="11517" y="0"/>
                  </a:cubicBezTo>
                  <a:lnTo>
                    <a:pt x="82115" y="0"/>
                  </a:lnTo>
                  <a:lnTo>
                    <a:pt x="82115" y="0"/>
                  </a:lnTo>
                  <a:cubicBezTo>
                    <a:pt x="91858" y="305"/>
                    <a:pt x="100427" y="6512"/>
                    <a:pt x="103767" y="15674"/>
                  </a:cubicBezTo>
                  <a:lnTo>
                    <a:pt x="114247" y="47254"/>
                  </a:lnTo>
                  <a:cubicBezTo>
                    <a:pt x="117552" y="56073"/>
                    <a:pt x="113095" y="65907"/>
                    <a:pt x="104285" y="69218"/>
                  </a:cubicBezTo>
                  <a:cubicBezTo>
                    <a:pt x="102281" y="69971"/>
                    <a:pt x="100150" y="70340"/>
                    <a:pt x="98008" y="70304"/>
                  </a:cubicBezTo>
                  <a:lnTo>
                    <a:pt x="42612" y="70304"/>
                  </a:ln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5" name="Freeform 93">
              <a:extLst>
                <a:ext uri="{FF2B5EF4-FFF2-40B4-BE49-F238E27FC236}">
                  <a16:creationId xmlns:a16="http://schemas.microsoft.com/office/drawing/2014/main" id="{C8A4D84F-1C73-47AB-99CB-A3F23D956ED0}"/>
                </a:ext>
              </a:extLst>
            </p:cNvPr>
            <p:cNvSpPr/>
            <p:nvPr/>
          </p:nvSpPr>
          <p:spPr>
            <a:xfrm>
              <a:off x="4099241" y="5330513"/>
              <a:ext cx="357022" cy="57626"/>
            </a:xfrm>
            <a:custGeom>
              <a:avLst/>
              <a:gdLst>
                <a:gd name="connsiteX0" fmla="*/ 343432 w 357022"/>
                <a:gd name="connsiteY0" fmla="*/ 63619 h 57626"/>
                <a:gd name="connsiteX1" fmla="*/ 341934 w 357022"/>
                <a:gd name="connsiteY1" fmla="*/ 63619 h 57626"/>
                <a:gd name="connsiteX2" fmla="*/ 332030 w 357022"/>
                <a:gd name="connsiteY2" fmla="*/ 50711 h 57626"/>
                <a:gd name="connsiteX3" fmla="*/ 335485 w 357022"/>
                <a:gd name="connsiteY3" fmla="*/ 23051 h 57626"/>
                <a:gd name="connsiteX4" fmla="*/ 11517 w 357022"/>
                <a:gd name="connsiteY4" fmla="*/ 23051 h 57626"/>
                <a:gd name="connsiteX5" fmla="*/ 0 w 357022"/>
                <a:gd name="connsiteY5" fmla="*/ 11525 h 57626"/>
                <a:gd name="connsiteX6" fmla="*/ 11517 w 357022"/>
                <a:gd name="connsiteY6" fmla="*/ 0 h 57626"/>
                <a:gd name="connsiteX7" fmla="*/ 348039 w 357022"/>
                <a:gd name="connsiteY7" fmla="*/ 0 h 57626"/>
                <a:gd name="connsiteX8" fmla="*/ 356676 w 357022"/>
                <a:gd name="connsiteY8" fmla="*/ 3919 h 57626"/>
                <a:gd name="connsiteX9" fmla="*/ 359440 w 357022"/>
                <a:gd name="connsiteY9" fmla="*/ 12908 h 57626"/>
                <a:gd name="connsiteX10" fmla="*/ 354373 w 357022"/>
                <a:gd name="connsiteY10" fmla="*/ 53592 h 57626"/>
                <a:gd name="connsiteX11" fmla="*/ 343432 w 357022"/>
                <a:gd name="connsiteY11" fmla="*/ 63619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022" h="57626">
                  <a:moveTo>
                    <a:pt x="343432" y="63619"/>
                  </a:moveTo>
                  <a:lnTo>
                    <a:pt x="341934" y="63619"/>
                  </a:lnTo>
                  <a:cubicBezTo>
                    <a:pt x="335647" y="62783"/>
                    <a:pt x="331213" y="57010"/>
                    <a:pt x="332030" y="50711"/>
                  </a:cubicBezTo>
                  <a:lnTo>
                    <a:pt x="335485" y="23051"/>
                  </a:lnTo>
                  <a:lnTo>
                    <a:pt x="11517" y="23051"/>
                  </a:lnTo>
                  <a:cubicBezTo>
                    <a:pt x="5160" y="23051"/>
                    <a:pt x="0" y="17891"/>
                    <a:pt x="0" y="11525"/>
                  </a:cubicBezTo>
                  <a:cubicBezTo>
                    <a:pt x="0" y="5160"/>
                    <a:pt x="5160" y="0"/>
                    <a:pt x="11517" y="0"/>
                  </a:cubicBezTo>
                  <a:lnTo>
                    <a:pt x="348039" y="0"/>
                  </a:lnTo>
                  <a:cubicBezTo>
                    <a:pt x="351344" y="5"/>
                    <a:pt x="354488" y="1431"/>
                    <a:pt x="356676" y="3919"/>
                  </a:cubicBezTo>
                  <a:cubicBezTo>
                    <a:pt x="358830" y="6385"/>
                    <a:pt x="359844" y="9655"/>
                    <a:pt x="359440" y="12908"/>
                  </a:cubicBezTo>
                  <a:lnTo>
                    <a:pt x="354373" y="53592"/>
                  </a:lnTo>
                  <a:cubicBezTo>
                    <a:pt x="353647" y="59153"/>
                    <a:pt x="349029" y="63385"/>
                    <a:pt x="343432" y="63619"/>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6" name="Freeform 94">
              <a:extLst>
                <a:ext uri="{FF2B5EF4-FFF2-40B4-BE49-F238E27FC236}">
                  <a16:creationId xmlns:a16="http://schemas.microsoft.com/office/drawing/2014/main" id="{8DF56CA4-170E-4534-80AD-99CE5CA42676}"/>
                </a:ext>
              </a:extLst>
            </p:cNvPr>
            <p:cNvSpPr/>
            <p:nvPr/>
          </p:nvSpPr>
          <p:spPr>
            <a:xfrm>
              <a:off x="4282864" y="5173472"/>
              <a:ext cx="103652" cy="334232"/>
            </a:xfrm>
            <a:custGeom>
              <a:avLst/>
              <a:gdLst>
                <a:gd name="connsiteX0" fmla="*/ 11817 w 103651"/>
                <a:gd name="connsiteY0" fmla="*/ 336951 h 334232"/>
                <a:gd name="connsiteX1" fmla="*/ 301 w 103651"/>
                <a:gd name="connsiteY1" fmla="*/ 327961 h 334232"/>
                <a:gd name="connsiteX2" fmla="*/ 8927 w 103651"/>
                <a:gd name="connsiteY2" fmla="*/ 314134 h 334232"/>
                <a:gd name="connsiteX3" fmla="*/ 8938 w 103651"/>
                <a:gd name="connsiteY3" fmla="*/ 314131 h 334232"/>
                <a:gd name="connsiteX4" fmla="*/ 85755 w 103651"/>
                <a:gd name="connsiteY4" fmla="*/ 168451 h 334232"/>
                <a:gd name="connsiteX5" fmla="*/ 8938 w 103651"/>
                <a:gd name="connsiteY5" fmla="*/ 22772 h 334232"/>
                <a:gd name="connsiteX6" fmla="*/ 301 w 103651"/>
                <a:gd name="connsiteY6" fmla="*/ 8942 h 334232"/>
                <a:gd name="connsiteX7" fmla="*/ 14121 w 103651"/>
                <a:gd name="connsiteY7" fmla="*/ 298 h 334232"/>
                <a:gd name="connsiteX8" fmla="*/ 108789 w 103651"/>
                <a:gd name="connsiteY8" fmla="*/ 168451 h 334232"/>
                <a:gd name="connsiteX9" fmla="*/ 14697 w 103651"/>
                <a:gd name="connsiteY9" fmla="*/ 336605 h 334232"/>
                <a:gd name="connsiteX10" fmla="*/ 11817 w 103651"/>
                <a:gd name="connsiteY10" fmla="*/ 336951 h 33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651" h="334232">
                  <a:moveTo>
                    <a:pt x="11817" y="336951"/>
                  </a:moveTo>
                  <a:cubicBezTo>
                    <a:pt x="6324" y="337084"/>
                    <a:pt x="1510" y="333322"/>
                    <a:pt x="301" y="327961"/>
                  </a:cubicBezTo>
                  <a:cubicBezTo>
                    <a:pt x="-1139" y="321759"/>
                    <a:pt x="2731" y="315569"/>
                    <a:pt x="8927" y="314134"/>
                  </a:cubicBezTo>
                  <a:cubicBezTo>
                    <a:pt x="8927" y="314133"/>
                    <a:pt x="8938" y="314132"/>
                    <a:pt x="8938" y="314131"/>
                  </a:cubicBezTo>
                  <a:cubicBezTo>
                    <a:pt x="52702" y="304104"/>
                    <a:pt x="85755" y="241406"/>
                    <a:pt x="85755" y="168451"/>
                  </a:cubicBezTo>
                  <a:cubicBezTo>
                    <a:pt x="85755" y="95497"/>
                    <a:pt x="52702" y="32799"/>
                    <a:pt x="8938" y="22772"/>
                  </a:cubicBezTo>
                  <a:cubicBezTo>
                    <a:pt x="2742" y="21340"/>
                    <a:pt x="-1128" y="15148"/>
                    <a:pt x="301" y="8942"/>
                  </a:cubicBezTo>
                  <a:cubicBezTo>
                    <a:pt x="1729" y="2736"/>
                    <a:pt x="7913" y="-1135"/>
                    <a:pt x="14121" y="298"/>
                  </a:cubicBezTo>
                  <a:cubicBezTo>
                    <a:pt x="68941" y="12976"/>
                    <a:pt x="108789" y="83741"/>
                    <a:pt x="108789" y="168451"/>
                  </a:cubicBezTo>
                  <a:cubicBezTo>
                    <a:pt x="108789" y="253162"/>
                    <a:pt x="69286" y="323927"/>
                    <a:pt x="14697" y="336605"/>
                  </a:cubicBezTo>
                  <a:cubicBezTo>
                    <a:pt x="13753" y="336853"/>
                    <a:pt x="12785" y="336969"/>
                    <a:pt x="11817" y="336951"/>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7" name="Freeform 95">
              <a:extLst>
                <a:ext uri="{FF2B5EF4-FFF2-40B4-BE49-F238E27FC236}">
                  <a16:creationId xmlns:a16="http://schemas.microsoft.com/office/drawing/2014/main" id="{3AD332EB-25B6-44AB-8528-0F0C82253465}"/>
                </a:ext>
              </a:extLst>
            </p:cNvPr>
            <p:cNvSpPr/>
            <p:nvPr/>
          </p:nvSpPr>
          <p:spPr>
            <a:xfrm>
              <a:off x="4207275" y="5331209"/>
              <a:ext cx="115168" cy="161354"/>
            </a:xfrm>
            <a:custGeom>
              <a:avLst/>
              <a:gdLst>
                <a:gd name="connsiteX0" fmla="*/ 114586 w 115168"/>
                <a:gd name="connsiteY0" fmla="*/ 166420 h 161353"/>
                <a:gd name="connsiteX1" fmla="*/ 105258 w 115168"/>
                <a:gd name="connsiteY1" fmla="*/ 161695 h 161353"/>
                <a:gd name="connsiteX2" fmla="*/ 1606 w 115168"/>
                <a:gd name="connsiteY2" fmla="*/ 17399 h 161353"/>
                <a:gd name="connsiteX3" fmla="*/ 5649 w 115168"/>
                <a:gd name="connsiteY3" fmla="*/ 1609 h 161353"/>
                <a:gd name="connsiteX4" fmla="*/ 20263 w 115168"/>
                <a:gd name="connsiteY4" fmla="*/ 4029 h 161353"/>
                <a:gd name="connsiteX5" fmla="*/ 123915 w 115168"/>
                <a:gd name="connsiteY5" fmla="*/ 148210 h 161353"/>
                <a:gd name="connsiteX6" fmla="*/ 121416 w 115168"/>
                <a:gd name="connsiteY6" fmla="*/ 164317 h 161353"/>
                <a:gd name="connsiteX7" fmla="*/ 121381 w 115168"/>
                <a:gd name="connsiteY7" fmla="*/ 164346 h 161353"/>
                <a:gd name="connsiteX8" fmla="*/ 114586 w 115168"/>
                <a:gd name="connsiteY8" fmla="*/ 166420 h 16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68" h="161353">
                  <a:moveTo>
                    <a:pt x="114586" y="166420"/>
                  </a:moveTo>
                  <a:cubicBezTo>
                    <a:pt x="110901" y="166429"/>
                    <a:pt x="107435" y="164673"/>
                    <a:pt x="105258" y="161695"/>
                  </a:cubicBezTo>
                  <a:lnTo>
                    <a:pt x="1606" y="17399"/>
                  </a:lnTo>
                  <a:cubicBezTo>
                    <a:pt x="-1630" y="11922"/>
                    <a:pt x="178" y="4852"/>
                    <a:pt x="5649" y="1609"/>
                  </a:cubicBezTo>
                  <a:cubicBezTo>
                    <a:pt x="10462" y="-1243"/>
                    <a:pt x="16624" y="-222"/>
                    <a:pt x="20263" y="4029"/>
                  </a:cubicBezTo>
                  <a:lnTo>
                    <a:pt x="123915" y="148210"/>
                  </a:lnTo>
                  <a:cubicBezTo>
                    <a:pt x="127669" y="153347"/>
                    <a:pt x="126552" y="160558"/>
                    <a:pt x="121416" y="164317"/>
                  </a:cubicBezTo>
                  <a:cubicBezTo>
                    <a:pt x="121405" y="164327"/>
                    <a:pt x="121393" y="164336"/>
                    <a:pt x="121381" y="164346"/>
                  </a:cubicBezTo>
                  <a:cubicBezTo>
                    <a:pt x="119389" y="165737"/>
                    <a:pt x="117016" y="166463"/>
                    <a:pt x="114586" y="166420"/>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8" name="Freeform 96">
              <a:extLst>
                <a:ext uri="{FF2B5EF4-FFF2-40B4-BE49-F238E27FC236}">
                  <a16:creationId xmlns:a16="http://schemas.microsoft.com/office/drawing/2014/main" id="{10807CB1-0AB4-4BC1-9794-66C6A5B13B4E}"/>
                </a:ext>
              </a:extLst>
            </p:cNvPr>
            <p:cNvSpPr/>
            <p:nvPr/>
          </p:nvSpPr>
          <p:spPr>
            <a:xfrm>
              <a:off x="4207275" y="5331209"/>
              <a:ext cx="115168" cy="161354"/>
            </a:xfrm>
            <a:custGeom>
              <a:avLst/>
              <a:gdLst>
                <a:gd name="connsiteX0" fmla="*/ 114586 w 115168"/>
                <a:gd name="connsiteY0" fmla="*/ 166420 h 161353"/>
                <a:gd name="connsiteX1" fmla="*/ 105258 w 115168"/>
                <a:gd name="connsiteY1" fmla="*/ 161695 h 161353"/>
                <a:gd name="connsiteX2" fmla="*/ 1606 w 115168"/>
                <a:gd name="connsiteY2" fmla="*/ 17399 h 161353"/>
                <a:gd name="connsiteX3" fmla="*/ 5649 w 115168"/>
                <a:gd name="connsiteY3" fmla="*/ 1609 h 161353"/>
                <a:gd name="connsiteX4" fmla="*/ 20263 w 115168"/>
                <a:gd name="connsiteY4" fmla="*/ 4029 h 161353"/>
                <a:gd name="connsiteX5" fmla="*/ 123915 w 115168"/>
                <a:gd name="connsiteY5" fmla="*/ 148210 h 161353"/>
                <a:gd name="connsiteX6" fmla="*/ 121416 w 115168"/>
                <a:gd name="connsiteY6" fmla="*/ 164317 h 161353"/>
                <a:gd name="connsiteX7" fmla="*/ 121381 w 115168"/>
                <a:gd name="connsiteY7" fmla="*/ 164346 h 161353"/>
                <a:gd name="connsiteX8" fmla="*/ 114586 w 115168"/>
                <a:gd name="connsiteY8" fmla="*/ 166420 h 16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68" h="161353">
                  <a:moveTo>
                    <a:pt x="114586" y="166420"/>
                  </a:moveTo>
                  <a:cubicBezTo>
                    <a:pt x="110901" y="166429"/>
                    <a:pt x="107435" y="164673"/>
                    <a:pt x="105258" y="161695"/>
                  </a:cubicBezTo>
                  <a:lnTo>
                    <a:pt x="1606" y="17399"/>
                  </a:lnTo>
                  <a:cubicBezTo>
                    <a:pt x="-1630" y="11922"/>
                    <a:pt x="178" y="4852"/>
                    <a:pt x="5649" y="1609"/>
                  </a:cubicBezTo>
                  <a:cubicBezTo>
                    <a:pt x="10462" y="-1243"/>
                    <a:pt x="16624" y="-222"/>
                    <a:pt x="20263" y="4029"/>
                  </a:cubicBezTo>
                  <a:lnTo>
                    <a:pt x="123915" y="148210"/>
                  </a:lnTo>
                  <a:cubicBezTo>
                    <a:pt x="127669" y="153347"/>
                    <a:pt x="126552" y="160558"/>
                    <a:pt x="121416" y="164317"/>
                  </a:cubicBezTo>
                  <a:cubicBezTo>
                    <a:pt x="121405" y="164327"/>
                    <a:pt x="121393" y="164336"/>
                    <a:pt x="121381" y="164346"/>
                  </a:cubicBezTo>
                  <a:cubicBezTo>
                    <a:pt x="119389" y="165737"/>
                    <a:pt x="117016" y="166463"/>
                    <a:pt x="114586" y="166420"/>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199" name="Freeform 97">
              <a:extLst>
                <a:ext uri="{FF2B5EF4-FFF2-40B4-BE49-F238E27FC236}">
                  <a16:creationId xmlns:a16="http://schemas.microsoft.com/office/drawing/2014/main" id="{40D28767-1405-43A8-AA3C-572F192286B4}"/>
                </a:ext>
              </a:extLst>
            </p:cNvPr>
            <p:cNvSpPr/>
            <p:nvPr/>
          </p:nvSpPr>
          <p:spPr>
            <a:xfrm>
              <a:off x="4206755" y="5185776"/>
              <a:ext cx="126685" cy="161354"/>
            </a:xfrm>
            <a:custGeom>
              <a:avLst/>
              <a:gdLst>
                <a:gd name="connsiteX0" fmla="*/ 11455 w 126685"/>
                <a:gd name="connsiteY0" fmla="*/ 167673 h 161353"/>
                <a:gd name="connsiteX1" fmla="*/ 4776 w 126685"/>
                <a:gd name="connsiteY1" fmla="*/ 165483 h 161353"/>
                <a:gd name="connsiteX2" fmla="*/ 2126 w 126685"/>
                <a:gd name="connsiteY2" fmla="*/ 149463 h 161353"/>
                <a:gd name="connsiteX3" fmla="*/ 105778 w 126685"/>
                <a:gd name="connsiteY3" fmla="*/ 5167 h 161353"/>
                <a:gd name="connsiteX4" fmla="*/ 121740 w 126685"/>
                <a:gd name="connsiteY4" fmla="*/ 1915 h 161353"/>
                <a:gd name="connsiteX5" fmla="*/ 124988 w 126685"/>
                <a:gd name="connsiteY5" fmla="*/ 17886 h 161353"/>
                <a:gd name="connsiteX6" fmla="*/ 124435 w 126685"/>
                <a:gd name="connsiteY6" fmla="*/ 18651 h 161353"/>
                <a:gd name="connsiteX7" fmla="*/ 20784 w 126685"/>
                <a:gd name="connsiteY7" fmla="*/ 162832 h 161353"/>
                <a:gd name="connsiteX8" fmla="*/ 11455 w 126685"/>
                <a:gd name="connsiteY8" fmla="*/ 167673 h 16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85" h="161353">
                  <a:moveTo>
                    <a:pt x="11455" y="167673"/>
                  </a:moveTo>
                  <a:cubicBezTo>
                    <a:pt x="9059" y="167658"/>
                    <a:pt x="6721" y="166891"/>
                    <a:pt x="4776" y="165483"/>
                  </a:cubicBezTo>
                  <a:cubicBezTo>
                    <a:pt x="-349" y="161777"/>
                    <a:pt x="-1536" y="154625"/>
                    <a:pt x="2126" y="149463"/>
                  </a:cubicBezTo>
                  <a:lnTo>
                    <a:pt x="105778" y="5167"/>
                  </a:lnTo>
                  <a:cubicBezTo>
                    <a:pt x="109291" y="-142"/>
                    <a:pt x="116431" y="-1598"/>
                    <a:pt x="121740" y="1915"/>
                  </a:cubicBezTo>
                  <a:cubicBezTo>
                    <a:pt x="127038" y="5427"/>
                    <a:pt x="128501" y="12578"/>
                    <a:pt x="124988" y="17886"/>
                  </a:cubicBezTo>
                  <a:cubicBezTo>
                    <a:pt x="124816" y="18149"/>
                    <a:pt x="124631" y="18403"/>
                    <a:pt x="124435" y="18651"/>
                  </a:cubicBezTo>
                  <a:lnTo>
                    <a:pt x="20784" y="162832"/>
                  </a:lnTo>
                  <a:cubicBezTo>
                    <a:pt x="18630" y="165854"/>
                    <a:pt x="15164" y="167655"/>
                    <a:pt x="11455" y="167673"/>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00" name="Freeform 98">
              <a:extLst>
                <a:ext uri="{FF2B5EF4-FFF2-40B4-BE49-F238E27FC236}">
                  <a16:creationId xmlns:a16="http://schemas.microsoft.com/office/drawing/2014/main" id="{8A9C0AA3-715E-4F73-B773-C27838EC8393}"/>
                </a:ext>
              </a:extLst>
            </p:cNvPr>
            <p:cNvSpPr/>
            <p:nvPr/>
          </p:nvSpPr>
          <p:spPr>
            <a:xfrm>
              <a:off x="4431157" y="5289713"/>
              <a:ext cx="69101" cy="103727"/>
            </a:xfrm>
            <a:custGeom>
              <a:avLst/>
              <a:gdLst>
                <a:gd name="connsiteX0" fmla="*/ 11516 w 69101"/>
                <a:gd name="connsiteY0" fmla="*/ 104420 h 103727"/>
                <a:gd name="connsiteX1" fmla="*/ 2303 w 69101"/>
                <a:gd name="connsiteY1" fmla="*/ 99694 h 103727"/>
                <a:gd name="connsiteX2" fmla="*/ 4606 w 69101"/>
                <a:gd name="connsiteY2" fmla="*/ 83674 h 103727"/>
                <a:gd name="connsiteX3" fmla="*/ 46528 w 69101"/>
                <a:gd name="connsiteY3" fmla="*/ 52210 h 103727"/>
                <a:gd name="connsiteX4" fmla="*/ 4606 w 69101"/>
                <a:gd name="connsiteY4" fmla="*/ 20746 h 103727"/>
                <a:gd name="connsiteX5" fmla="*/ 2303 w 69101"/>
                <a:gd name="connsiteY5" fmla="*/ 4611 h 103727"/>
                <a:gd name="connsiteX6" fmla="*/ 18427 w 69101"/>
                <a:gd name="connsiteY6" fmla="*/ 2306 h 103727"/>
                <a:gd name="connsiteX7" fmla="*/ 72671 w 69101"/>
                <a:gd name="connsiteY7" fmla="*/ 42990 h 103727"/>
                <a:gd name="connsiteX8" fmla="*/ 74974 w 69101"/>
                <a:gd name="connsiteY8" fmla="*/ 59125 h 103727"/>
                <a:gd name="connsiteX9" fmla="*/ 72671 w 69101"/>
                <a:gd name="connsiteY9" fmla="*/ 61430 h 103727"/>
                <a:gd name="connsiteX10" fmla="*/ 18427 w 69101"/>
                <a:gd name="connsiteY10" fmla="*/ 102114 h 103727"/>
                <a:gd name="connsiteX11" fmla="*/ 11516 w 69101"/>
                <a:gd name="connsiteY11" fmla="*/ 104420 h 10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01" h="103727">
                  <a:moveTo>
                    <a:pt x="11516" y="104420"/>
                  </a:moveTo>
                  <a:cubicBezTo>
                    <a:pt x="7866" y="104393"/>
                    <a:pt x="4457" y="102640"/>
                    <a:pt x="2303" y="99694"/>
                  </a:cubicBezTo>
                  <a:cubicBezTo>
                    <a:pt x="-1440" y="94622"/>
                    <a:pt x="-415" y="87485"/>
                    <a:pt x="4606" y="83674"/>
                  </a:cubicBezTo>
                  <a:lnTo>
                    <a:pt x="46528" y="52210"/>
                  </a:lnTo>
                  <a:lnTo>
                    <a:pt x="4606" y="20746"/>
                  </a:lnTo>
                  <a:cubicBezTo>
                    <a:pt x="-484" y="16927"/>
                    <a:pt x="-1509" y="9703"/>
                    <a:pt x="2303" y="4611"/>
                  </a:cubicBezTo>
                  <a:cubicBezTo>
                    <a:pt x="6115" y="-481"/>
                    <a:pt x="13336" y="-1514"/>
                    <a:pt x="18427" y="2306"/>
                  </a:cubicBezTo>
                  <a:lnTo>
                    <a:pt x="72671" y="42990"/>
                  </a:lnTo>
                  <a:cubicBezTo>
                    <a:pt x="77761" y="46809"/>
                    <a:pt x="78786" y="54033"/>
                    <a:pt x="74974" y="59125"/>
                  </a:cubicBezTo>
                  <a:cubicBezTo>
                    <a:pt x="74317" y="59999"/>
                    <a:pt x="73546" y="60775"/>
                    <a:pt x="72671" y="61430"/>
                  </a:cubicBezTo>
                  <a:lnTo>
                    <a:pt x="18427" y="102114"/>
                  </a:lnTo>
                  <a:cubicBezTo>
                    <a:pt x="16434" y="103610"/>
                    <a:pt x="14004" y="104420"/>
                    <a:pt x="11516" y="104420"/>
                  </a:cubicBezTo>
                  <a:close/>
                </a:path>
              </a:pathLst>
            </a:custGeom>
            <a:grp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sp>
        <p:nvSpPr>
          <p:cNvPr id="202" name="Rectangle 201">
            <a:extLst>
              <a:ext uri="{FF2B5EF4-FFF2-40B4-BE49-F238E27FC236}">
                <a16:creationId xmlns:a16="http://schemas.microsoft.com/office/drawing/2014/main" id="{3B7E805E-BBE2-4119-AEB4-515AD256B6A6}"/>
              </a:ext>
            </a:extLst>
          </p:cNvPr>
          <p:cNvSpPr/>
          <p:nvPr/>
        </p:nvSpPr>
        <p:spPr>
          <a:xfrm>
            <a:off x="8719957" y="2296250"/>
            <a:ext cx="3227709" cy="27699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Offer Delivery</a:t>
            </a:r>
            <a:endParaRPr kumimoji="0" lang="en-US" sz="1200" b="1" i="0" u="none" strike="noStrike" kern="1200" cap="none" spc="0" normalizeH="0" baseline="0" noProof="0" dirty="0">
              <a:ln>
                <a:noFill/>
              </a:ln>
              <a:solidFill>
                <a:srgbClr val="000000"/>
              </a:solidFill>
              <a:effectLst/>
              <a:uLnTx/>
              <a:uFillTx/>
              <a:ea typeface="+mn-ea"/>
              <a:cs typeface="Calibri"/>
            </a:endParaRPr>
          </a:p>
        </p:txBody>
      </p:sp>
      <p:sp>
        <p:nvSpPr>
          <p:cNvPr id="203" name="Rectangle 202">
            <a:extLst>
              <a:ext uri="{FF2B5EF4-FFF2-40B4-BE49-F238E27FC236}">
                <a16:creationId xmlns:a16="http://schemas.microsoft.com/office/drawing/2014/main" id="{EF1A95A2-DF09-4D6A-90F6-E843421BCB64}"/>
              </a:ext>
            </a:extLst>
          </p:cNvPr>
          <p:cNvSpPr/>
          <p:nvPr/>
        </p:nvSpPr>
        <p:spPr>
          <a:xfrm>
            <a:off x="8724495" y="2508559"/>
            <a:ext cx="2910468"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Leverage real-time customer profiles to deliver the right personalized offer to maximize revenue</a:t>
            </a:r>
          </a:p>
        </p:txBody>
      </p:sp>
      <p:sp>
        <p:nvSpPr>
          <p:cNvPr id="205" name="Rectangle 204">
            <a:extLst>
              <a:ext uri="{FF2B5EF4-FFF2-40B4-BE49-F238E27FC236}">
                <a16:creationId xmlns:a16="http://schemas.microsoft.com/office/drawing/2014/main" id="{B98773A5-B738-45F7-B7D7-9C1147D697DD}"/>
              </a:ext>
            </a:extLst>
          </p:cNvPr>
          <p:cNvSpPr/>
          <p:nvPr/>
        </p:nvSpPr>
        <p:spPr>
          <a:xfrm>
            <a:off x="8719956" y="3611329"/>
            <a:ext cx="358118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Journey Orchestration</a:t>
            </a:r>
          </a:p>
        </p:txBody>
      </p:sp>
      <p:sp>
        <p:nvSpPr>
          <p:cNvPr id="206" name="Rectangle 205">
            <a:extLst>
              <a:ext uri="{FF2B5EF4-FFF2-40B4-BE49-F238E27FC236}">
                <a16:creationId xmlns:a16="http://schemas.microsoft.com/office/drawing/2014/main" id="{F0E1FBD5-D069-4185-9830-16A4D51CBBF3}"/>
              </a:ext>
            </a:extLst>
          </p:cNvPr>
          <p:cNvSpPr/>
          <p:nvPr/>
        </p:nvSpPr>
        <p:spPr>
          <a:xfrm>
            <a:off x="8719956" y="3791656"/>
            <a:ext cx="268975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Behavior-triggered journeys and campaigns</a:t>
            </a:r>
          </a:p>
        </p:txBody>
      </p:sp>
      <p:grpSp>
        <p:nvGrpSpPr>
          <p:cNvPr id="237" name="Group 236">
            <a:extLst>
              <a:ext uri="{FF2B5EF4-FFF2-40B4-BE49-F238E27FC236}">
                <a16:creationId xmlns:a16="http://schemas.microsoft.com/office/drawing/2014/main" id="{F37D3F42-137F-435C-8D19-221B2E7AC735}"/>
              </a:ext>
            </a:extLst>
          </p:cNvPr>
          <p:cNvGrpSpPr/>
          <p:nvPr/>
        </p:nvGrpSpPr>
        <p:grpSpPr>
          <a:xfrm>
            <a:off x="8153326" y="3577993"/>
            <a:ext cx="552212" cy="541922"/>
            <a:chOff x="8513946" y="3758099"/>
            <a:chExt cx="552212" cy="541922"/>
          </a:xfrm>
        </p:grpSpPr>
        <p:sp>
          <p:nvSpPr>
            <p:cNvPr id="208" name="Freeform 12">
              <a:extLst>
                <a:ext uri="{FF2B5EF4-FFF2-40B4-BE49-F238E27FC236}">
                  <a16:creationId xmlns:a16="http://schemas.microsoft.com/office/drawing/2014/main" id="{7052CDC0-2B12-4FFE-A7E8-052101947486}"/>
                </a:ext>
              </a:extLst>
            </p:cNvPr>
            <p:cNvSpPr/>
            <p:nvPr/>
          </p:nvSpPr>
          <p:spPr>
            <a:xfrm>
              <a:off x="8513946" y="3758099"/>
              <a:ext cx="552212" cy="541922"/>
            </a:xfrm>
            <a:custGeom>
              <a:avLst/>
              <a:gdLst>
                <a:gd name="connsiteX0" fmla="*/ 276106 w 552211"/>
                <a:gd name="connsiteY0" fmla="*/ 541922 h 541921"/>
                <a:gd name="connsiteX1" fmla="*/ 0 w 552211"/>
                <a:gd name="connsiteY1" fmla="*/ 270961 h 541921"/>
                <a:gd name="connsiteX2" fmla="*/ 276106 w 552211"/>
                <a:gd name="connsiteY2" fmla="*/ 0 h 541921"/>
                <a:gd name="connsiteX3" fmla="*/ 552212 w 552211"/>
                <a:gd name="connsiteY3" fmla="*/ 270961 h 541921"/>
                <a:gd name="connsiteX4" fmla="*/ 276106 w 552211"/>
                <a:gd name="connsiteY4" fmla="*/ 541922 h 541921"/>
                <a:gd name="connsiteX5" fmla="*/ 276106 w 552211"/>
                <a:gd name="connsiteY5" fmla="*/ 22580 h 541921"/>
                <a:gd name="connsiteX6" fmla="*/ 23009 w 552211"/>
                <a:gd name="connsiteY6" fmla="*/ 270961 h 541921"/>
                <a:gd name="connsiteX7" fmla="*/ 276106 w 552211"/>
                <a:gd name="connsiteY7" fmla="*/ 519342 h 541921"/>
                <a:gd name="connsiteX8" fmla="*/ 529203 w 552211"/>
                <a:gd name="connsiteY8" fmla="*/ 270961 h 541921"/>
                <a:gd name="connsiteX9" fmla="*/ 276106 w 552211"/>
                <a:gd name="connsiteY9" fmla="*/ 22580 h 54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211" h="541921">
                  <a:moveTo>
                    <a:pt x="276106" y="541922"/>
                  </a:moveTo>
                  <a:cubicBezTo>
                    <a:pt x="123615" y="541922"/>
                    <a:pt x="0" y="420608"/>
                    <a:pt x="0" y="270961"/>
                  </a:cubicBezTo>
                  <a:cubicBezTo>
                    <a:pt x="0" y="121314"/>
                    <a:pt x="123615" y="0"/>
                    <a:pt x="276106" y="0"/>
                  </a:cubicBezTo>
                  <a:cubicBezTo>
                    <a:pt x="428597" y="0"/>
                    <a:pt x="552212" y="121314"/>
                    <a:pt x="552212" y="270961"/>
                  </a:cubicBezTo>
                  <a:cubicBezTo>
                    <a:pt x="552212" y="420608"/>
                    <a:pt x="428597" y="541922"/>
                    <a:pt x="276106" y="541922"/>
                  </a:cubicBezTo>
                  <a:close/>
                  <a:moveTo>
                    <a:pt x="276106" y="22580"/>
                  </a:moveTo>
                  <a:cubicBezTo>
                    <a:pt x="136327" y="22580"/>
                    <a:pt x="23009" y="133784"/>
                    <a:pt x="23009" y="270961"/>
                  </a:cubicBezTo>
                  <a:cubicBezTo>
                    <a:pt x="23009" y="408138"/>
                    <a:pt x="136327" y="519342"/>
                    <a:pt x="276106" y="519342"/>
                  </a:cubicBezTo>
                  <a:cubicBezTo>
                    <a:pt x="415884" y="519342"/>
                    <a:pt x="529203" y="408138"/>
                    <a:pt x="529203" y="270961"/>
                  </a:cubicBezTo>
                  <a:cubicBezTo>
                    <a:pt x="529203" y="133784"/>
                    <a:pt x="415884" y="22580"/>
                    <a:pt x="276106" y="22580"/>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09" name="Freeform 39">
              <a:extLst>
                <a:ext uri="{FF2B5EF4-FFF2-40B4-BE49-F238E27FC236}">
                  <a16:creationId xmlns:a16="http://schemas.microsoft.com/office/drawing/2014/main" id="{A81A9776-99C3-4733-9B7C-7D360B5BD873}"/>
                </a:ext>
              </a:extLst>
            </p:cNvPr>
            <p:cNvSpPr/>
            <p:nvPr/>
          </p:nvSpPr>
          <p:spPr>
            <a:xfrm>
              <a:off x="8595742" y="4018334"/>
              <a:ext cx="379645" cy="22580"/>
            </a:xfrm>
            <a:custGeom>
              <a:avLst/>
              <a:gdLst>
                <a:gd name="connsiteX0" fmla="*/ 378380 w 379645"/>
                <a:gd name="connsiteY0" fmla="*/ 22580 h 22580"/>
                <a:gd name="connsiteX1" fmla="*/ 378380 w 379645"/>
                <a:gd name="connsiteY1" fmla="*/ 22580 h 22580"/>
                <a:gd name="connsiteX2" fmla="*/ 11504 w 379645"/>
                <a:gd name="connsiteY2" fmla="*/ 22580 h 22580"/>
                <a:gd name="connsiteX3" fmla="*/ 0 w 379645"/>
                <a:gd name="connsiteY3" fmla="*/ 11290 h 22580"/>
                <a:gd name="connsiteX4" fmla="*/ 11504 w 379645"/>
                <a:gd name="connsiteY4" fmla="*/ 0 h 22580"/>
                <a:gd name="connsiteX5" fmla="*/ 11504 w 379645"/>
                <a:gd name="connsiteY5" fmla="*/ 0 h 22580"/>
                <a:gd name="connsiteX6" fmla="*/ 378265 w 379645"/>
                <a:gd name="connsiteY6" fmla="*/ 0 h 22580"/>
                <a:gd name="connsiteX7" fmla="*/ 389769 w 379645"/>
                <a:gd name="connsiteY7" fmla="*/ 11290 h 22580"/>
                <a:gd name="connsiteX8" fmla="*/ 378380 w 379645"/>
                <a:gd name="connsiteY8" fmla="*/ 22580 h 2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645" h="22580">
                  <a:moveTo>
                    <a:pt x="378380" y="22580"/>
                  </a:moveTo>
                  <a:lnTo>
                    <a:pt x="378380" y="22580"/>
                  </a:lnTo>
                  <a:lnTo>
                    <a:pt x="11504" y="22580"/>
                  </a:lnTo>
                  <a:cubicBezTo>
                    <a:pt x="5154" y="22580"/>
                    <a:pt x="0" y="17526"/>
                    <a:pt x="0" y="11290"/>
                  </a:cubicBezTo>
                  <a:cubicBezTo>
                    <a:pt x="0" y="5055"/>
                    <a:pt x="5154" y="0"/>
                    <a:pt x="11504" y="0"/>
                  </a:cubicBezTo>
                  <a:lnTo>
                    <a:pt x="11504" y="0"/>
                  </a:lnTo>
                  <a:lnTo>
                    <a:pt x="378265" y="0"/>
                  </a:lnTo>
                  <a:cubicBezTo>
                    <a:pt x="384615" y="0"/>
                    <a:pt x="389769" y="5055"/>
                    <a:pt x="389769" y="11290"/>
                  </a:cubicBezTo>
                  <a:cubicBezTo>
                    <a:pt x="389769" y="17482"/>
                    <a:pt x="384685" y="22518"/>
                    <a:pt x="378380" y="22580"/>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10" name="Freeform 41">
              <a:extLst>
                <a:ext uri="{FF2B5EF4-FFF2-40B4-BE49-F238E27FC236}">
                  <a16:creationId xmlns:a16="http://schemas.microsoft.com/office/drawing/2014/main" id="{1A810E2C-EB56-42D4-9FE6-F5EFF1A43D57}"/>
                </a:ext>
              </a:extLst>
            </p:cNvPr>
            <p:cNvSpPr/>
            <p:nvPr/>
          </p:nvSpPr>
          <p:spPr>
            <a:xfrm>
              <a:off x="8917683" y="3973843"/>
              <a:ext cx="57522" cy="101610"/>
            </a:xfrm>
            <a:custGeom>
              <a:avLst/>
              <a:gdLst>
                <a:gd name="connsiteX0" fmla="*/ 11457 w 57522"/>
                <a:gd name="connsiteY0" fmla="*/ 111667 h 101610"/>
                <a:gd name="connsiteX1" fmla="*/ 3404 w 57522"/>
                <a:gd name="connsiteY1" fmla="*/ 108393 h 101610"/>
                <a:gd name="connsiteX2" fmla="*/ 3404 w 57522"/>
                <a:gd name="connsiteY2" fmla="*/ 92474 h 101610"/>
                <a:gd name="connsiteX3" fmla="*/ 40678 w 57522"/>
                <a:gd name="connsiteY3" fmla="*/ 55894 h 101610"/>
                <a:gd name="connsiteX4" fmla="*/ 3404 w 57522"/>
                <a:gd name="connsiteY4" fmla="*/ 19315 h 101610"/>
                <a:gd name="connsiteX5" fmla="*/ 3335 w 57522"/>
                <a:gd name="connsiteY5" fmla="*/ 3348 h 101610"/>
                <a:gd name="connsiteX6" fmla="*/ 3404 w 57522"/>
                <a:gd name="connsiteY6" fmla="*/ 3283 h 101610"/>
                <a:gd name="connsiteX7" fmla="*/ 19625 w 57522"/>
                <a:gd name="connsiteY7" fmla="*/ 3283 h 101610"/>
                <a:gd name="connsiteX8" fmla="*/ 65068 w 57522"/>
                <a:gd name="connsiteY8" fmla="*/ 47879 h 101610"/>
                <a:gd name="connsiteX9" fmla="*/ 68404 w 57522"/>
                <a:gd name="connsiteY9" fmla="*/ 55894 h 101610"/>
                <a:gd name="connsiteX10" fmla="*/ 65068 w 57522"/>
                <a:gd name="connsiteY10" fmla="*/ 63797 h 101610"/>
                <a:gd name="connsiteX11" fmla="*/ 19625 w 57522"/>
                <a:gd name="connsiteY11" fmla="*/ 108280 h 101610"/>
                <a:gd name="connsiteX12" fmla="*/ 11457 w 57522"/>
                <a:gd name="connsiteY12" fmla="*/ 111667 h 10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522" h="101610">
                  <a:moveTo>
                    <a:pt x="11457" y="111667"/>
                  </a:moveTo>
                  <a:cubicBezTo>
                    <a:pt x="8443" y="111655"/>
                    <a:pt x="5544" y="110478"/>
                    <a:pt x="3404" y="108393"/>
                  </a:cubicBezTo>
                  <a:cubicBezTo>
                    <a:pt x="-1060" y="103990"/>
                    <a:pt x="-1060" y="96877"/>
                    <a:pt x="3404" y="92474"/>
                  </a:cubicBezTo>
                  <a:lnTo>
                    <a:pt x="40678" y="55894"/>
                  </a:lnTo>
                  <a:lnTo>
                    <a:pt x="3404" y="19315"/>
                  </a:lnTo>
                  <a:cubicBezTo>
                    <a:pt x="-1106" y="14924"/>
                    <a:pt x="-1140" y="7775"/>
                    <a:pt x="3335" y="3348"/>
                  </a:cubicBezTo>
                  <a:cubicBezTo>
                    <a:pt x="3358" y="3327"/>
                    <a:pt x="3381" y="3304"/>
                    <a:pt x="3404" y="3283"/>
                  </a:cubicBezTo>
                  <a:cubicBezTo>
                    <a:pt x="7891" y="-1094"/>
                    <a:pt x="15139" y="-1094"/>
                    <a:pt x="19625" y="3283"/>
                  </a:cubicBezTo>
                  <a:lnTo>
                    <a:pt x="65068" y="47879"/>
                  </a:lnTo>
                  <a:cubicBezTo>
                    <a:pt x="67219" y="50009"/>
                    <a:pt x="68427" y="52894"/>
                    <a:pt x="68404" y="55894"/>
                  </a:cubicBezTo>
                  <a:cubicBezTo>
                    <a:pt x="68392" y="58856"/>
                    <a:pt x="67196" y="61694"/>
                    <a:pt x="65068" y="63797"/>
                  </a:cubicBezTo>
                  <a:lnTo>
                    <a:pt x="19625" y="108280"/>
                  </a:lnTo>
                  <a:cubicBezTo>
                    <a:pt x="17474" y="110436"/>
                    <a:pt x="14529" y="111655"/>
                    <a:pt x="11457" y="111667"/>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11" name="Freeform 42">
              <a:extLst>
                <a:ext uri="{FF2B5EF4-FFF2-40B4-BE49-F238E27FC236}">
                  <a16:creationId xmlns:a16="http://schemas.microsoft.com/office/drawing/2014/main" id="{F4608DA5-1E42-43E3-81A7-01909985495D}"/>
                </a:ext>
              </a:extLst>
            </p:cNvPr>
            <p:cNvSpPr/>
            <p:nvPr/>
          </p:nvSpPr>
          <p:spPr>
            <a:xfrm>
              <a:off x="8778874" y="3887088"/>
              <a:ext cx="115044" cy="79030"/>
            </a:xfrm>
            <a:custGeom>
              <a:avLst/>
              <a:gdLst>
                <a:gd name="connsiteX0" fmla="*/ 107010 w 115044"/>
                <a:gd name="connsiteY0" fmla="*/ 89361 h 79030"/>
                <a:gd name="connsiteX1" fmla="*/ 96311 w 115044"/>
                <a:gd name="connsiteY1" fmla="*/ 82135 h 79030"/>
                <a:gd name="connsiteX2" fmla="*/ 73302 w 115044"/>
                <a:gd name="connsiteY2" fmla="*/ 25685 h 79030"/>
                <a:gd name="connsiteX3" fmla="*/ 15780 w 115044"/>
                <a:gd name="connsiteY3" fmla="*/ 48265 h 79030"/>
                <a:gd name="connsiteX4" fmla="*/ 836 w 115044"/>
                <a:gd name="connsiteY4" fmla="*/ 41962 h 79030"/>
                <a:gd name="connsiteX5" fmla="*/ 824 w 115044"/>
                <a:gd name="connsiteY5" fmla="*/ 41942 h 79030"/>
                <a:gd name="connsiteX6" fmla="*/ 7244 w 115044"/>
                <a:gd name="connsiteY6" fmla="*/ 27273 h 79030"/>
                <a:gd name="connsiteX7" fmla="*/ 7267 w 115044"/>
                <a:gd name="connsiteY7" fmla="*/ 27265 h 79030"/>
                <a:gd name="connsiteX8" fmla="*/ 75373 w 115044"/>
                <a:gd name="connsiteY8" fmla="*/ 847 h 79030"/>
                <a:gd name="connsiteX9" fmla="*/ 84116 w 115044"/>
                <a:gd name="connsiteY9" fmla="*/ 847 h 79030"/>
                <a:gd name="connsiteX10" fmla="*/ 90213 w 115044"/>
                <a:gd name="connsiteY10" fmla="*/ 7056 h 79030"/>
                <a:gd name="connsiteX11" fmla="*/ 117709 w 115044"/>
                <a:gd name="connsiteY11" fmla="*/ 74232 h 79030"/>
                <a:gd name="connsiteX12" fmla="*/ 111290 w 115044"/>
                <a:gd name="connsiteY12" fmla="*/ 88901 h 79030"/>
                <a:gd name="connsiteX13" fmla="*/ 111267 w 115044"/>
                <a:gd name="connsiteY13" fmla="*/ 88909 h 79030"/>
                <a:gd name="connsiteX14" fmla="*/ 107010 w 115044"/>
                <a:gd name="connsiteY14" fmla="*/ 89361 h 7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044" h="79030">
                  <a:moveTo>
                    <a:pt x="107010" y="89361"/>
                  </a:moveTo>
                  <a:cubicBezTo>
                    <a:pt x="102270" y="89347"/>
                    <a:pt x="98014" y="86478"/>
                    <a:pt x="96311" y="82135"/>
                  </a:cubicBezTo>
                  <a:lnTo>
                    <a:pt x="73302" y="25685"/>
                  </a:lnTo>
                  <a:lnTo>
                    <a:pt x="15780" y="48265"/>
                  </a:lnTo>
                  <a:cubicBezTo>
                    <a:pt x="9878" y="50575"/>
                    <a:pt x="3183" y="47753"/>
                    <a:pt x="836" y="41962"/>
                  </a:cubicBezTo>
                  <a:cubicBezTo>
                    <a:pt x="824" y="41955"/>
                    <a:pt x="824" y="41949"/>
                    <a:pt x="824" y="41942"/>
                  </a:cubicBezTo>
                  <a:cubicBezTo>
                    <a:pt x="-1534" y="36151"/>
                    <a:pt x="1342" y="29583"/>
                    <a:pt x="7244" y="27273"/>
                  </a:cubicBezTo>
                  <a:cubicBezTo>
                    <a:pt x="7255" y="27270"/>
                    <a:pt x="7255" y="27268"/>
                    <a:pt x="7267" y="27265"/>
                  </a:cubicBezTo>
                  <a:lnTo>
                    <a:pt x="75373" y="847"/>
                  </a:lnTo>
                  <a:cubicBezTo>
                    <a:pt x="78168" y="-282"/>
                    <a:pt x="81320" y="-282"/>
                    <a:pt x="84116" y="847"/>
                  </a:cubicBezTo>
                  <a:cubicBezTo>
                    <a:pt x="86900" y="2044"/>
                    <a:pt x="89098" y="4277"/>
                    <a:pt x="90213" y="7056"/>
                  </a:cubicBezTo>
                  <a:lnTo>
                    <a:pt x="117709" y="74232"/>
                  </a:lnTo>
                  <a:cubicBezTo>
                    <a:pt x="120067" y="80024"/>
                    <a:pt x="117191" y="86591"/>
                    <a:pt x="111290" y="88901"/>
                  </a:cubicBezTo>
                  <a:cubicBezTo>
                    <a:pt x="111278" y="88905"/>
                    <a:pt x="111278" y="88907"/>
                    <a:pt x="111267" y="88909"/>
                  </a:cubicBezTo>
                  <a:cubicBezTo>
                    <a:pt x="109875" y="89264"/>
                    <a:pt x="108448" y="89416"/>
                    <a:pt x="107010" y="89361"/>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12" name="Freeform 43">
              <a:extLst>
                <a:ext uri="{FF2B5EF4-FFF2-40B4-BE49-F238E27FC236}">
                  <a16:creationId xmlns:a16="http://schemas.microsoft.com/office/drawing/2014/main" id="{850D8E8A-06DC-48A0-9B0F-9C661E3F24EE}"/>
                </a:ext>
              </a:extLst>
            </p:cNvPr>
            <p:cNvSpPr/>
            <p:nvPr/>
          </p:nvSpPr>
          <p:spPr>
            <a:xfrm>
              <a:off x="8726778" y="3897041"/>
              <a:ext cx="138053" cy="135480"/>
            </a:xfrm>
            <a:custGeom>
              <a:avLst/>
              <a:gdLst>
                <a:gd name="connsiteX0" fmla="*/ 11504 w 138052"/>
                <a:gd name="connsiteY0" fmla="*/ 143309 h 135480"/>
                <a:gd name="connsiteX1" fmla="*/ 0 w 138052"/>
                <a:gd name="connsiteY1" fmla="*/ 132019 h 135480"/>
                <a:gd name="connsiteX2" fmla="*/ 11504 w 138052"/>
                <a:gd name="connsiteY2" fmla="*/ 120729 h 135480"/>
                <a:gd name="connsiteX3" fmla="*/ 116309 w 138052"/>
                <a:gd name="connsiteY3" fmla="*/ 9522 h 135480"/>
                <a:gd name="connsiteX4" fmla="*/ 129471 w 138052"/>
                <a:gd name="connsiteY4" fmla="*/ 141 h 135480"/>
                <a:gd name="connsiteX5" fmla="*/ 129540 w 138052"/>
                <a:gd name="connsiteY5" fmla="*/ 151 h 135480"/>
                <a:gd name="connsiteX6" fmla="*/ 139100 w 138052"/>
                <a:gd name="connsiteY6" fmla="*/ 13072 h 135480"/>
                <a:gd name="connsiteX7" fmla="*/ 139088 w 138052"/>
                <a:gd name="connsiteY7" fmla="*/ 13135 h 135480"/>
                <a:gd name="connsiteX8" fmla="*/ 11504 w 138052"/>
                <a:gd name="connsiteY8" fmla="*/ 143309 h 1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52" h="135480">
                  <a:moveTo>
                    <a:pt x="11504" y="143309"/>
                  </a:moveTo>
                  <a:cubicBezTo>
                    <a:pt x="5154" y="143309"/>
                    <a:pt x="0" y="138255"/>
                    <a:pt x="0" y="132019"/>
                  </a:cubicBezTo>
                  <a:cubicBezTo>
                    <a:pt x="0" y="125784"/>
                    <a:pt x="5154" y="120729"/>
                    <a:pt x="11504" y="120729"/>
                  </a:cubicBezTo>
                  <a:cubicBezTo>
                    <a:pt x="96982" y="120729"/>
                    <a:pt x="116195" y="10651"/>
                    <a:pt x="116309" y="9522"/>
                  </a:cubicBezTo>
                  <a:cubicBezTo>
                    <a:pt x="117310" y="3363"/>
                    <a:pt x="123201" y="-836"/>
                    <a:pt x="129471" y="141"/>
                  </a:cubicBezTo>
                  <a:cubicBezTo>
                    <a:pt x="129494" y="145"/>
                    <a:pt x="129517" y="148"/>
                    <a:pt x="129540" y="151"/>
                  </a:cubicBezTo>
                  <a:cubicBezTo>
                    <a:pt x="135809" y="1129"/>
                    <a:pt x="140089" y="6913"/>
                    <a:pt x="139100" y="13072"/>
                  </a:cubicBezTo>
                  <a:cubicBezTo>
                    <a:pt x="139100" y="13092"/>
                    <a:pt x="139088" y="13114"/>
                    <a:pt x="139088" y="13135"/>
                  </a:cubicBezTo>
                  <a:cubicBezTo>
                    <a:pt x="131610" y="58182"/>
                    <a:pt x="95372" y="143309"/>
                    <a:pt x="11504" y="143309"/>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13" name="Freeform 44">
              <a:extLst>
                <a:ext uri="{FF2B5EF4-FFF2-40B4-BE49-F238E27FC236}">
                  <a16:creationId xmlns:a16="http://schemas.microsoft.com/office/drawing/2014/main" id="{7CE02141-89CA-4960-836A-8074A866701B}"/>
                </a:ext>
              </a:extLst>
            </p:cNvPr>
            <p:cNvSpPr/>
            <p:nvPr/>
          </p:nvSpPr>
          <p:spPr>
            <a:xfrm>
              <a:off x="8779567" y="4081784"/>
              <a:ext cx="115044" cy="79030"/>
            </a:xfrm>
            <a:custGeom>
              <a:avLst/>
              <a:gdLst>
                <a:gd name="connsiteX0" fmla="*/ 79512 w 115044"/>
                <a:gd name="connsiteY0" fmla="*/ 89305 h 79030"/>
                <a:gd name="connsiteX1" fmla="*/ 75370 w 115044"/>
                <a:gd name="connsiteY1" fmla="*/ 88515 h 79030"/>
                <a:gd name="connsiteX2" fmla="*/ 7264 w 115044"/>
                <a:gd name="connsiteY2" fmla="*/ 62096 h 79030"/>
                <a:gd name="connsiteX3" fmla="*/ 810 w 115044"/>
                <a:gd name="connsiteY3" fmla="*/ 47438 h 79030"/>
                <a:gd name="connsiteX4" fmla="*/ 821 w 115044"/>
                <a:gd name="connsiteY4" fmla="*/ 47419 h 79030"/>
                <a:gd name="connsiteX5" fmla="*/ 15754 w 115044"/>
                <a:gd name="connsiteY5" fmla="*/ 41089 h 79030"/>
                <a:gd name="connsiteX6" fmla="*/ 15777 w 115044"/>
                <a:gd name="connsiteY6" fmla="*/ 41097 h 79030"/>
                <a:gd name="connsiteX7" fmla="*/ 73299 w 115044"/>
                <a:gd name="connsiteY7" fmla="*/ 63677 h 79030"/>
                <a:gd name="connsiteX8" fmla="*/ 96308 w 115044"/>
                <a:gd name="connsiteY8" fmla="*/ 7226 h 79030"/>
                <a:gd name="connsiteX9" fmla="*/ 111183 w 115044"/>
                <a:gd name="connsiteY9" fmla="*/ 761 h 79030"/>
                <a:gd name="connsiteX10" fmla="*/ 111264 w 115044"/>
                <a:gd name="connsiteY10" fmla="*/ 791 h 79030"/>
                <a:gd name="connsiteX11" fmla="*/ 117718 w 115044"/>
                <a:gd name="connsiteY11" fmla="*/ 15449 h 79030"/>
                <a:gd name="connsiteX12" fmla="*/ 117706 w 115044"/>
                <a:gd name="connsiteY12" fmla="*/ 15468 h 79030"/>
                <a:gd name="connsiteX13" fmla="*/ 89981 w 115044"/>
                <a:gd name="connsiteY13" fmla="*/ 82757 h 79030"/>
                <a:gd name="connsiteX14" fmla="*/ 83883 w 115044"/>
                <a:gd name="connsiteY14" fmla="*/ 88966 h 79030"/>
                <a:gd name="connsiteX15" fmla="*/ 79512 w 115044"/>
                <a:gd name="connsiteY15" fmla="*/ 89305 h 7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044" h="79030">
                  <a:moveTo>
                    <a:pt x="79512" y="89305"/>
                  </a:moveTo>
                  <a:cubicBezTo>
                    <a:pt x="78085" y="89327"/>
                    <a:pt x="76681" y="89058"/>
                    <a:pt x="75370" y="88515"/>
                  </a:cubicBezTo>
                  <a:lnTo>
                    <a:pt x="7264" y="62096"/>
                  </a:lnTo>
                  <a:cubicBezTo>
                    <a:pt x="1362" y="59796"/>
                    <a:pt x="-1526" y="53233"/>
                    <a:pt x="810" y="47438"/>
                  </a:cubicBezTo>
                  <a:cubicBezTo>
                    <a:pt x="821" y="47431"/>
                    <a:pt x="821" y="47426"/>
                    <a:pt x="821" y="47419"/>
                  </a:cubicBezTo>
                  <a:cubicBezTo>
                    <a:pt x="3168" y="41624"/>
                    <a:pt x="9852" y="38789"/>
                    <a:pt x="15754" y="41089"/>
                  </a:cubicBezTo>
                  <a:cubicBezTo>
                    <a:pt x="15766" y="41092"/>
                    <a:pt x="15766" y="41094"/>
                    <a:pt x="15777" y="41097"/>
                  </a:cubicBezTo>
                  <a:lnTo>
                    <a:pt x="73299" y="63677"/>
                  </a:lnTo>
                  <a:lnTo>
                    <a:pt x="96308" y="7226"/>
                  </a:lnTo>
                  <a:cubicBezTo>
                    <a:pt x="98597" y="1410"/>
                    <a:pt x="105258" y="-1485"/>
                    <a:pt x="111183" y="761"/>
                  </a:cubicBezTo>
                  <a:cubicBezTo>
                    <a:pt x="111206" y="771"/>
                    <a:pt x="111241" y="781"/>
                    <a:pt x="111264" y="791"/>
                  </a:cubicBezTo>
                  <a:cubicBezTo>
                    <a:pt x="117166" y="3091"/>
                    <a:pt x="120053" y="9654"/>
                    <a:pt x="117718" y="15449"/>
                  </a:cubicBezTo>
                  <a:cubicBezTo>
                    <a:pt x="117706" y="15456"/>
                    <a:pt x="117706" y="15461"/>
                    <a:pt x="117706" y="15468"/>
                  </a:cubicBezTo>
                  <a:lnTo>
                    <a:pt x="89981" y="82757"/>
                  </a:lnTo>
                  <a:cubicBezTo>
                    <a:pt x="88864" y="85536"/>
                    <a:pt x="86667" y="87770"/>
                    <a:pt x="83883" y="88966"/>
                  </a:cubicBezTo>
                  <a:cubicBezTo>
                    <a:pt x="82457" y="89328"/>
                    <a:pt x="80973" y="89443"/>
                    <a:pt x="79512" y="89305"/>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14" name="Freeform 45">
              <a:extLst>
                <a:ext uri="{FF2B5EF4-FFF2-40B4-BE49-F238E27FC236}">
                  <a16:creationId xmlns:a16="http://schemas.microsoft.com/office/drawing/2014/main" id="{E84E4444-2B2E-401F-9FCE-236EC2B4B963}"/>
                </a:ext>
              </a:extLst>
            </p:cNvPr>
            <p:cNvSpPr/>
            <p:nvPr/>
          </p:nvSpPr>
          <p:spPr>
            <a:xfrm>
              <a:off x="8726662" y="4017770"/>
              <a:ext cx="138053" cy="135480"/>
            </a:xfrm>
            <a:custGeom>
              <a:avLst/>
              <a:gdLst>
                <a:gd name="connsiteX0" fmla="*/ 127814 w 138052"/>
                <a:gd name="connsiteY0" fmla="*/ 143271 h 135480"/>
                <a:gd name="connsiteX1" fmla="*/ 116310 w 138052"/>
                <a:gd name="connsiteY1" fmla="*/ 133787 h 135480"/>
                <a:gd name="connsiteX2" fmla="*/ 11504 w 138052"/>
                <a:gd name="connsiteY2" fmla="*/ 22580 h 135480"/>
                <a:gd name="connsiteX3" fmla="*/ 0 w 138052"/>
                <a:gd name="connsiteY3" fmla="*/ 11290 h 135480"/>
                <a:gd name="connsiteX4" fmla="*/ 11504 w 138052"/>
                <a:gd name="connsiteY4" fmla="*/ 0 h 135480"/>
                <a:gd name="connsiteX5" fmla="*/ 139088 w 138052"/>
                <a:gd name="connsiteY5" fmla="*/ 130174 h 135480"/>
                <a:gd name="connsiteX6" fmla="*/ 129609 w 138052"/>
                <a:gd name="connsiteY6" fmla="*/ 143148 h 135480"/>
                <a:gd name="connsiteX7" fmla="*/ 129540 w 138052"/>
                <a:gd name="connsiteY7" fmla="*/ 143158 h 1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52" h="135480">
                  <a:moveTo>
                    <a:pt x="127814" y="143271"/>
                  </a:moveTo>
                  <a:cubicBezTo>
                    <a:pt x="122120" y="143343"/>
                    <a:pt x="117218" y="139309"/>
                    <a:pt x="116310" y="133787"/>
                  </a:cubicBezTo>
                  <a:cubicBezTo>
                    <a:pt x="115620" y="129271"/>
                    <a:pt x="96752" y="22580"/>
                    <a:pt x="11504" y="22580"/>
                  </a:cubicBezTo>
                  <a:cubicBezTo>
                    <a:pt x="5154" y="22580"/>
                    <a:pt x="0" y="17526"/>
                    <a:pt x="0" y="11290"/>
                  </a:cubicBezTo>
                  <a:cubicBezTo>
                    <a:pt x="0" y="5055"/>
                    <a:pt x="5154" y="0"/>
                    <a:pt x="11504" y="0"/>
                  </a:cubicBezTo>
                  <a:cubicBezTo>
                    <a:pt x="95372" y="0"/>
                    <a:pt x="131610" y="85127"/>
                    <a:pt x="139088" y="130174"/>
                  </a:cubicBezTo>
                  <a:cubicBezTo>
                    <a:pt x="140124" y="136327"/>
                    <a:pt x="135879" y="142135"/>
                    <a:pt x="129609" y="143148"/>
                  </a:cubicBezTo>
                  <a:cubicBezTo>
                    <a:pt x="129586" y="143151"/>
                    <a:pt x="129563" y="143154"/>
                    <a:pt x="129540" y="143158"/>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sp>
        <p:nvSpPr>
          <p:cNvPr id="216" name="Rectangle 215">
            <a:extLst>
              <a:ext uri="{FF2B5EF4-FFF2-40B4-BE49-F238E27FC236}">
                <a16:creationId xmlns:a16="http://schemas.microsoft.com/office/drawing/2014/main" id="{5C356295-7C0B-4094-A980-903969C5B2E1}"/>
              </a:ext>
            </a:extLst>
          </p:cNvPr>
          <p:cNvSpPr/>
          <p:nvPr/>
        </p:nvSpPr>
        <p:spPr>
          <a:xfrm>
            <a:off x="8719957" y="4837757"/>
            <a:ext cx="277377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Personalization &amp; Testing</a:t>
            </a:r>
          </a:p>
        </p:txBody>
      </p:sp>
      <p:sp>
        <p:nvSpPr>
          <p:cNvPr id="217" name="Rectangle 216">
            <a:extLst>
              <a:ext uri="{FF2B5EF4-FFF2-40B4-BE49-F238E27FC236}">
                <a16:creationId xmlns:a16="http://schemas.microsoft.com/office/drawing/2014/main" id="{F2EED66D-F043-426E-A25D-4DB8A2199B39}"/>
              </a:ext>
            </a:extLst>
          </p:cNvPr>
          <p:cNvSpPr/>
          <p:nvPr/>
        </p:nvSpPr>
        <p:spPr>
          <a:xfrm>
            <a:off x="8734380" y="5053836"/>
            <a:ext cx="268975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Activate dynamic segments created to preferred destinations that can optimized with A/B/n testing</a:t>
            </a:r>
          </a:p>
        </p:txBody>
      </p:sp>
      <p:grpSp>
        <p:nvGrpSpPr>
          <p:cNvPr id="236" name="Group 235">
            <a:extLst>
              <a:ext uri="{FF2B5EF4-FFF2-40B4-BE49-F238E27FC236}">
                <a16:creationId xmlns:a16="http://schemas.microsoft.com/office/drawing/2014/main" id="{29F7D98A-F604-4B08-9DE4-7E4167D23A9B}"/>
              </a:ext>
            </a:extLst>
          </p:cNvPr>
          <p:cNvGrpSpPr/>
          <p:nvPr/>
        </p:nvGrpSpPr>
        <p:grpSpPr>
          <a:xfrm>
            <a:off x="8153028" y="2305302"/>
            <a:ext cx="552808" cy="552062"/>
            <a:chOff x="8513648" y="2530064"/>
            <a:chExt cx="552808" cy="552062"/>
          </a:xfrm>
        </p:grpSpPr>
        <p:sp>
          <p:nvSpPr>
            <p:cNvPr id="219" name="Freeform 45">
              <a:extLst>
                <a:ext uri="{FF2B5EF4-FFF2-40B4-BE49-F238E27FC236}">
                  <a16:creationId xmlns:a16="http://schemas.microsoft.com/office/drawing/2014/main" id="{5689ED49-6EDD-4C05-9397-14B9D882B2C9}"/>
                </a:ext>
              </a:extLst>
            </p:cNvPr>
            <p:cNvSpPr/>
            <p:nvPr/>
          </p:nvSpPr>
          <p:spPr>
            <a:xfrm>
              <a:off x="8513648" y="2530064"/>
              <a:ext cx="552808" cy="552062"/>
            </a:xfrm>
            <a:custGeom>
              <a:avLst/>
              <a:gdLst>
                <a:gd name="connsiteX0" fmla="*/ 276404 w 552808"/>
                <a:gd name="connsiteY0" fmla="*/ 552062 h 552061"/>
                <a:gd name="connsiteX1" fmla="*/ 0 w 552808"/>
                <a:gd name="connsiteY1" fmla="*/ 276031 h 552061"/>
                <a:gd name="connsiteX2" fmla="*/ 276404 w 552808"/>
                <a:gd name="connsiteY2" fmla="*/ 0 h 552061"/>
                <a:gd name="connsiteX3" fmla="*/ 552809 w 552808"/>
                <a:gd name="connsiteY3" fmla="*/ 276031 h 552061"/>
                <a:gd name="connsiteX4" fmla="*/ 276404 w 552808"/>
                <a:gd name="connsiteY4" fmla="*/ 552062 h 552061"/>
                <a:gd name="connsiteX5" fmla="*/ 276404 w 552808"/>
                <a:gd name="connsiteY5" fmla="*/ 23003 h 552061"/>
                <a:gd name="connsiteX6" fmla="*/ 23034 w 552808"/>
                <a:gd name="connsiteY6" fmla="*/ 276031 h 552061"/>
                <a:gd name="connsiteX7" fmla="*/ 276404 w 552808"/>
                <a:gd name="connsiteY7" fmla="*/ 529059 h 552061"/>
                <a:gd name="connsiteX8" fmla="*/ 529775 w 552808"/>
                <a:gd name="connsiteY8" fmla="*/ 276031 h 552061"/>
                <a:gd name="connsiteX9" fmla="*/ 276404 w 552808"/>
                <a:gd name="connsiteY9" fmla="*/ 23003 h 55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2061">
                  <a:moveTo>
                    <a:pt x="276404" y="552062"/>
                  </a:moveTo>
                  <a:cubicBezTo>
                    <a:pt x="123748" y="552062"/>
                    <a:pt x="0" y="428481"/>
                    <a:pt x="0" y="276031"/>
                  </a:cubicBezTo>
                  <a:cubicBezTo>
                    <a:pt x="0" y="123581"/>
                    <a:pt x="123748" y="0"/>
                    <a:pt x="276404" y="0"/>
                  </a:cubicBezTo>
                  <a:cubicBezTo>
                    <a:pt x="429060" y="0"/>
                    <a:pt x="552809" y="123581"/>
                    <a:pt x="552809" y="276031"/>
                  </a:cubicBezTo>
                  <a:cubicBezTo>
                    <a:pt x="552809" y="428481"/>
                    <a:pt x="429060" y="552062"/>
                    <a:pt x="276404" y="552062"/>
                  </a:cubicBezTo>
                  <a:close/>
                  <a:moveTo>
                    <a:pt x="276404" y="23003"/>
                  </a:moveTo>
                  <a:cubicBezTo>
                    <a:pt x="136474" y="23003"/>
                    <a:pt x="23034" y="136290"/>
                    <a:pt x="23034" y="276031"/>
                  </a:cubicBezTo>
                  <a:cubicBezTo>
                    <a:pt x="23034" y="415772"/>
                    <a:pt x="136474" y="529059"/>
                    <a:pt x="276404" y="529059"/>
                  </a:cubicBezTo>
                  <a:cubicBezTo>
                    <a:pt x="416333" y="529059"/>
                    <a:pt x="529775" y="415772"/>
                    <a:pt x="529775" y="276031"/>
                  </a:cubicBezTo>
                  <a:cubicBezTo>
                    <a:pt x="529775" y="136290"/>
                    <a:pt x="416333" y="23003"/>
                    <a:pt x="276404"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0" name="Freeform 46">
              <a:extLst>
                <a:ext uri="{FF2B5EF4-FFF2-40B4-BE49-F238E27FC236}">
                  <a16:creationId xmlns:a16="http://schemas.microsoft.com/office/drawing/2014/main" id="{92405F42-F6D2-4995-B36E-0D7841383C53}"/>
                </a:ext>
              </a:extLst>
            </p:cNvPr>
            <p:cNvSpPr/>
            <p:nvPr/>
          </p:nvSpPr>
          <p:spPr>
            <a:xfrm>
              <a:off x="8744215" y="2681536"/>
              <a:ext cx="253371" cy="253028"/>
            </a:xfrm>
            <a:custGeom>
              <a:avLst/>
              <a:gdLst>
                <a:gd name="connsiteX0" fmla="*/ 176669 w 253370"/>
                <a:gd name="connsiteY0" fmla="*/ 261079 h 253028"/>
                <a:gd name="connsiteX1" fmla="*/ 145688 w 253370"/>
                <a:gd name="connsiteY1" fmla="*/ 248773 h 253028"/>
                <a:gd name="connsiteX2" fmla="*/ 137511 w 253370"/>
                <a:gd name="connsiteY2" fmla="*/ 229566 h 253028"/>
                <a:gd name="connsiteX3" fmla="*/ 116896 w 253370"/>
                <a:gd name="connsiteY3" fmla="*/ 233361 h 253028"/>
                <a:gd name="connsiteX4" fmla="*/ 2419 w 253370"/>
                <a:gd name="connsiteY4" fmla="*/ 217719 h 253028"/>
                <a:gd name="connsiteX5" fmla="*/ 0 w 253370"/>
                <a:gd name="connsiteY5" fmla="*/ 210703 h 253028"/>
                <a:gd name="connsiteX6" fmla="*/ 4722 w 253370"/>
                <a:gd name="connsiteY6" fmla="*/ 53711 h 253028"/>
                <a:gd name="connsiteX7" fmla="*/ 3916 w 253370"/>
                <a:gd name="connsiteY7" fmla="*/ 49800 h 253028"/>
                <a:gd name="connsiteX8" fmla="*/ 15433 w 253370"/>
                <a:gd name="connsiteY8" fmla="*/ 38299 h 253028"/>
                <a:gd name="connsiteX9" fmla="*/ 28792 w 253370"/>
                <a:gd name="connsiteY9" fmla="*/ 38299 h 253028"/>
                <a:gd name="connsiteX10" fmla="*/ 30520 w 253370"/>
                <a:gd name="connsiteY10" fmla="*/ 38299 h 253028"/>
                <a:gd name="connsiteX11" fmla="*/ 134172 w 253370"/>
                <a:gd name="connsiteY11" fmla="*/ 36689 h 253028"/>
                <a:gd name="connsiteX12" fmla="*/ 134172 w 253370"/>
                <a:gd name="connsiteY12" fmla="*/ 31398 h 253028"/>
                <a:gd name="connsiteX13" fmla="*/ 129219 w 253370"/>
                <a:gd name="connsiteY13" fmla="*/ 23003 h 253028"/>
                <a:gd name="connsiteX14" fmla="*/ 16239 w 253370"/>
                <a:gd name="connsiteY14" fmla="*/ 23693 h 253028"/>
                <a:gd name="connsiteX15" fmla="*/ 16239 w 253370"/>
                <a:gd name="connsiteY15" fmla="*/ 23693 h 253028"/>
                <a:gd name="connsiteX16" fmla="*/ 4722 w 253370"/>
                <a:gd name="connsiteY16" fmla="*/ 12191 h 253028"/>
                <a:gd name="connsiteX17" fmla="*/ 16239 w 253370"/>
                <a:gd name="connsiteY17" fmla="*/ 690 h 253028"/>
                <a:gd name="connsiteX18" fmla="*/ 129450 w 253370"/>
                <a:gd name="connsiteY18" fmla="*/ 0 h 253028"/>
                <a:gd name="connsiteX19" fmla="*/ 157436 w 253370"/>
                <a:gd name="connsiteY19" fmla="*/ 29903 h 253028"/>
                <a:gd name="connsiteX20" fmla="*/ 164806 w 253370"/>
                <a:gd name="connsiteY20" fmla="*/ 134565 h 253028"/>
                <a:gd name="connsiteX21" fmla="*/ 206843 w 253370"/>
                <a:gd name="connsiteY21" fmla="*/ 134565 h 253028"/>
                <a:gd name="connsiteX22" fmla="*/ 252910 w 253370"/>
                <a:gd name="connsiteY22" fmla="*/ 190806 h 253028"/>
                <a:gd name="connsiteX23" fmla="*/ 249340 w 253370"/>
                <a:gd name="connsiteY23" fmla="*/ 205068 h 253028"/>
                <a:gd name="connsiteX24" fmla="*/ 218935 w 253370"/>
                <a:gd name="connsiteY24" fmla="*/ 222665 h 253028"/>
                <a:gd name="connsiteX25" fmla="*/ 205230 w 253370"/>
                <a:gd name="connsiteY25" fmla="*/ 250498 h 253028"/>
                <a:gd name="connsiteX26" fmla="*/ 193022 w 253370"/>
                <a:gd name="connsiteY26" fmla="*/ 258664 h 253028"/>
                <a:gd name="connsiteX27" fmla="*/ 176669 w 253370"/>
                <a:gd name="connsiteY27" fmla="*/ 261079 h 253028"/>
                <a:gd name="connsiteX28" fmla="*/ 177590 w 253370"/>
                <a:gd name="connsiteY28" fmla="*/ 209783 h 253028"/>
                <a:gd name="connsiteX29" fmla="*/ 177590 w 253370"/>
                <a:gd name="connsiteY29" fmla="*/ 209783 h 253028"/>
                <a:gd name="connsiteX30" fmla="*/ 162042 w 253370"/>
                <a:gd name="connsiteY30" fmla="*/ 221285 h 253028"/>
                <a:gd name="connsiteX31" fmla="*/ 164115 w 253370"/>
                <a:gd name="connsiteY31" fmla="*/ 234166 h 253028"/>
                <a:gd name="connsiteX32" fmla="*/ 185191 w 253370"/>
                <a:gd name="connsiteY32" fmla="*/ 237271 h 253028"/>
                <a:gd name="connsiteX33" fmla="*/ 189568 w 253370"/>
                <a:gd name="connsiteY33" fmla="*/ 234166 h 253028"/>
                <a:gd name="connsiteX34" fmla="*/ 196593 w 253370"/>
                <a:gd name="connsiteY34" fmla="*/ 219560 h 253028"/>
                <a:gd name="connsiteX35" fmla="*/ 186688 w 253370"/>
                <a:gd name="connsiteY35" fmla="*/ 212544 h 253028"/>
                <a:gd name="connsiteX36" fmla="*/ 177590 w 253370"/>
                <a:gd name="connsiteY36" fmla="*/ 209783 h 253028"/>
                <a:gd name="connsiteX37" fmla="*/ 23610 w 253370"/>
                <a:gd name="connsiteY37" fmla="*/ 201387 h 253028"/>
                <a:gd name="connsiteX38" fmla="*/ 118624 w 253370"/>
                <a:gd name="connsiteY38" fmla="*/ 210473 h 253028"/>
                <a:gd name="connsiteX39" fmla="*/ 128759 w 253370"/>
                <a:gd name="connsiteY39" fmla="*/ 207368 h 253028"/>
                <a:gd name="connsiteX40" fmla="*/ 173905 w 253370"/>
                <a:gd name="connsiteY40" fmla="*/ 174474 h 253028"/>
                <a:gd name="connsiteX41" fmla="*/ 173905 w 253370"/>
                <a:gd name="connsiteY41" fmla="*/ 174474 h 253028"/>
                <a:gd name="connsiteX42" fmla="*/ 216517 w 253370"/>
                <a:gd name="connsiteY42" fmla="*/ 198282 h 253028"/>
                <a:gd name="connsiteX43" fmla="*/ 228034 w 253370"/>
                <a:gd name="connsiteY43" fmla="*/ 191841 h 253028"/>
                <a:gd name="connsiteX44" fmla="*/ 204309 w 253370"/>
                <a:gd name="connsiteY44" fmla="*/ 156648 h 253028"/>
                <a:gd name="connsiteX45" fmla="*/ 162964 w 253370"/>
                <a:gd name="connsiteY45" fmla="*/ 156648 h 253028"/>
                <a:gd name="connsiteX46" fmla="*/ 154441 w 253370"/>
                <a:gd name="connsiteY46" fmla="*/ 156648 h 253028"/>
                <a:gd name="connsiteX47" fmla="*/ 49753 w 253370"/>
                <a:gd name="connsiteY47" fmla="*/ 158258 h 253028"/>
                <a:gd name="connsiteX48" fmla="*/ 49753 w 253370"/>
                <a:gd name="connsiteY48" fmla="*/ 158258 h 253028"/>
                <a:gd name="connsiteX49" fmla="*/ 41691 w 253370"/>
                <a:gd name="connsiteY49" fmla="*/ 154922 h 253028"/>
                <a:gd name="connsiteX50" fmla="*/ 38236 w 253370"/>
                <a:gd name="connsiteY50" fmla="*/ 146756 h 253028"/>
                <a:gd name="connsiteX51" fmla="*/ 38236 w 253370"/>
                <a:gd name="connsiteY51" fmla="*/ 83959 h 253028"/>
                <a:gd name="connsiteX52" fmla="*/ 41691 w 253370"/>
                <a:gd name="connsiteY52" fmla="*/ 75793 h 253028"/>
                <a:gd name="connsiteX53" fmla="*/ 49868 w 253370"/>
                <a:gd name="connsiteY53" fmla="*/ 72573 h 253028"/>
                <a:gd name="connsiteX54" fmla="*/ 95936 w 253370"/>
                <a:gd name="connsiteY54" fmla="*/ 77289 h 253028"/>
                <a:gd name="connsiteX55" fmla="*/ 127722 w 253370"/>
                <a:gd name="connsiteY55" fmla="*/ 105237 h 253028"/>
                <a:gd name="connsiteX56" fmla="*/ 131062 w 253370"/>
                <a:gd name="connsiteY56" fmla="*/ 133760 h 253028"/>
                <a:gd name="connsiteX57" fmla="*/ 141888 w 253370"/>
                <a:gd name="connsiteY57" fmla="*/ 133760 h 253028"/>
                <a:gd name="connsiteX58" fmla="*/ 136475 w 253370"/>
                <a:gd name="connsiteY58" fmla="*/ 58771 h 253028"/>
                <a:gd name="connsiteX59" fmla="*/ 28447 w 253370"/>
                <a:gd name="connsiteY59" fmla="*/ 61072 h 253028"/>
                <a:gd name="connsiteX60" fmla="*/ 23610 w 253370"/>
                <a:gd name="connsiteY60" fmla="*/ 201387 h 253028"/>
                <a:gd name="connsiteX61" fmla="*/ 60579 w 253370"/>
                <a:gd name="connsiteY61" fmla="*/ 96726 h 253028"/>
                <a:gd name="connsiteX62" fmla="*/ 60579 w 253370"/>
                <a:gd name="connsiteY62" fmla="*/ 136060 h 253028"/>
                <a:gd name="connsiteX63" fmla="*/ 107568 w 253370"/>
                <a:gd name="connsiteY63" fmla="*/ 135370 h 253028"/>
                <a:gd name="connsiteX64" fmla="*/ 105149 w 253370"/>
                <a:gd name="connsiteY64" fmla="*/ 112367 h 253028"/>
                <a:gd name="connsiteX65" fmla="*/ 91674 w 253370"/>
                <a:gd name="connsiteY65" fmla="*/ 100866 h 253028"/>
                <a:gd name="connsiteX66" fmla="*/ 60579 w 253370"/>
                <a:gd name="connsiteY66" fmla="*/ 96726 h 25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3370" h="253028">
                  <a:moveTo>
                    <a:pt x="176669" y="261079"/>
                  </a:moveTo>
                  <a:cubicBezTo>
                    <a:pt x="165049" y="261631"/>
                    <a:pt x="153750" y="257146"/>
                    <a:pt x="145688" y="248773"/>
                  </a:cubicBezTo>
                  <a:cubicBezTo>
                    <a:pt x="141047" y="243367"/>
                    <a:pt x="138191" y="236662"/>
                    <a:pt x="137511" y="229566"/>
                  </a:cubicBezTo>
                  <a:cubicBezTo>
                    <a:pt x="131177" y="232878"/>
                    <a:pt x="123991" y="234200"/>
                    <a:pt x="116896" y="233361"/>
                  </a:cubicBezTo>
                  <a:cubicBezTo>
                    <a:pt x="115975" y="233361"/>
                    <a:pt x="10365" y="227725"/>
                    <a:pt x="2419" y="217719"/>
                  </a:cubicBezTo>
                  <a:cubicBezTo>
                    <a:pt x="853" y="215706"/>
                    <a:pt x="12" y="213245"/>
                    <a:pt x="0" y="210703"/>
                  </a:cubicBezTo>
                  <a:cubicBezTo>
                    <a:pt x="0" y="195177"/>
                    <a:pt x="3916" y="76829"/>
                    <a:pt x="4722" y="53711"/>
                  </a:cubicBezTo>
                  <a:cubicBezTo>
                    <a:pt x="4158" y="52480"/>
                    <a:pt x="3882" y="51146"/>
                    <a:pt x="3916" y="49800"/>
                  </a:cubicBezTo>
                  <a:cubicBezTo>
                    <a:pt x="3916" y="43452"/>
                    <a:pt x="9076" y="38299"/>
                    <a:pt x="15433" y="38299"/>
                  </a:cubicBezTo>
                  <a:lnTo>
                    <a:pt x="28792" y="38299"/>
                  </a:lnTo>
                  <a:lnTo>
                    <a:pt x="30520" y="38299"/>
                  </a:lnTo>
                  <a:lnTo>
                    <a:pt x="134172" y="36689"/>
                  </a:lnTo>
                  <a:cubicBezTo>
                    <a:pt x="134172" y="34849"/>
                    <a:pt x="134172" y="33009"/>
                    <a:pt x="134172" y="31398"/>
                  </a:cubicBezTo>
                  <a:cubicBezTo>
                    <a:pt x="133849" y="28006"/>
                    <a:pt x="132030" y="24935"/>
                    <a:pt x="129219" y="23003"/>
                  </a:cubicBezTo>
                  <a:lnTo>
                    <a:pt x="16239" y="23693"/>
                  </a:lnTo>
                  <a:lnTo>
                    <a:pt x="16239" y="23693"/>
                  </a:lnTo>
                  <a:cubicBezTo>
                    <a:pt x="9882" y="23693"/>
                    <a:pt x="4722" y="18540"/>
                    <a:pt x="4722" y="12191"/>
                  </a:cubicBezTo>
                  <a:cubicBezTo>
                    <a:pt x="4722" y="5843"/>
                    <a:pt x="9882" y="690"/>
                    <a:pt x="16239" y="690"/>
                  </a:cubicBezTo>
                  <a:lnTo>
                    <a:pt x="129450" y="0"/>
                  </a:lnTo>
                  <a:cubicBezTo>
                    <a:pt x="144917" y="1644"/>
                    <a:pt x="156837" y="14377"/>
                    <a:pt x="157436" y="29903"/>
                  </a:cubicBezTo>
                  <a:cubicBezTo>
                    <a:pt x="158933" y="53826"/>
                    <a:pt x="163079" y="110412"/>
                    <a:pt x="164806" y="134565"/>
                  </a:cubicBezTo>
                  <a:cubicBezTo>
                    <a:pt x="178626" y="134565"/>
                    <a:pt x="192793" y="134565"/>
                    <a:pt x="206843" y="134565"/>
                  </a:cubicBezTo>
                  <a:cubicBezTo>
                    <a:pt x="211910" y="134565"/>
                    <a:pt x="223658" y="134565"/>
                    <a:pt x="252910" y="190806"/>
                  </a:cubicBezTo>
                  <a:cubicBezTo>
                    <a:pt x="255317" y="195798"/>
                    <a:pt x="253808" y="201790"/>
                    <a:pt x="249340" y="205068"/>
                  </a:cubicBezTo>
                  <a:cubicBezTo>
                    <a:pt x="240150" y="212417"/>
                    <a:pt x="229900" y="218352"/>
                    <a:pt x="218935" y="222665"/>
                  </a:cubicBezTo>
                  <a:cubicBezTo>
                    <a:pt x="217219" y="233085"/>
                    <a:pt x="212451" y="242780"/>
                    <a:pt x="205230" y="250498"/>
                  </a:cubicBezTo>
                  <a:cubicBezTo>
                    <a:pt x="201741" y="254006"/>
                    <a:pt x="197595" y="256778"/>
                    <a:pt x="193022" y="258664"/>
                  </a:cubicBezTo>
                  <a:cubicBezTo>
                    <a:pt x="187760" y="260435"/>
                    <a:pt x="182220" y="261252"/>
                    <a:pt x="176669" y="261079"/>
                  </a:cubicBezTo>
                  <a:close/>
                  <a:moveTo>
                    <a:pt x="177590" y="209783"/>
                  </a:moveTo>
                  <a:lnTo>
                    <a:pt x="177590" y="209783"/>
                  </a:lnTo>
                  <a:cubicBezTo>
                    <a:pt x="170519" y="210025"/>
                    <a:pt x="164334" y="214603"/>
                    <a:pt x="162042" y="221285"/>
                  </a:cubicBezTo>
                  <a:cubicBezTo>
                    <a:pt x="160534" y="225655"/>
                    <a:pt x="161305" y="230486"/>
                    <a:pt x="164115" y="234166"/>
                  </a:cubicBezTo>
                  <a:cubicBezTo>
                    <a:pt x="170138" y="238755"/>
                    <a:pt x="178097" y="239928"/>
                    <a:pt x="185191" y="237271"/>
                  </a:cubicBezTo>
                  <a:cubicBezTo>
                    <a:pt x="186838" y="236524"/>
                    <a:pt x="188324" y="235477"/>
                    <a:pt x="189568" y="234166"/>
                  </a:cubicBezTo>
                  <a:cubicBezTo>
                    <a:pt x="193207" y="230037"/>
                    <a:pt x="195637" y="224976"/>
                    <a:pt x="196593" y="219560"/>
                  </a:cubicBezTo>
                  <a:cubicBezTo>
                    <a:pt x="193022" y="217627"/>
                    <a:pt x="189694" y="215269"/>
                    <a:pt x="186688" y="212544"/>
                  </a:cubicBezTo>
                  <a:cubicBezTo>
                    <a:pt x="183982" y="210773"/>
                    <a:pt x="180827" y="209818"/>
                    <a:pt x="177590" y="209783"/>
                  </a:cubicBezTo>
                  <a:close/>
                  <a:moveTo>
                    <a:pt x="23610" y="201387"/>
                  </a:moveTo>
                  <a:cubicBezTo>
                    <a:pt x="43879" y="204263"/>
                    <a:pt x="97433" y="209438"/>
                    <a:pt x="118624" y="210473"/>
                  </a:cubicBezTo>
                  <a:cubicBezTo>
                    <a:pt x="125764" y="210473"/>
                    <a:pt x="127146" y="209783"/>
                    <a:pt x="128759" y="207368"/>
                  </a:cubicBezTo>
                  <a:cubicBezTo>
                    <a:pt x="136429" y="188805"/>
                    <a:pt x="153866" y="176108"/>
                    <a:pt x="173905" y="174474"/>
                  </a:cubicBezTo>
                  <a:lnTo>
                    <a:pt x="173905" y="174474"/>
                  </a:lnTo>
                  <a:cubicBezTo>
                    <a:pt x="191848" y="171978"/>
                    <a:pt x="209262" y="181709"/>
                    <a:pt x="216517" y="198282"/>
                  </a:cubicBezTo>
                  <a:cubicBezTo>
                    <a:pt x="219626" y="196557"/>
                    <a:pt x="223542" y="194372"/>
                    <a:pt x="228034" y="191841"/>
                  </a:cubicBezTo>
                  <a:cubicBezTo>
                    <a:pt x="221515" y="179236"/>
                    <a:pt x="213557" y="167424"/>
                    <a:pt x="204309" y="156648"/>
                  </a:cubicBezTo>
                  <a:cubicBezTo>
                    <a:pt x="190489" y="156648"/>
                    <a:pt x="176784" y="156648"/>
                    <a:pt x="162964" y="156648"/>
                  </a:cubicBezTo>
                  <a:lnTo>
                    <a:pt x="154441" y="156648"/>
                  </a:lnTo>
                  <a:lnTo>
                    <a:pt x="49753" y="158258"/>
                  </a:lnTo>
                  <a:lnTo>
                    <a:pt x="49753" y="158258"/>
                  </a:lnTo>
                  <a:cubicBezTo>
                    <a:pt x="46736" y="158246"/>
                    <a:pt x="43833" y="157050"/>
                    <a:pt x="41691" y="154922"/>
                  </a:cubicBezTo>
                  <a:cubicBezTo>
                    <a:pt x="39491" y="152772"/>
                    <a:pt x="38248" y="149827"/>
                    <a:pt x="38236" y="146756"/>
                  </a:cubicBezTo>
                  <a:lnTo>
                    <a:pt x="38236" y="83959"/>
                  </a:lnTo>
                  <a:cubicBezTo>
                    <a:pt x="38248" y="80888"/>
                    <a:pt x="39491" y="77944"/>
                    <a:pt x="41691" y="75793"/>
                  </a:cubicBezTo>
                  <a:cubicBezTo>
                    <a:pt x="43949" y="73781"/>
                    <a:pt x="46839" y="72642"/>
                    <a:pt x="49868" y="72573"/>
                  </a:cubicBezTo>
                  <a:cubicBezTo>
                    <a:pt x="65312" y="73044"/>
                    <a:pt x="80710" y="74620"/>
                    <a:pt x="95936" y="77289"/>
                  </a:cubicBezTo>
                  <a:cubicBezTo>
                    <a:pt x="111046" y="79692"/>
                    <a:pt x="123415" y="90573"/>
                    <a:pt x="127722" y="105237"/>
                  </a:cubicBezTo>
                  <a:cubicBezTo>
                    <a:pt x="130187" y="114541"/>
                    <a:pt x="131316" y="124145"/>
                    <a:pt x="131062" y="133760"/>
                  </a:cubicBezTo>
                  <a:lnTo>
                    <a:pt x="141888" y="133760"/>
                  </a:lnTo>
                  <a:cubicBezTo>
                    <a:pt x="140621" y="116508"/>
                    <a:pt x="138317" y="84534"/>
                    <a:pt x="136475" y="58771"/>
                  </a:cubicBezTo>
                  <a:lnTo>
                    <a:pt x="28447" y="61072"/>
                  </a:lnTo>
                  <a:cubicBezTo>
                    <a:pt x="26950" y="91090"/>
                    <a:pt x="24186" y="172174"/>
                    <a:pt x="23610" y="201387"/>
                  </a:cubicBezTo>
                  <a:close/>
                  <a:moveTo>
                    <a:pt x="60579" y="96726"/>
                  </a:moveTo>
                  <a:lnTo>
                    <a:pt x="60579" y="136060"/>
                  </a:lnTo>
                  <a:lnTo>
                    <a:pt x="107568" y="135370"/>
                  </a:lnTo>
                  <a:cubicBezTo>
                    <a:pt x="107833" y="127630"/>
                    <a:pt x="107026" y="119889"/>
                    <a:pt x="105149" y="112367"/>
                  </a:cubicBezTo>
                  <a:cubicBezTo>
                    <a:pt x="103214" y="106283"/>
                    <a:pt x="97985" y="101832"/>
                    <a:pt x="91674" y="100866"/>
                  </a:cubicBezTo>
                  <a:cubicBezTo>
                    <a:pt x="78891" y="98451"/>
                    <a:pt x="68065" y="97301"/>
                    <a:pt x="60579" y="96726"/>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1" name="Freeform 141">
              <a:extLst>
                <a:ext uri="{FF2B5EF4-FFF2-40B4-BE49-F238E27FC236}">
                  <a16:creationId xmlns:a16="http://schemas.microsoft.com/office/drawing/2014/main" id="{1B89747B-B17B-41A2-8C77-7BF48764CDF7}"/>
                </a:ext>
              </a:extLst>
            </p:cNvPr>
            <p:cNvSpPr/>
            <p:nvPr/>
          </p:nvSpPr>
          <p:spPr>
            <a:xfrm>
              <a:off x="8654615" y="2745943"/>
              <a:ext cx="69101" cy="23003"/>
            </a:xfrm>
            <a:custGeom>
              <a:avLst/>
              <a:gdLst>
                <a:gd name="connsiteX0" fmla="*/ 61615 w 69101"/>
                <a:gd name="connsiteY0" fmla="*/ 23003 h 23002"/>
                <a:gd name="connsiteX1" fmla="*/ 11517 w 69101"/>
                <a:gd name="connsiteY1" fmla="*/ 23003 h 23002"/>
                <a:gd name="connsiteX2" fmla="*/ 0 w 69101"/>
                <a:gd name="connsiteY2" fmla="*/ 11501 h 23002"/>
                <a:gd name="connsiteX3" fmla="*/ 11517 w 69101"/>
                <a:gd name="connsiteY3" fmla="*/ 0 h 23002"/>
                <a:gd name="connsiteX4" fmla="*/ 61615 w 69101"/>
                <a:gd name="connsiteY4" fmla="*/ 0 h 23002"/>
                <a:gd name="connsiteX5" fmla="*/ 73132 w 69101"/>
                <a:gd name="connsiteY5" fmla="*/ 11501 h 23002"/>
                <a:gd name="connsiteX6" fmla="*/ 61615 w 69101"/>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01" h="23002">
                  <a:moveTo>
                    <a:pt x="61615" y="23003"/>
                  </a:moveTo>
                  <a:lnTo>
                    <a:pt x="11517" y="23003"/>
                  </a:lnTo>
                  <a:cubicBezTo>
                    <a:pt x="5160" y="23003"/>
                    <a:pt x="0" y="17850"/>
                    <a:pt x="0" y="11501"/>
                  </a:cubicBezTo>
                  <a:cubicBezTo>
                    <a:pt x="0" y="5153"/>
                    <a:pt x="5160" y="0"/>
                    <a:pt x="11517" y="0"/>
                  </a:cubicBezTo>
                  <a:lnTo>
                    <a:pt x="61615" y="0"/>
                  </a:lnTo>
                  <a:cubicBezTo>
                    <a:pt x="67972" y="0"/>
                    <a:pt x="73132" y="5153"/>
                    <a:pt x="73132" y="11501"/>
                  </a:cubicBezTo>
                  <a:cubicBezTo>
                    <a:pt x="73132" y="17850"/>
                    <a:pt x="67972" y="23003"/>
                    <a:pt x="61615"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2" name="Freeform 142">
              <a:extLst>
                <a:ext uri="{FF2B5EF4-FFF2-40B4-BE49-F238E27FC236}">
                  <a16:creationId xmlns:a16="http://schemas.microsoft.com/office/drawing/2014/main" id="{6F90E758-F2E6-4935-B0FD-1F5C139EFF2C}"/>
                </a:ext>
              </a:extLst>
            </p:cNvPr>
            <p:cNvSpPr/>
            <p:nvPr/>
          </p:nvSpPr>
          <p:spPr>
            <a:xfrm>
              <a:off x="8589544" y="2777802"/>
              <a:ext cx="138202" cy="23003"/>
            </a:xfrm>
            <a:custGeom>
              <a:avLst/>
              <a:gdLst>
                <a:gd name="connsiteX0" fmla="*/ 126685 w 138202"/>
                <a:gd name="connsiteY0" fmla="*/ 23003 h 23002"/>
                <a:gd name="connsiteX1" fmla="*/ 11517 w 138202"/>
                <a:gd name="connsiteY1" fmla="*/ 23003 h 23002"/>
                <a:gd name="connsiteX2" fmla="*/ 0 w 138202"/>
                <a:gd name="connsiteY2" fmla="*/ 11501 h 23002"/>
                <a:gd name="connsiteX3" fmla="*/ 11517 w 138202"/>
                <a:gd name="connsiteY3" fmla="*/ 0 h 23002"/>
                <a:gd name="connsiteX4" fmla="*/ 126685 w 138202"/>
                <a:gd name="connsiteY4" fmla="*/ 0 h 23002"/>
                <a:gd name="connsiteX5" fmla="*/ 138202 w 138202"/>
                <a:gd name="connsiteY5" fmla="*/ 11501 h 23002"/>
                <a:gd name="connsiteX6" fmla="*/ 126685 w 138202"/>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02" h="23002">
                  <a:moveTo>
                    <a:pt x="126685" y="23003"/>
                  </a:moveTo>
                  <a:lnTo>
                    <a:pt x="11517" y="23003"/>
                  </a:lnTo>
                  <a:cubicBezTo>
                    <a:pt x="5160" y="23003"/>
                    <a:pt x="0" y="17850"/>
                    <a:pt x="0" y="11501"/>
                  </a:cubicBezTo>
                  <a:cubicBezTo>
                    <a:pt x="0" y="5153"/>
                    <a:pt x="5160" y="0"/>
                    <a:pt x="11517" y="0"/>
                  </a:cubicBezTo>
                  <a:lnTo>
                    <a:pt x="126685" y="0"/>
                  </a:lnTo>
                  <a:cubicBezTo>
                    <a:pt x="133043" y="0"/>
                    <a:pt x="138202" y="5153"/>
                    <a:pt x="138202" y="11501"/>
                  </a:cubicBezTo>
                  <a:cubicBezTo>
                    <a:pt x="138202" y="17850"/>
                    <a:pt x="133043" y="23003"/>
                    <a:pt x="126685"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3" name="Freeform 143">
              <a:extLst>
                <a:ext uri="{FF2B5EF4-FFF2-40B4-BE49-F238E27FC236}">
                  <a16:creationId xmlns:a16="http://schemas.microsoft.com/office/drawing/2014/main" id="{F0360057-8021-4E06-94A3-04475BCFCC1B}"/>
                </a:ext>
              </a:extLst>
            </p:cNvPr>
            <p:cNvSpPr/>
            <p:nvPr/>
          </p:nvSpPr>
          <p:spPr>
            <a:xfrm>
              <a:off x="8624095" y="2714085"/>
              <a:ext cx="103652" cy="23003"/>
            </a:xfrm>
            <a:custGeom>
              <a:avLst/>
              <a:gdLst>
                <a:gd name="connsiteX0" fmla="*/ 92135 w 103651"/>
                <a:gd name="connsiteY0" fmla="*/ 23003 h 23002"/>
                <a:gd name="connsiteX1" fmla="*/ 11517 w 103651"/>
                <a:gd name="connsiteY1" fmla="*/ 23003 h 23002"/>
                <a:gd name="connsiteX2" fmla="*/ 0 w 103651"/>
                <a:gd name="connsiteY2" fmla="*/ 11501 h 23002"/>
                <a:gd name="connsiteX3" fmla="*/ 11517 w 103651"/>
                <a:gd name="connsiteY3" fmla="*/ 0 h 23002"/>
                <a:gd name="connsiteX4" fmla="*/ 92135 w 103651"/>
                <a:gd name="connsiteY4" fmla="*/ 0 h 23002"/>
                <a:gd name="connsiteX5" fmla="*/ 103652 w 103651"/>
                <a:gd name="connsiteY5" fmla="*/ 11501 h 23002"/>
                <a:gd name="connsiteX6" fmla="*/ 92135 w 103651"/>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51" h="23002">
                  <a:moveTo>
                    <a:pt x="92135" y="23003"/>
                  </a:moveTo>
                  <a:lnTo>
                    <a:pt x="11517" y="23003"/>
                  </a:lnTo>
                  <a:cubicBezTo>
                    <a:pt x="5160" y="23003"/>
                    <a:pt x="0" y="17850"/>
                    <a:pt x="0" y="11501"/>
                  </a:cubicBezTo>
                  <a:cubicBezTo>
                    <a:pt x="0" y="5153"/>
                    <a:pt x="5160" y="0"/>
                    <a:pt x="11517" y="0"/>
                  </a:cubicBezTo>
                  <a:lnTo>
                    <a:pt x="92135" y="0"/>
                  </a:lnTo>
                  <a:cubicBezTo>
                    <a:pt x="98492" y="0"/>
                    <a:pt x="103652" y="5153"/>
                    <a:pt x="103652" y="11501"/>
                  </a:cubicBezTo>
                  <a:cubicBezTo>
                    <a:pt x="103652" y="17850"/>
                    <a:pt x="98492" y="23003"/>
                    <a:pt x="92135"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4" name="Freeform 144">
              <a:extLst>
                <a:ext uri="{FF2B5EF4-FFF2-40B4-BE49-F238E27FC236}">
                  <a16:creationId xmlns:a16="http://schemas.microsoft.com/office/drawing/2014/main" id="{345FBFC8-3667-41CC-A618-3959D8D6EEB1}"/>
                </a:ext>
              </a:extLst>
            </p:cNvPr>
            <p:cNvSpPr/>
            <p:nvPr/>
          </p:nvSpPr>
          <p:spPr>
            <a:xfrm>
              <a:off x="8654615" y="2809545"/>
              <a:ext cx="69101" cy="23003"/>
            </a:xfrm>
            <a:custGeom>
              <a:avLst/>
              <a:gdLst>
                <a:gd name="connsiteX0" fmla="*/ 61615 w 69101"/>
                <a:gd name="connsiteY0" fmla="*/ 23003 h 23002"/>
                <a:gd name="connsiteX1" fmla="*/ 11517 w 69101"/>
                <a:gd name="connsiteY1" fmla="*/ 23003 h 23002"/>
                <a:gd name="connsiteX2" fmla="*/ 0 w 69101"/>
                <a:gd name="connsiteY2" fmla="*/ 11501 h 23002"/>
                <a:gd name="connsiteX3" fmla="*/ 11517 w 69101"/>
                <a:gd name="connsiteY3" fmla="*/ 0 h 23002"/>
                <a:gd name="connsiteX4" fmla="*/ 61615 w 69101"/>
                <a:gd name="connsiteY4" fmla="*/ 0 h 23002"/>
                <a:gd name="connsiteX5" fmla="*/ 73132 w 69101"/>
                <a:gd name="connsiteY5" fmla="*/ 11501 h 23002"/>
                <a:gd name="connsiteX6" fmla="*/ 61615 w 69101"/>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01" h="23002">
                  <a:moveTo>
                    <a:pt x="61615" y="23003"/>
                  </a:moveTo>
                  <a:lnTo>
                    <a:pt x="11517" y="23003"/>
                  </a:lnTo>
                  <a:cubicBezTo>
                    <a:pt x="5160" y="23003"/>
                    <a:pt x="0" y="17850"/>
                    <a:pt x="0" y="11501"/>
                  </a:cubicBezTo>
                  <a:cubicBezTo>
                    <a:pt x="0" y="5153"/>
                    <a:pt x="5160" y="0"/>
                    <a:pt x="11517" y="0"/>
                  </a:cubicBezTo>
                  <a:lnTo>
                    <a:pt x="61615" y="0"/>
                  </a:lnTo>
                  <a:cubicBezTo>
                    <a:pt x="67972" y="0"/>
                    <a:pt x="73132" y="5153"/>
                    <a:pt x="73132" y="11501"/>
                  </a:cubicBezTo>
                  <a:cubicBezTo>
                    <a:pt x="73132" y="17850"/>
                    <a:pt x="67972" y="23003"/>
                    <a:pt x="61615"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5" name="Freeform 145">
              <a:extLst>
                <a:ext uri="{FF2B5EF4-FFF2-40B4-BE49-F238E27FC236}">
                  <a16:creationId xmlns:a16="http://schemas.microsoft.com/office/drawing/2014/main" id="{CDDFF6FF-58E9-42D9-B1C6-4FEE59405A69}"/>
                </a:ext>
              </a:extLst>
            </p:cNvPr>
            <p:cNvSpPr/>
            <p:nvPr/>
          </p:nvSpPr>
          <p:spPr>
            <a:xfrm>
              <a:off x="8683407" y="2875908"/>
              <a:ext cx="34551" cy="23003"/>
            </a:xfrm>
            <a:custGeom>
              <a:avLst/>
              <a:gdLst>
                <a:gd name="connsiteX0" fmla="*/ 32823 w 34550"/>
                <a:gd name="connsiteY0" fmla="*/ 23003 h 23002"/>
                <a:gd name="connsiteX1" fmla="*/ 11517 w 34550"/>
                <a:gd name="connsiteY1" fmla="*/ 23003 h 23002"/>
                <a:gd name="connsiteX2" fmla="*/ 0 w 34550"/>
                <a:gd name="connsiteY2" fmla="*/ 11501 h 23002"/>
                <a:gd name="connsiteX3" fmla="*/ 11517 w 34550"/>
                <a:gd name="connsiteY3" fmla="*/ 0 h 23002"/>
                <a:gd name="connsiteX4" fmla="*/ 32823 w 34550"/>
                <a:gd name="connsiteY4" fmla="*/ 0 h 23002"/>
                <a:gd name="connsiteX5" fmla="*/ 44340 w 34550"/>
                <a:gd name="connsiteY5" fmla="*/ 11501 h 23002"/>
                <a:gd name="connsiteX6" fmla="*/ 32823 w 34550"/>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0" h="23002">
                  <a:moveTo>
                    <a:pt x="32823" y="23003"/>
                  </a:moveTo>
                  <a:lnTo>
                    <a:pt x="11517" y="23003"/>
                  </a:lnTo>
                  <a:cubicBezTo>
                    <a:pt x="5160" y="23003"/>
                    <a:pt x="0" y="17850"/>
                    <a:pt x="0" y="11501"/>
                  </a:cubicBezTo>
                  <a:cubicBezTo>
                    <a:pt x="0" y="5153"/>
                    <a:pt x="5160" y="0"/>
                    <a:pt x="11517" y="0"/>
                  </a:cubicBezTo>
                  <a:lnTo>
                    <a:pt x="32823" y="0"/>
                  </a:lnTo>
                  <a:cubicBezTo>
                    <a:pt x="39180" y="0"/>
                    <a:pt x="44340" y="5153"/>
                    <a:pt x="44340" y="11501"/>
                  </a:cubicBezTo>
                  <a:cubicBezTo>
                    <a:pt x="44340" y="17850"/>
                    <a:pt x="39180" y="23003"/>
                    <a:pt x="32823"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6" name="Freeform 146">
              <a:extLst>
                <a:ext uri="{FF2B5EF4-FFF2-40B4-BE49-F238E27FC236}">
                  <a16:creationId xmlns:a16="http://schemas.microsoft.com/office/drawing/2014/main" id="{1920BFD4-B2E3-4836-B9DC-9C8F30E0B5EE}"/>
                </a:ext>
              </a:extLst>
            </p:cNvPr>
            <p:cNvSpPr/>
            <p:nvPr/>
          </p:nvSpPr>
          <p:spPr>
            <a:xfrm>
              <a:off x="8624095" y="2843014"/>
              <a:ext cx="103652" cy="23003"/>
            </a:xfrm>
            <a:custGeom>
              <a:avLst/>
              <a:gdLst>
                <a:gd name="connsiteX0" fmla="*/ 92135 w 103651"/>
                <a:gd name="connsiteY0" fmla="*/ 23003 h 23002"/>
                <a:gd name="connsiteX1" fmla="*/ 11517 w 103651"/>
                <a:gd name="connsiteY1" fmla="*/ 23003 h 23002"/>
                <a:gd name="connsiteX2" fmla="*/ 0 w 103651"/>
                <a:gd name="connsiteY2" fmla="*/ 11501 h 23002"/>
                <a:gd name="connsiteX3" fmla="*/ 11517 w 103651"/>
                <a:gd name="connsiteY3" fmla="*/ 0 h 23002"/>
                <a:gd name="connsiteX4" fmla="*/ 92135 w 103651"/>
                <a:gd name="connsiteY4" fmla="*/ 0 h 23002"/>
                <a:gd name="connsiteX5" fmla="*/ 103652 w 103651"/>
                <a:gd name="connsiteY5" fmla="*/ 11501 h 23002"/>
                <a:gd name="connsiteX6" fmla="*/ 92135 w 103651"/>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51" h="23002">
                  <a:moveTo>
                    <a:pt x="92135" y="23003"/>
                  </a:moveTo>
                  <a:lnTo>
                    <a:pt x="11517" y="23003"/>
                  </a:lnTo>
                  <a:cubicBezTo>
                    <a:pt x="5160" y="23003"/>
                    <a:pt x="0" y="17850"/>
                    <a:pt x="0" y="11501"/>
                  </a:cubicBezTo>
                  <a:cubicBezTo>
                    <a:pt x="0" y="5153"/>
                    <a:pt x="5160" y="0"/>
                    <a:pt x="11517" y="0"/>
                  </a:cubicBezTo>
                  <a:lnTo>
                    <a:pt x="92135" y="0"/>
                  </a:lnTo>
                  <a:cubicBezTo>
                    <a:pt x="98492" y="0"/>
                    <a:pt x="103652" y="5153"/>
                    <a:pt x="103652" y="11501"/>
                  </a:cubicBezTo>
                  <a:cubicBezTo>
                    <a:pt x="103652" y="17850"/>
                    <a:pt x="98492" y="23003"/>
                    <a:pt x="92135"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27" name="Freeform 147">
              <a:extLst>
                <a:ext uri="{FF2B5EF4-FFF2-40B4-BE49-F238E27FC236}">
                  <a16:creationId xmlns:a16="http://schemas.microsoft.com/office/drawing/2014/main" id="{BD03819A-38F6-45FC-A994-A0D2A93FADF1}"/>
                </a:ext>
              </a:extLst>
            </p:cNvPr>
            <p:cNvSpPr/>
            <p:nvPr/>
          </p:nvSpPr>
          <p:spPr>
            <a:xfrm>
              <a:off x="8683407" y="2682341"/>
              <a:ext cx="34551" cy="23003"/>
            </a:xfrm>
            <a:custGeom>
              <a:avLst/>
              <a:gdLst>
                <a:gd name="connsiteX0" fmla="*/ 32823 w 34550"/>
                <a:gd name="connsiteY0" fmla="*/ 23003 h 23002"/>
                <a:gd name="connsiteX1" fmla="*/ 11517 w 34550"/>
                <a:gd name="connsiteY1" fmla="*/ 23003 h 23002"/>
                <a:gd name="connsiteX2" fmla="*/ 0 w 34550"/>
                <a:gd name="connsiteY2" fmla="*/ 11501 h 23002"/>
                <a:gd name="connsiteX3" fmla="*/ 11517 w 34550"/>
                <a:gd name="connsiteY3" fmla="*/ 0 h 23002"/>
                <a:gd name="connsiteX4" fmla="*/ 32823 w 34550"/>
                <a:gd name="connsiteY4" fmla="*/ 0 h 23002"/>
                <a:gd name="connsiteX5" fmla="*/ 44340 w 34550"/>
                <a:gd name="connsiteY5" fmla="*/ 11501 h 23002"/>
                <a:gd name="connsiteX6" fmla="*/ 32823 w 34550"/>
                <a:gd name="connsiteY6" fmla="*/ 23003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0" h="23002">
                  <a:moveTo>
                    <a:pt x="32823" y="23003"/>
                  </a:moveTo>
                  <a:lnTo>
                    <a:pt x="11517" y="23003"/>
                  </a:lnTo>
                  <a:cubicBezTo>
                    <a:pt x="5160" y="23003"/>
                    <a:pt x="0" y="17850"/>
                    <a:pt x="0" y="11501"/>
                  </a:cubicBezTo>
                  <a:cubicBezTo>
                    <a:pt x="0" y="5153"/>
                    <a:pt x="5160" y="0"/>
                    <a:pt x="11517" y="0"/>
                  </a:cubicBezTo>
                  <a:lnTo>
                    <a:pt x="32823" y="0"/>
                  </a:lnTo>
                  <a:cubicBezTo>
                    <a:pt x="39180" y="0"/>
                    <a:pt x="44340" y="5153"/>
                    <a:pt x="44340" y="11501"/>
                  </a:cubicBezTo>
                  <a:cubicBezTo>
                    <a:pt x="44340" y="17850"/>
                    <a:pt x="39180" y="23003"/>
                    <a:pt x="32823" y="23003"/>
                  </a:cubicBezTo>
                  <a:close/>
                </a:path>
              </a:pathLst>
            </a:custGeom>
            <a:solidFill>
              <a:srgbClr val="FCD200"/>
            </a:solidFill>
            <a:ln w="1151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grpSp>
        <p:nvGrpSpPr>
          <p:cNvPr id="235" name="Group 234">
            <a:extLst>
              <a:ext uri="{FF2B5EF4-FFF2-40B4-BE49-F238E27FC236}">
                <a16:creationId xmlns:a16="http://schemas.microsoft.com/office/drawing/2014/main" id="{079A2EED-0093-4EF4-8A5C-11F34BC02AE5}"/>
              </a:ext>
            </a:extLst>
          </p:cNvPr>
          <p:cNvGrpSpPr/>
          <p:nvPr/>
        </p:nvGrpSpPr>
        <p:grpSpPr>
          <a:xfrm>
            <a:off x="8153326" y="4836266"/>
            <a:ext cx="552212" cy="541922"/>
            <a:chOff x="8513946" y="4973164"/>
            <a:chExt cx="552212" cy="541922"/>
          </a:xfrm>
        </p:grpSpPr>
        <p:sp>
          <p:nvSpPr>
            <p:cNvPr id="229" name="Freeform 9">
              <a:extLst>
                <a:ext uri="{FF2B5EF4-FFF2-40B4-BE49-F238E27FC236}">
                  <a16:creationId xmlns:a16="http://schemas.microsoft.com/office/drawing/2014/main" id="{7974A31E-9AFD-48CC-8149-39BC7920E329}"/>
                </a:ext>
              </a:extLst>
            </p:cNvPr>
            <p:cNvSpPr/>
            <p:nvPr/>
          </p:nvSpPr>
          <p:spPr>
            <a:xfrm>
              <a:off x="8513946" y="4973164"/>
              <a:ext cx="552212" cy="541922"/>
            </a:xfrm>
            <a:custGeom>
              <a:avLst/>
              <a:gdLst>
                <a:gd name="connsiteX0" fmla="*/ 276106 w 552211"/>
                <a:gd name="connsiteY0" fmla="*/ 541922 h 541921"/>
                <a:gd name="connsiteX1" fmla="*/ 0 w 552211"/>
                <a:gd name="connsiteY1" fmla="*/ 270961 h 541921"/>
                <a:gd name="connsiteX2" fmla="*/ 276106 w 552211"/>
                <a:gd name="connsiteY2" fmla="*/ 0 h 541921"/>
                <a:gd name="connsiteX3" fmla="*/ 552212 w 552211"/>
                <a:gd name="connsiteY3" fmla="*/ 270961 h 541921"/>
                <a:gd name="connsiteX4" fmla="*/ 276106 w 552211"/>
                <a:gd name="connsiteY4" fmla="*/ 541922 h 541921"/>
                <a:gd name="connsiteX5" fmla="*/ 276106 w 552211"/>
                <a:gd name="connsiteY5" fmla="*/ 22580 h 541921"/>
                <a:gd name="connsiteX6" fmla="*/ 23009 w 552211"/>
                <a:gd name="connsiteY6" fmla="*/ 270961 h 541921"/>
                <a:gd name="connsiteX7" fmla="*/ 276106 w 552211"/>
                <a:gd name="connsiteY7" fmla="*/ 519342 h 541921"/>
                <a:gd name="connsiteX8" fmla="*/ 529203 w 552211"/>
                <a:gd name="connsiteY8" fmla="*/ 270961 h 541921"/>
                <a:gd name="connsiteX9" fmla="*/ 276106 w 552211"/>
                <a:gd name="connsiteY9" fmla="*/ 22580 h 54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211" h="541921">
                  <a:moveTo>
                    <a:pt x="276106" y="541922"/>
                  </a:moveTo>
                  <a:cubicBezTo>
                    <a:pt x="123615" y="541922"/>
                    <a:pt x="0" y="420608"/>
                    <a:pt x="0" y="270961"/>
                  </a:cubicBezTo>
                  <a:cubicBezTo>
                    <a:pt x="0" y="121314"/>
                    <a:pt x="123615" y="0"/>
                    <a:pt x="276106" y="0"/>
                  </a:cubicBezTo>
                  <a:cubicBezTo>
                    <a:pt x="428597" y="0"/>
                    <a:pt x="552212" y="121314"/>
                    <a:pt x="552212" y="270961"/>
                  </a:cubicBezTo>
                  <a:cubicBezTo>
                    <a:pt x="552212" y="420608"/>
                    <a:pt x="428597" y="541922"/>
                    <a:pt x="276106" y="541922"/>
                  </a:cubicBezTo>
                  <a:close/>
                  <a:moveTo>
                    <a:pt x="276106" y="22580"/>
                  </a:moveTo>
                  <a:cubicBezTo>
                    <a:pt x="136327" y="22580"/>
                    <a:pt x="23009" y="133784"/>
                    <a:pt x="23009" y="270961"/>
                  </a:cubicBezTo>
                  <a:cubicBezTo>
                    <a:pt x="23009" y="408138"/>
                    <a:pt x="136327" y="519342"/>
                    <a:pt x="276106" y="519342"/>
                  </a:cubicBezTo>
                  <a:cubicBezTo>
                    <a:pt x="415884" y="519342"/>
                    <a:pt x="529203" y="408138"/>
                    <a:pt x="529203" y="270961"/>
                  </a:cubicBezTo>
                  <a:cubicBezTo>
                    <a:pt x="529203" y="133784"/>
                    <a:pt x="415884" y="22580"/>
                    <a:pt x="276106" y="22580"/>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30" name="Freeform 21">
              <a:extLst>
                <a:ext uri="{FF2B5EF4-FFF2-40B4-BE49-F238E27FC236}">
                  <a16:creationId xmlns:a16="http://schemas.microsoft.com/office/drawing/2014/main" id="{E3490D00-B6A5-48A3-95E7-53DE8BB2C6FB}"/>
                </a:ext>
              </a:extLst>
            </p:cNvPr>
            <p:cNvSpPr/>
            <p:nvPr/>
          </p:nvSpPr>
          <p:spPr>
            <a:xfrm>
              <a:off x="8859585" y="5140756"/>
              <a:ext cx="57522" cy="203221"/>
            </a:xfrm>
            <a:custGeom>
              <a:avLst/>
              <a:gdLst>
                <a:gd name="connsiteX0" fmla="*/ 11574 w 57522"/>
                <a:gd name="connsiteY0" fmla="*/ 206786 h 203220"/>
                <a:gd name="connsiteX1" fmla="*/ 0 w 57522"/>
                <a:gd name="connsiteY1" fmla="*/ 195561 h 203220"/>
                <a:gd name="connsiteX2" fmla="*/ 3405 w 57522"/>
                <a:gd name="connsiteY2" fmla="*/ 187480 h 203220"/>
                <a:gd name="connsiteX3" fmla="*/ 3405 w 57522"/>
                <a:gd name="connsiteY3" fmla="*/ 19258 h 203220"/>
                <a:gd name="connsiteX4" fmla="*/ 3405 w 57522"/>
                <a:gd name="connsiteY4" fmla="*/ 3339 h 203220"/>
                <a:gd name="connsiteX5" fmla="*/ 19673 w 57522"/>
                <a:gd name="connsiteY5" fmla="*/ 3274 h 203220"/>
                <a:gd name="connsiteX6" fmla="*/ 19742 w 57522"/>
                <a:gd name="connsiteY6" fmla="*/ 3339 h 203220"/>
                <a:gd name="connsiteX7" fmla="*/ 19742 w 57522"/>
                <a:gd name="connsiteY7" fmla="*/ 203399 h 203220"/>
                <a:gd name="connsiteX8" fmla="*/ 11574 w 57522"/>
                <a:gd name="connsiteY8" fmla="*/ 206786 h 20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22" h="203220">
                  <a:moveTo>
                    <a:pt x="11574" y="206786"/>
                  </a:moveTo>
                  <a:cubicBezTo>
                    <a:pt x="5223" y="206822"/>
                    <a:pt x="35" y="201797"/>
                    <a:pt x="0" y="195561"/>
                  </a:cubicBezTo>
                  <a:cubicBezTo>
                    <a:pt x="-11" y="192529"/>
                    <a:pt x="1208" y="189616"/>
                    <a:pt x="3405" y="187480"/>
                  </a:cubicBezTo>
                  <a:cubicBezTo>
                    <a:pt x="50712" y="141016"/>
                    <a:pt x="50712" y="65723"/>
                    <a:pt x="3405" y="19258"/>
                  </a:cubicBezTo>
                  <a:cubicBezTo>
                    <a:pt x="-1058" y="14855"/>
                    <a:pt x="-1058" y="7743"/>
                    <a:pt x="3405" y="3339"/>
                  </a:cubicBezTo>
                  <a:cubicBezTo>
                    <a:pt x="7881" y="-1087"/>
                    <a:pt x="15163" y="-1117"/>
                    <a:pt x="19673" y="3274"/>
                  </a:cubicBezTo>
                  <a:cubicBezTo>
                    <a:pt x="19696" y="3295"/>
                    <a:pt x="19719" y="3318"/>
                    <a:pt x="19742" y="3339"/>
                  </a:cubicBezTo>
                  <a:cubicBezTo>
                    <a:pt x="75906" y="58636"/>
                    <a:pt x="75906" y="148103"/>
                    <a:pt x="19742" y="203399"/>
                  </a:cubicBezTo>
                  <a:cubicBezTo>
                    <a:pt x="17590" y="205554"/>
                    <a:pt x="14645" y="206774"/>
                    <a:pt x="11574" y="206786"/>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31" name="Freeform 22">
              <a:extLst>
                <a:ext uri="{FF2B5EF4-FFF2-40B4-BE49-F238E27FC236}">
                  <a16:creationId xmlns:a16="http://schemas.microsoft.com/office/drawing/2014/main" id="{1A5E5E2A-5595-43C0-94C0-10AECE349B3D}"/>
                </a:ext>
              </a:extLst>
            </p:cNvPr>
            <p:cNvSpPr/>
            <p:nvPr/>
          </p:nvSpPr>
          <p:spPr>
            <a:xfrm>
              <a:off x="8820700" y="5179144"/>
              <a:ext cx="34513" cy="124190"/>
            </a:xfrm>
            <a:custGeom>
              <a:avLst/>
              <a:gdLst>
                <a:gd name="connsiteX0" fmla="*/ 11573 w 34513"/>
                <a:gd name="connsiteY0" fmla="*/ 130011 h 124190"/>
                <a:gd name="connsiteX1" fmla="*/ 0 w 34513"/>
                <a:gd name="connsiteY1" fmla="*/ 118787 h 124190"/>
                <a:gd name="connsiteX2" fmla="*/ 3405 w 34513"/>
                <a:gd name="connsiteY2" fmla="*/ 110705 h 124190"/>
                <a:gd name="connsiteX3" fmla="*/ 3532 w 34513"/>
                <a:gd name="connsiteY3" fmla="*/ 19377 h 124190"/>
                <a:gd name="connsiteX4" fmla="*/ 3405 w 34513"/>
                <a:gd name="connsiteY4" fmla="*/ 19256 h 124190"/>
                <a:gd name="connsiteX5" fmla="*/ 3463 w 34513"/>
                <a:gd name="connsiteY5" fmla="*/ 3281 h 124190"/>
                <a:gd name="connsiteX6" fmla="*/ 19742 w 34513"/>
                <a:gd name="connsiteY6" fmla="*/ 3337 h 124190"/>
                <a:gd name="connsiteX7" fmla="*/ 19742 w 34513"/>
                <a:gd name="connsiteY7" fmla="*/ 126624 h 124190"/>
                <a:gd name="connsiteX8" fmla="*/ 11573 w 34513"/>
                <a:gd name="connsiteY8" fmla="*/ 130011 h 12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13" h="124190">
                  <a:moveTo>
                    <a:pt x="11573" y="130011"/>
                  </a:moveTo>
                  <a:cubicBezTo>
                    <a:pt x="5223" y="130047"/>
                    <a:pt x="34" y="125022"/>
                    <a:pt x="0" y="118787"/>
                  </a:cubicBezTo>
                  <a:cubicBezTo>
                    <a:pt x="-12" y="115754"/>
                    <a:pt x="1208" y="112841"/>
                    <a:pt x="3405" y="110705"/>
                  </a:cubicBezTo>
                  <a:cubicBezTo>
                    <a:pt x="29141" y="85519"/>
                    <a:pt x="29198" y="44630"/>
                    <a:pt x="3532" y="19377"/>
                  </a:cubicBezTo>
                  <a:cubicBezTo>
                    <a:pt x="3486" y="19336"/>
                    <a:pt x="3451" y="19297"/>
                    <a:pt x="3405" y="19256"/>
                  </a:cubicBezTo>
                  <a:cubicBezTo>
                    <a:pt x="-1070" y="14829"/>
                    <a:pt x="-1047" y="7677"/>
                    <a:pt x="3463" y="3281"/>
                  </a:cubicBezTo>
                  <a:cubicBezTo>
                    <a:pt x="7973" y="-1116"/>
                    <a:pt x="15266" y="-1090"/>
                    <a:pt x="19742" y="3337"/>
                  </a:cubicBezTo>
                  <a:cubicBezTo>
                    <a:pt x="54381" y="37404"/>
                    <a:pt x="54381" y="92558"/>
                    <a:pt x="19742" y="126624"/>
                  </a:cubicBezTo>
                  <a:cubicBezTo>
                    <a:pt x="17590" y="128780"/>
                    <a:pt x="14645" y="129999"/>
                    <a:pt x="11573" y="130011"/>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32" name="Freeform 23">
              <a:extLst>
                <a:ext uri="{FF2B5EF4-FFF2-40B4-BE49-F238E27FC236}">
                  <a16:creationId xmlns:a16="http://schemas.microsoft.com/office/drawing/2014/main" id="{308F6F9B-77B4-41E7-847E-3A7426232A85}"/>
                </a:ext>
              </a:extLst>
            </p:cNvPr>
            <p:cNvSpPr/>
            <p:nvPr/>
          </p:nvSpPr>
          <p:spPr>
            <a:xfrm>
              <a:off x="8898470" y="5106265"/>
              <a:ext cx="69026" cy="270961"/>
            </a:xfrm>
            <a:custGeom>
              <a:avLst/>
              <a:gdLst>
                <a:gd name="connsiteX0" fmla="*/ 11573 w 69026"/>
                <a:gd name="connsiteY0" fmla="*/ 275599 h 270960"/>
                <a:gd name="connsiteX1" fmla="*/ 0 w 69026"/>
                <a:gd name="connsiteY1" fmla="*/ 264374 h 270960"/>
                <a:gd name="connsiteX2" fmla="*/ 3405 w 69026"/>
                <a:gd name="connsiteY2" fmla="*/ 256293 h 270960"/>
                <a:gd name="connsiteX3" fmla="*/ 3877 w 69026"/>
                <a:gd name="connsiteY3" fmla="*/ 19669 h 270960"/>
                <a:gd name="connsiteX4" fmla="*/ 3405 w 69026"/>
                <a:gd name="connsiteY4" fmla="*/ 19202 h 270960"/>
                <a:gd name="connsiteX5" fmla="*/ 3405 w 69026"/>
                <a:gd name="connsiteY5" fmla="*/ 3283 h 270960"/>
                <a:gd name="connsiteX6" fmla="*/ 19627 w 69026"/>
                <a:gd name="connsiteY6" fmla="*/ 3283 h 270960"/>
                <a:gd name="connsiteX7" fmla="*/ 20098 w 69026"/>
                <a:gd name="connsiteY7" fmla="*/ 271521 h 270960"/>
                <a:gd name="connsiteX8" fmla="*/ 19627 w 69026"/>
                <a:gd name="connsiteY8" fmla="*/ 271986 h 270960"/>
                <a:gd name="connsiteX9" fmla="*/ 11573 w 69026"/>
                <a:gd name="connsiteY9" fmla="*/ 275599 h 27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26" h="270960">
                  <a:moveTo>
                    <a:pt x="11573" y="275599"/>
                  </a:moveTo>
                  <a:cubicBezTo>
                    <a:pt x="5223" y="275635"/>
                    <a:pt x="35" y="270610"/>
                    <a:pt x="0" y="264374"/>
                  </a:cubicBezTo>
                  <a:cubicBezTo>
                    <a:pt x="-11" y="261342"/>
                    <a:pt x="1208" y="258429"/>
                    <a:pt x="3405" y="256293"/>
                  </a:cubicBezTo>
                  <a:cubicBezTo>
                    <a:pt x="70119" y="191080"/>
                    <a:pt x="70338" y="85140"/>
                    <a:pt x="3877" y="19669"/>
                  </a:cubicBezTo>
                  <a:cubicBezTo>
                    <a:pt x="3728" y="19513"/>
                    <a:pt x="3566" y="19358"/>
                    <a:pt x="3405" y="19202"/>
                  </a:cubicBezTo>
                  <a:cubicBezTo>
                    <a:pt x="-1058" y="14799"/>
                    <a:pt x="-1058" y="7686"/>
                    <a:pt x="3405" y="3283"/>
                  </a:cubicBezTo>
                  <a:cubicBezTo>
                    <a:pt x="7892" y="-1094"/>
                    <a:pt x="15140" y="-1094"/>
                    <a:pt x="19627" y="3283"/>
                  </a:cubicBezTo>
                  <a:cubicBezTo>
                    <a:pt x="95234" y="77226"/>
                    <a:pt x="95452" y="197320"/>
                    <a:pt x="20098" y="271521"/>
                  </a:cubicBezTo>
                  <a:cubicBezTo>
                    <a:pt x="19949" y="271675"/>
                    <a:pt x="19788" y="271831"/>
                    <a:pt x="19627" y="271986"/>
                  </a:cubicBezTo>
                  <a:cubicBezTo>
                    <a:pt x="17544" y="274196"/>
                    <a:pt x="14645" y="275497"/>
                    <a:pt x="11573" y="275599"/>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33" name="Freeform 24">
              <a:extLst>
                <a:ext uri="{FF2B5EF4-FFF2-40B4-BE49-F238E27FC236}">
                  <a16:creationId xmlns:a16="http://schemas.microsoft.com/office/drawing/2014/main" id="{CB99E181-4705-4CA2-AD15-A562687A163B}"/>
                </a:ext>
              </a:extLst>
            </p:cNvPr>
            <p:cNvSpPr/>
            <p:nvPr/>
          </p:nvSpPr>
          <p:spPr>
            <a:xfrm>
              <a:off x="8743672" y="5211227"/>
              <a:ext cx="57522" cy="56450"/>
            </a:xfrm>
            <a:custGeom>
              <a:avLst/>
              <a:gdLst>
                <a:gd name="connsiteX0" fmla="*/ 33610 w 57522"/>
                <a:gd name="connsiteY0" fmla="*/ 65865 h 56450"/>
                <a:gd name="connsiteX1" fmla="*/ 17 w 57522"/>
                <a:gd name="connsiteY1" fmla="*/ 34479 h 56450"/>
                <a:gd name="connsiteX2" fmla="*/ 10889 w 57522"/>
                <a:gd name="connsiteY2" fmla="*/ 22568 h 56450"/>
                <a:gd name="connsiteX3" fmla="*/ 23026 w 57522"/>
                <a:gd name="connsiteY3" fmla="*/ 33237 h 56450"/>
                <a:gd name="connsiteX4" fmla="*/ 34070 w 57522"/>
                <a:gd name="connsiteY4" fmla="*/ 43148 h 56450"/>
                <a:gd name="connsiteX5" fmla="*/ 44171 w 57522"/>
                <a:gd name="connsiteY5" fmla="*/ 32308 h 56450"/>
                <a:gd name="connsiteX6" fmla="*/ 40743 w 57522"/>
                <a:gd name="connsiteY6" fmla="*/ 25108 h 56450"/>
                <a:gd name="connsiteX7" fmla="*/ 33035 w 57522"/>
                <a:gd name="connsiteY7" fmla="*/ 22511 h 56450"/>
                <a:gd name="connsiteX8" fmla="*/ 20518 w 57522"/>
                <a:gd name="connsiteY8" fmla="*/ 12310 h 56450"/>
                <a:gd name="connsiteX9" fmla="*/ 20495 w 57522"/>
                <a:gd name="connsiteY9" fmla="*/ 12012 h 56450"/>
                <a:gd name="connsiteX10" fmla="*/ 30619 w 57522"/>
                <a:gd name="connsiteY10" fmla="*/ 44 h 56450"/>
                <a:gd name="connsiteX11" fmla="*/ 31654 w 57522"/>
                <a:gd name="connsiteY11" fmla="*/ 11334 h 56450"/>
                <a:gd name="connsiteX12" fmla="*/ 30734 w 57522"/>
                <a:gd name="connsiteY12" fmla="*/ 44 h 56450"/>
                <a:gd name="connsiteX13" fmla="*/ 32000 w 57522"/>
                <a:gd name="connsiteY13" fmla="*/ 44 h 56450"/>
                <a:gd name="connsiteX14" fmla="*/ 67318 w 57522"/>
                <a:gd name="connsiteY14" fmla="*/ 31318 h 56450"/>
                <a:gd name="connsiteX15" fmla="*/ 35451 w 57522"/>
                <a:gd name="connsiteY15" fmla="*/ 65978 h 5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522" h="56450">
                  <a:moveTo>
                    <a:pt x="33610" y="65865"/>
                  </a:moveTo>
                  <a:cubicBezTo>
                    <a:pt x="15721" y="65771"/>
                    <a:pt x="995" y="52015"/>
                    <a:pt x="17" y="34479"/>
                  </a:cubicBezTo>
                  <a:cubicBezTo>
                    <a:pt x="-328" y="28243"/>
                    <a:pt x="4538" y="22911"/>
                    <a:pt x="10889" y="22568"/>
                  </a:cubicBezTo>
                  <a:cubicBezTo>
                    <a:pt x="17239" y="22225"/>
                    <a:pt x="22681" y="27001"/>
                    <a:pt x="23026" y="33237"/>
                  </a:cubicBezTo>
                  <a:cubicBezTo>
                    <a:pt x="23291" y="38968"/>
                    <a:pt x="28238" y="43406"/>
                    <a:pt x="34070" y="43148"/>
                  </a:cubicBezTo>
                  <a:cubicBezTo>
                    <a:pt x="39915" y="42892"/>
                    <a:pt x="44436" y="38039"/>
                    <a:pt x="44171" y="32308"/>
                  </a:cubicBezTo>
                  <a:cubicBezTo>
                    <a:pt x="44045" y="29556"/>
                    <a:pt x="42814" y="26966"/>
                    <a:pt x="40743" y="25108"/>
                  </a:cubicBezTo>
                  <a:cubicBezTo>
                    <a:pt x="38626" y="23278"/>
                    <a:pt x="35853" y="22345"/>
                    <a:pt x="33035" y="22511"/>
                  </a:cubicBezTo>
                  <a:cubicBezTo>
                    <a:pt x="26707" y="23086"/>
                    <a:pt x="21105" y="18519"/>
                    <a:pt x="20518" y="12310"/>
                  </a:cubicBezTo>
                  <a:cubicBezTo>
                    <a:pt x="20507" y="12210"/>
                    <a:pt x="20507" y="12111"/>
                    <a:pt x="20495" y="12012"/>
                  </a:cubicBezTo>
                  <a:cubicBezTo>
                    <a:pt x="20081" y="6013"/>
                    <a:pt x="24533" y="752"/>
                    <a:pt x="30619" y="44"/>
                  </a:cubicBezTo>
                  <a:lnTo>
                    <a:pt x="31654" y="11334"/>
                  </a:lnTo>
                  <a:lnTo>
                    <a:pt x="30734" y="44"/>
                  </a:lnTo>
                  <a:lnTo>
                    <a:pt x="32000" y="44"/>
                  </a:lnTo>
                  <a:cubicBezTo>
                    <a:pt x="50556" y="-891"/>
                    <a:pt x="66363" y="13110"/>
                    <a:pt x="67318" y="31318"/>
                  </a:cubicBezTo>
                  <a:cubicBezTo>
                    <a:pt x="68273" y="49525"/>
                    <a:pt x="54007" y="65043"/>
                    <a:pt x="35451" y="65978"/>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sp>
          <p:nvSpPr>
            <p:cNvPr id="234" name="Freeform 25">
              <a:extLst>
                <a:ext uri="{FF2B5EF4-FFF2-40B4-BE49-F238E27FC236}">
                  <a16:creationId xmlns:a16="http://schemas.microsoft.com/office/drawing/2014/main" id="{08ACA3A8-2553-4580-B421-7193F7C4A28A}"/>
                </a:ext>
              </a:extLst>
            </p:cNvPr>
            <p:cNvSpPr/>
            <p:nvPr/>
          </p:nvSpPr>
          <p:spPr>
            <a:xfrm>
              <a:off x="8596849" y="5171838"/>
              <a:ext cx="161062" cy="135480"/>
            </a:xfrm>
            <a:custGeom>
              <a:avLst/>
              <a:gdLst>
                <a:gd name="connsiteX0" fmla="*/ 88513 w 161061"/>
                <a:gd name="connsiteY0" fmla="*/ 140027 h 135480"/>
                <a:gd name="connsiteX1" fmla="*/ 77584 w 161061"/>
                <a:gd name="connsiteY1" fmla="*/ 132012 h 135480"/>
                <a:gd name="connsiteX2" fmla="*/ 75628 w 161061"/>
                <a:gd name="connsiteY2" fmla="*/ 125802 h 135480"/>
                <a:gd name="connsiteX3" fmla="*/ 49398 w 161061"/>
                <a:gd name="connsiteY3" fmla="*/ 45417 h 135480"/>
                <a:gd name="connsiteX4" fmla="*/ 20292 w 161061"/>
                <a:gd name="connsiteY4" fmla="*/ 85045 h 135480"/>
                <a:gd name="connsiteX5" fmla="*/ 4082 w 161061"/>
                <a:gd name="connsiteY5" fmla="*/ 86384 h 135480"/>
                <a:gd name="connsiteX6" fmla="*/ 2713 w 161061"/>
                <a:gd name="connsiteY6" fmla="*/ 70474 h 135480"/>
                <a:gd name="connsiteX7" fmla="*/ 3955 w 161061"/>
                <a:gd name="connsiteY7" fmla="*/ 69239 h 135480"/>
                <a:gd name="connsiteX8" fmla="*/ 38469 w 161061"/>
                <a:gd name="connsiteY8" fmla="*/ 11547 h 135480"/>
                <a:gd name="connsiteX9" fmla="*/ 48937 w 161061"/>
                <a:gd name="connsiteY9" fmla="*/ 3531 h 135480"/>
                <a:gd name="connsiteX10" fmla="*/ 60442 w 161061"/>
                <a:gd name="connsiteY10" fmla="*/ 10531 h 135480"/>
                <a:gd name="connsiteX11" fmla="*/ 86787 w 161061"/>
                <a:gd name="connsiteY11" fmla="*/ 84480 h 135480"/>
                <a:gd name="connsiteX12" fmla="*/ 114628 w 161061"/>
                <a:gd name="connsiteY12" fmla="*/ 7031 h 135480"/>
                <a:gd name="connsiteX13" fmla="*/ 126132 w 161061"/>
                <a:gd name="connsiteY13" fmla="*/ 31 h 135480"/>
                <a:gd name="connsiteX14" fmla="*/ 136256 w 161061"/>
                <a:gd name="connsiteY14" fmla="*/ 9289 h 135480"/>
                <a:gd name="connsiteX15" fmla="*/ 166398 w 161061"/>
                <a:gd name="connsiteY15" fmla="*/ 65852 h 135480"/>
                <a:gd name="connsiteX16" fmla="*/ 166467 w 161061"/>
                <a:gd name="connsiteY16" fmla="*/ 81818 h 135480"/>
                <a:gd name="connsiteX17" fmla="*/ 151097 w 161061"/>
                <a:gd name="connsiteY17" fmla="*/ 82674 h 135480"/>
                <a:gd name="connsiteX18" fmla="*/ 124176 w 161061"/>
                <a:gd name="connsiteY18" fmla="*/ 45304 h 135480"/>
                <a:gd name="connsiteX19" fmla="*/ 100247 w 161061"/>
                <a:gd name="connsiteY19" fmla="*/ 130092 h 135480"/>
                <a:gd name="connsiteX20" fmla="*/ 89663 w 161061"/>
                <a:gd name="connsiteY20" fmla="*/ 139576 h 1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061" h="135480">
                  <a:moveTo>
                    <a:pt x="88513" y="140027"/>
                  </a:moveTo>
                  <a:cubicBezTo>
                    <a:pt x="83474" y="139993"/>
                    <a:pt x="79045" y="136744"/>
                    <a:pt x="77584" y="132012"/>
                  </a:cubicBezTo>
                  <a:lnTo>
                    <a:pt x="75628" y="125802"/>
                  </a:lnTo>
                  <a:cubicBezTo>
                    <a:pt x="66999" y="98029"/>
                    <a:pt x="58831" y="71384"/>
                    <a:pt x="49398" y="45417"/>
                  </a:cubicBezTo>
                  <a:cubicBezTo>
                    <a:pt x="41770" y="59980"/>
                    <a:pt x="31957" y="73338"/>
                    <a:pt x="20292" y="85045"/>
                  </a:cubicBezTo>
                  <a:cubicBezTo>
                    <a:pt x="16196" y="89808"/>
                    <a:pt x="8937" y="90408"/>
                    <a:pt x="4082" y="86384"/>
                  </a:cubicBezTo>
                  <a:cubicBezTo>
                    <a:pt x="-773" y="82360"/>
                    <a:pt x="-1383" y="75237"/>
                    <a:pt x="2713" y="70474"/>
                  </a:cubicBezTo>
                  <a:cubicBezTo>
                    <a:pt x="3092" y="70031"/>
                    <a:pt x="3507" y="69618"/>
                    <a:pt x="3955" y="69239"/>
                  </a:cubicBezTo>
                  <a:cubicBezTo>
                    <a:pt x="19785" y="52838"/>
                    <a:pt x="31589" y="33105"/>
                    <a:pt x="38469" y="11547"/>
                  </a:cubicBezTo>
                  <a:cubicBezTo>
                    <a:pt x="39872" y="6969"/>
                    <a:pt x="44071" y="3758"/>
                    <a:pt x="48937" y="3531"/>
                  </a:cubicBezTo>
                  <a:cubicBezTo>
                    <a:pt x="53919" y="3170"/>
                    <a:pt x="58555" y="5997"/>
                    <a:pt x="60442" y="10531"/>
                  </a:cubicBezTo>
                  <a:cubicBezTo>
                    <a:pt x="70451" y="34691"/>
                    <a:pt x="78734" y="59191"/>
                    <a:pt x="86787" y="84480"/>
                  </a:cubicBezTo>
                  <a:cubicBezTo>
                    <a:pt x="94472" y="58140"/>
                    <a:pt x="103779" y="32276"/>
                    <a:pt x="114628" y="7031"/>
                  </a:cubicBezTo>
                  <a:cubicBezTo>
                    <a:pt x="116514" y="2496"/>
                    <a:pt x="121151" y="-330"/>
                    <a:pt x="126132" y="31"/>
                  </a:cubicBezTo>
                  <a:cubicBezTo>
                    <a:pt x="131229" y="557"/>
                    <a:pt x="135359" y="4334"/>
                    <a:pt x="136256" y="9289"/>
                  </a:cubicBezTo>
                  <a:cubicBezTo>
                    <a:pt x="139661" y="30891"/>
                    <a:pt x="150268" y="50780"/>
                    <a:pt x="166398" y="65852"/>
                  </a:cubicBezTo>
                  <a:cubicBezTo>
                    <a:pt x="170907" y="70243"/>
                    <a:pt x="170942" y="77390"/>
                    <a:pt x="166467" y="81818"/>
                  </a:cubicBezTo>
                  <a:cubicBezTo>
                    <a:pt x="162325" y="85921"/>
                    <a:pt x="155687" y="86290"/>
                    <a:pt x="151097" y="82674"/>
                  </a:cubicBezTo>
                  <a:cubicBezTo>
                    <a:pt x="139454" y="72290"/>
                    <a:pt x="130274" y="59535"/>
                    <a:pt x="124176" y="45304"/>
                  </a:cubicBezTo>
                  <a:cubicBezTo>
                    <a:pt x="113420" y="72739"/>
                    <a:pt x="105401" y="101136"/>
                    <a:pt x="100247" y="130092"/>
                  </a:cubicBezTo>
                  <a:cubicBezTo>
                    <a:pt x="99396" y="135288"/>
                    <a:pt x="95013" y="139221"/>
                    <a:pt x="89663" y="139576"/>
                  </a:cubicBezTo>
                  <a:close/>
                </a:path>
              </a:pathLst>
            </a:custGeom>
            <a:solidFill>
              <a:srgbClr val="FCD200"/>
            </a:solidFill>
            <a:ln w="11489"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Verdana"/>
                <a:ea typeface="+mn-ea"/>
                <a:cs typeface="+mn-cs"/>
              </a:endParaRPr>
            </a:p>
          </p:txBody>
        </p:sp>
      </p:grpSp>
      <p:sp>
        <p:nvSpPr>
          <p:cNvPr id="127" name="Triangle 137">
            <a:extLst>
              <a:ext uri="{FF2B5EF4-FFF2-40B4-BE49-F238E27FC236}">
                <a16:creationId xmlns:a16="http://schemas.microsoft.com/office/drawing/2014/main" id="{53049D0B-85F6-4F86-9FC5-5D702DBF584B}"/>
              </a:ext>
            </a:extLst>
          </p:cNvPr>
          <p:cNvSpPr/>
          <p:nvPr/>
        </p:nvSpPr>
        <p:spPr bwMode="gray">
          <a:xfrm rot="5400000">
            <a:off x="6863593" y="3779945"/>
            <a:ext cx="1979801" cy="234892"/>
          </a:xfrm>
          <a:prstGeom prst="triangle">
            <a:avLst>
              <a:gd name="adj" fmla="val 50424"/>
            </a:avLst>
          </a:prstGeom>
          <a:solidFill>
            <a:schemeClr val="bg1">
              <a:lumMod val="85000"/>
            </a:schemeClr>
          </a:solidFill>
          <a:ln w="3175" algn="ctr">
            <a:solidFill>
              <a:schemeClr val="bg1">
                <a:lumMod val="85000"/>
              </a:schemeClr>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p:txBody>
      </p:sp>
    </p:spTree>
    <p:extLst>
      <p:ext uri="{BB962C8B-B14F-4D97-AF65-F5344CB8AC3E}">
        <p14:creationId xmlns:p14="http://schemas.microsoft.com/office/powerpoint/2010/main" val="1865432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Key </a:t>
            </a:r>
            <a:r>
              <a:rPr lang="en-US" dirty="0"/>
              <a:t>Features </a:t>
            </a:r>
            <a:r>
              <a:rPr lang="en-US"/>
              <a:t>and </a:t>
            </a:r>
            <a:r>
              <a:rPr lang="en-US" dirty="0"/>
              <a:t>Benefits of Interaction Studio</a:t>
            </a:r>
            <a:endParaRPr lang="en-US"/>
          </a:p>
        </p:txBody>
      </p:sp>
      <p:sp>
        <p:nvSpPr>
          <p:cNvPr id="3" name="Text Placeholder 2">
            <a:extLst>
              <a:ext uri="{FF2B5EF4-FFF2-40B4-BE49-F238E27FC236}">
                <a16:creationId xmlns:a16="http://schemas.microsoft.com/office/drawing/2014/main" id="{2FC0E889-81FF-42F0-86BE-3F1205287AE8}"/>
              </a:ext>
            </a:extLst>
          </p:cNvPr>
          <p:cNvSpPr>
            <a:spLocks noGrp="1"/>
          </p:cNvSpPr>
          <p:nvPr>
            <p:ph type="body" sz="quarter" idx="14"/>
          </p:nvPr>
        </p:nvSpPr>
        <p:spPr/>
        <p:txBody>
          <a:bodyPr/>
          <a:lstStyle/>
          <a:p>
            <a:r>
              <a:rPr lang="en-US">
                <a:solidFill>
                  <a:srgbClr val="000000"/>
                </a:solidFill>
              </a:rPr>
              <a:t>Interaction Studio helps marketers optimize real-time decisioning and activation across the customer journey. </a:t>
            </a:r>
          </a:p>
        </p:txBody>
      </p:sp>
      <p:sp>
        <p:nvSpPr>
          <p:cNvPr id="6" name="TextBox 5">
            <a:extLst>
              <a:ext uri="{FF2B5EF4-FFF2-40B4-BE49-F238E27FC236}">
                <a16:creationId xmlns:a16="http://schemas.microsoft.com/office/drawing/2014/main" id="{3A284611-4242-40B1-822F-DCA3DF67C714}"/>
              </a:ext>
            </a:extLst>
          </p:cNvPr>
          <p:cNvSpPr txBox="1"/>
          <p:nvPr/>
        </p:nvSpPr>
        <p:spPr>
          <a:xfrm>
            <a:off x="6701363" y="1763540"/>
            <a:ext cx="3952192" cy="2462213"/>
          </a:xfrm>
          <a:prstGeom prst="rect">
            <a:avLst/>
          </a:prstGeom>
          <a:solidFill>
            <a:srgbClr val="ECEBEA"/>
          </a:solidFill>
          <a:ln>
            <a:noFill/>
          </a:ln>
        </p:spPr>
        <p:txBody>
          <a:bodyPr wrap="square" rtlCol="0">
            <a:spAutoFit/>
          </a:bodyPr>
          <a:lstStyle/>
          <a:p>
            <a:pPr>
              <a:spcAft>
                <a:spcPts val="600"/>
              </a:spcAft>
            </a:pPr>
            <a:r>
              <a:rPr lang="en-US" b="1"/>
              <a:t>Interaction Studio Features: </a:t>
            </a:r>
          </a:p>
          <a:p>
            <a:pPr marL="182880" indent="-182880">
              <a:spcAft>
                <a:spcPts val="600"/>
              </a:spcAft>
              <a:buFont typeface="Arial" panose="020B0604020202020204" pitchFamily="34" charset="0"/>
              <a:buChar char="•"/>
            </a:pPr>
            <a:r>
              <a:rPr lang="en-US" sz="1200"/>
              <a:t>Multi Channel Behavioral Listening</a:t>
            </a:r>
          </a:p>
          <a:p>
            <a:pPr marL="182880" indent="-182880">
              <a:spcAft>
                <a:spcPts val="600"/>
              </a:spcAft>
              <a:buFont typeface="Arial" panose="020B0604020202020204" pitchFamily="34" charset="0"/>
              <a:buChar char="•"/>
            </a:pPr>
            <a:r>
              <a:rPr lang="en-US" sz="1200"/>
              <a:t>Real Time Segmentation &amp; Triggers</a:t>
            </a:r>
          </a:p>
          <a:p>
            <a:pPr marL="182880" indent="-182880">
              <a:spcAft>
                <a:spcPts val="600"/>
              </a:spcAft>
              <a:buFont typeface="Arial" panose="020B0604020202020204" pitchFamily="34" charset="0"/>
              <a:buChar char="•"/>
            </a:pPr>
            <a:r>
              <a:rPr lang="en-US" sz="1200"/>
              <a:t>Real Time Multi-Channel Message Orchestration </a:t>
            </a:r>
          </a:p>
          <a:p>
            <a:pPr marL="182880" indent="-182880">
              <a:spcAft>
                <a:spcPts val="600"/>
              </a:spcAft>
              <a:buFont typeface="Arial" panose="020B0604020202020204" pitchFamily="34" charset="0"/>
              <a:buChar char="•"/>
            </a:pPr>
            <a:r>
              <a:rPr lang="en-US" sz="1200"/>
              <a:t>Web Content Personalization</a:t>
            </a:r>
          </a:p>
          <a:p>
            <a:pPr marL="182880" indent="-182880">
              <a:spcAft>
                <a:spcPts val="600"/>
              </a:spcAft>
              <a:buFont typeface="Arial" panose="020B0604020202020204" pitchFamily="34" charset="0"/>
              <a:buChar char="•"/>
            </a:pPr>
            <a:r>
              <a:rPr lang="en-US" sz="1200"/>
              <a:t>Product Recommendations (web / email)</a:t>
            </a:r>
          </a:p>
          <a:p>
            <a:pPr marL="182880" indent="-182880">
              <a:spcAft>
                <a:spcPts val="600"/>
              </a:spcAft>
              <a:buFont typeface="Arial" panose="020B0604020202020204" pitchFamily="34" charset="0"/>
              <a:buChar char="•"/>
            </a:pPr>
            <a:r>
              <a:rPr lang="en-US" sz="1200"/>
              <a:t>Web A/B/n Testing &amp; Optimization</a:t>
            </a:r>
          </a:p>
          <a:p>
            <a:pPr marL="171450" indent="-171450">
              <a:spcAft>
                <a:spcPts val="600"/>
              </a:spcAft>
              <a:buFont typeface="Arial" panose="020B0604020202020204" pitchFamily="34" charset="0"/>
              <a:buChar char="•"/>
            </a:pPr>
            <a:r>
              <a:rPr lang="en-US" sz="1200"/>
              <a:t>Open Time Email Personalization </a:t>
            </a:r>
          </a:p>
          <a:p>
            <a:pPr marL="171450" indent="-171450">
              <a:spcAft>
                <a:spcPts val="600"/>
              </a:spcAft>
              <a:buFont typeface="Arial" panose="020B0604020202020204" pitchFamily="34" charset="0"/>
              <a:buChar char="•"/>
            </a:pPr>
            <a:r>
              <a:rPr lang="en-US" sz="1200"/>
              <a:t>Reporting and Lifecycle Analytics </a:t>
            </a:r>
          </a:p>
        </p:txBody>
      </p:sp>
      <p:sp>
        <p:nvSpPr>
          <p:cNvPr id="9" name="Rectangle 8">
            <a:extLst>
              <a:ext uri="{FF2B5EF4-FFF2-40B4-BE49-F238E27FC236}">
                <a16:creationId xmlns:a16="http://schemas.microsoft.com/office/drawing/2014/main" id="{9109BE65-0646-4AE9-BC20-5D5FB81A198B}"/>
              </a:ext>
            </a:extLst>
          </p:cNvPr>
          <p:cNvSpPr/>
          <p:nvPr/>
        </p:nvSpPr>
        <p:spPr>
          <a:xfrm>
            <a:off x="914398" y="5868860"/>
            <a:ext cx="10363202" cy="430887"/>
          </a:xfrm>
          <a:prstGeom prst="rect">
            <a:avLst/>
          </a:prstGeom>
          <a:solidFill>
            <a:schemeClr val="bg1">
              <a:lumMod val="95000"/>
            </a:schemeClr>
          </a:solidFill>
          <a:ln>
            <a:solidFill>
              <a:schemeClr val="tx2"/>
            </a:solidFill>
          </a:ln>
        </p:spPr>
        <p:txBody>
          <a:bodyPr wrap="square">
            <a:spAutoFit/>
          </a:bodyPr>
          <a:lstStyle/>
          <a:p>
            <a:r>
              <a:rPr lang="en-US" sz="1100"/>
              <a:t>Salesforce acquired Evergage technologies in March 2020 with the intent of using Evergage as a foundation for their Interaction Studio product (previously built on Thunderhead). This re-platforming will significantly expand Interaction Studio capabilities and is launching as Interaction Studio 2.0 in October 2020. </a:t>
            </a:r>
          </a:p>
        </p:txBody>
      </p:sp>
      <p:sp>
        <p:nvSpPr>
          <p:cNvPr id="14" name="Rectangle 13">
            <a:extLst>
              <a:ext uri="{FF2B5EF4-FFF2-40B4-BE49-F238E27FC236}">
                <a16:creationId xmlns:a16="http://schemas.microsoft.com/office/drawing/2014/main" id="{763395C1-F183-4B9C-AF08-B95B95AE4F45}"/>
              </a:ext>
            </a:extLst>
          </p:cNvPr>
          <p:cNvSpPr/>
          <p:nvPr/>
        </p:nvSpPr>
        <p:spPr>
          <a:xfrm>
            <a:off x="961282" y="4326664"/>
            <a:ext cx="2639056" cy="369332"/>
          </a:xfrm>
          <a:prstGeom prst="rect">
            <a:avLst/>
          </a:prstGeom>
        </p:spPr>
        <p:txBody>
          <a:bodyPr wrap="none">
            <a:spAutoFit/>
          </a:bodyPr>
          <a:lstStyle/>
          <a:p>
            <a:r>
              <a:rPr lang="en-US" b="1"/>
              <a:t>Key benefits include: </a:t>
            </a:r>
          </a:p>
        </p:txBody>
      </p:sp>
      <p:grpSp>
        <p:nvGrpSpPr>
          <p:cNvPr id="55" name="Group 54">
            <a:extLst>
              <a:ext uri="{FF2B5EF4-FFF2-40B4-BE49-F238E27FC236}">
                <a16:creationId xmlns:a16="http://schemas.microsoft.com/office/drawing/2014/main" id="{E392E694-9EE2-4EBB-A9DB-C89CAADFECE2}"/>
              </a:ext>
            </a:extLst>
          </p:cNvPr>
          <p:cNvGrpSpPr/>
          <p:nvPr/>
        </p:nvGrpSpPr>
        <p:grpSpPr>
          <a:xfrm>
            <a:off x="1196415" y="4801142"/>
            <a:ext cx="3135923" cy="276999"/>
            <a:chOff x="1088897" y="3775218"/>
            <a:chExt cx="3135923" cy="276999"/>
          </a:xfrm>
        </p:grpSpPr>
        <p:sp>
          <p:nvSpPr>
            <p:cNvPr id="5" name="Rectangle 4">
              <a:extLst>
                <a:ext uri="{FF2B5EF4-FFF2-40B4-BE49-F238E27FC236}">
                  <a16:creationId xmlns:a16="http://schemas.microsoft.com/office/drawing/2014/main" id="{57964A0C-69A3-4E3D-8FDC-4DCCC7BA11E7}"/>
                </a:ext>
              </a:extLst>
            </p:cNvPr>
            <p:cNvSpPr/>
            <p:nvPr/>
          </p:nvSpPr>
          <p:spPr>
            <a:xfrm>
              <a:off x="1088897" y="3775218"/>
              <a:ext cx="3135923" cy="276999"/>
            </a:xfrm>
            <a:prstGeom prst="rect">
              <a:avLst/>
            </a:prstGeom>
          </p:spPr>
          <p:txBody>
            <a:bodyPr wrap="none">
              <a:spAutoFit/>
            </a:bodyPr>
            <a:lstStyle/>
            <a:p>
              <a:pPr lvl="1">
                <a:spcAft>
                  <a:spcPts val="600"/>
                </a:spcAft>
              </a:pPr>
              <a:r>
                <a:rPr lang="en-US" sz="1200"/>
                <a:t>18% Increase in Conversion Rates*</a:t>
              </a:r>
            </a:p>
          </p:txBody>
        </p:sp>
        <p:grpSp>
          <p:nvGrpSpPr>
            <p:cNvPr id="18" name="Group 17">
              <a:extLst>
                <a:ext uri="{FF2B5EF4-FFF2-40B4-BE49-F238E27FC236}">
                  <a16:creationId xmlns:a16="http://schemas.microsoft.com/office/drawing/2014/main" id="{E8DD80D2-8C09-43C1-AEE9-3E4FEF746168}"/>
                </a:ext>
              </a:extLst>
            </p:cNvPr>
            <p:cNvGrpSpPr/>
            <p:nvPr/>
          </p:nvGrpSpPr>
          <p:grpSpPr>
            <a:xfrm>
              <a:off x="1256875" y="3802373"/>
              <a:ext cx="250031" cy="222718"/>
              <a:chOff x="11415713" y="7085013"/>
              <a:chExt cx="566737" cy="536576"/>
            </a:xfrm>
          </p:grpSpPr>
          <p:sp>
            <p:nvSpPr>
              <p:cNvPr id="19" name="Freeform 619">
                <a:extLst>
                  <a:ext uri="{FF2B5EF4-FFF2-40B4-BE49-F238E27FC236}">
                    <a16:creationId xmlns:a16="http://schemas.microsoft.com/office/drawing/2014/main" id="{9B1FC8F9-5C0F-4724-A83B-ACD17D567387}"/>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0" name="Freeform 620">
                <a:extLst>
                  <a:ext uri="{FF2B5EF4-FFF2-40B4-BE49-F238E27FC236}">
                    <a16:creationId xmlns:a16="http://schemas.microsoft.com/office/drawing/2014/main" id="{B65328E8-86F2-420A-87BF-94428A5CC872}"/>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1" name="Freeform 621">
                <a:extLst>
                  <a:ext uri="{FF2B5EF4-FFF2-40B4-BE49-F238E27FC236}">
                    <a16:creationId xmlns:a16="http://schemas.microsoft.com/office/drawing/2014/main" id="{052D2A39-D4FA-4EF8-B5B3-D65CC8F8C320}"/>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2" name="Freeform 622">
                <a:extLst>
                  <a:ext uri="{FF2B5EF4-FFF2-40B4-BE49-F238E27FC236}">
                    <a16:creationId xmlns:a16="http://schemas.microsoft.com/office/drawing/2014/main" id="{14709A3E-5203-4536-9CBF-FA10DBA0EEB6}"/>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grpSp>
        <p:nvGrpSpPr>
          <p:cNvPr id="37" name="Group 36">
            <a:extLst>
              <a:ext uri="{FF2B5EF4-FFF2-40B4-BE49-F238E27FC236}">
                <a16:creationId xmlns:a16="http://schemas.microsoft.com/office/drawing/2014/main" id="{B4C70EC6-09A8-4BB2-A132-671600BE3556}"/>
              </a:ext>
            </a:extLst>
          </p:cNvPr>
          <p:cNvGrpSpPr/>
          <p:nvPr/>
        </p:nvGrpSpPr>
        <p:grpSpPr>
          <a:xfrm>
            <a:off x="1196415" y="5310869"/>
            <a:ext cx="3135923" cy="276999"/>
            <a:chOff x="1114000" y="4379924"/>
            <a:chExt cx="3135923" cy="276999"/>
          </a:xfrm>
        </p:grpSpPr>
        <p:sp>
          <p:nvSpPr>
            <p:cNvPr id="10" name="Rectangle 9">
              <a:extLst>
                <a:ext uri="{FF2B5EF4-FFF2-40B4-BE49-F238E27FC236}">
                  <a16:creationId xmlns:a16="http://schemas.microsoft.com/office/drawing/2014/main" id="{EDFD8A89-09EB-4946-92AC-84470055AF3E}"/>
                </a:ext>
              </a:extLst>
            </p:cNvPr>
            <p:cNvSpPr/>
            <p:nvPr/>
          </p:nvSpPr>
          <p:spPr>
            <a:xfrm>
              <a:off x="1114000" y="4379924"/>
              <a:ext cx="3135923" cy="276999"/>
            </a:xfrm>
            <a:prstGeom prst="rect">
              <a:avLst/>
            </a:prstGeom>
          </p:spPr>
          <p:txBody>
            <a:bodyPr wrap="square">
              <a:spAutoFit/>
            </a:bodyPr>
            <a:lstStyle/>
            <a:p>
              <a:pPr lvl="1">
                <a:spcAft>
                  <a:spcPts val="600"/>
                </a:spcAft>
              </a:pPr>
              <a:r>
                <a:rPr lang="en-US" sz="1200"/>
                <a:t>9% Increase in Offer Redemption*</a:t>
              </a:r>
            </a:p>
          </p:txBody>
        </p:sp>
        <p:grpSp>
          <p:nvGrpSpPr>
            <p:cNvPr id="31" name="Group 30">
              <a:extLst>
                <a:ext uri="{FF2B5EF4-FFF2-40B4-BE49-F238E27FC236}">
                  <a16:creationId xmlns:a16="http://schemas.microsoft.com/office/drawing/2014/main" id="{B2CCD728-4FB5-4CF9-BD67-0A7D61486FB7}"/>
                </a:ext>
              </a:extLst>
            </p:cNvPr>
            <p:cNvGrpSpPr/>
            <p:nvPr/>
          </p:nvGrpSpPr>
          <p:grpSpPr>
            <a:xfrm>
              <a:off x="1325504" y="4393238"/>
              <a:ext cx="250030" cy="249403"/>
              <a:chOff x="9267825" y="3917950"/>
              <a:chExt cx="485775" cy="482600"/>
            </a:xfrm>
          </p:grpSpPr>
          <p:sp>
            <p:nvSpPr>
              <p:cNvPr id="32" name="Freeform 386">
                <a:extLst>
                  <a:ext uri="{FF2B5EF4-FFF2-40B4-BE49-F238E27FC236}">
                    <a16:creationId xmlns:a16="http://schemas.microsoft.com/office/drawing/2014/main" id="{2218C873-1830-4A2A-89FA-062B8CCBEC6E}"/>
                  </a:ext>
                </a:extLst>
              </p:cNvPr>
              <p:cNvSpPr>
                <a:spLocks/>
              </p:cNvSpPr>
              <p:nvPr/>
            </p:nvSpPr>
            <p:spPr bwMode="auto">
              <a:xfrm>
                <a:off x="9439275" y="4164013"/>
                <a:ext cx="195262" cy="47625"/>
              </a:xfrm>
              <a:custGeom>
                <a:avLst/>
                <a:gdLst>
                  <a:gd name="T0" fmla="*/ 89 w 95"/>
                  <a:gd name="T1" fmla="*/ 1 h 23"/>
                  <a:gd name="T2" fmla="*/ 5 w 95"/>
                  <a:gd name="T3" fmla="*/ 14 h 23"/>
                  <a:gd name="T4" fmla="*/ 2 w 95"/>
                  <a:gd name="T5" fmla="*/ 15 h 23"/>
                  <a:gd name="T6" fmla="*/ 2 w 95"/>
                  <a:gd name="T7" fmla="*/ 21 h 23"/>
                  <a:gd name="T8" fmla="*/ 6 w 95"/>
                  <a:gd name="T9" fmla="*/ 22 h 23"/>
                  <a:gd name="T10" fmla="*/ 90 w 95"/>
                  <a:gd name="T11" fmla="*/ 9 h 23"/>
                  <a:gd name="T12" fmla="*/ 93 w 95"/>
                  <a:gd name="T13" fmla="*/ 8 h 23"/>
                  <a:gd name="T14" fmla="*/ 93 w 95"/>
                  <a:gd name="T15" fmla="*/ 2 h 23"/>
                  <a:gd name="T16" fmla="*/ 89 w 95"/>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
                    <a:moveTo>
                      <a:pt x="89" y="1"/>
                    </a:moveTo>
                    <a:cubicBezTo>
                      <a:pt x="5" y="14"/>
                      <a:pt x="5" y="14"/>
                      <a:pt x="5" y="14"/>
                    </a:cubicBezTo>
                    <a:cubicBezTo>
                      <a:pt x="4" y="14"/>
                      <a:pt x="3" y="14"/>
                      <a:pt x="2" y="15"/>
                    </a:cubicBezTo>
                    <a:cubicBezTo>
                      <a:pt x="0" y="17"/>
                      <a:pt x="0" y="19"/>
                      <a:pt x="2" y="21"/>
                    </a:cubicBezTo>
                    <a:cubicBezTo>
                      <a:pt x="3" y="22"/>
                      <a:pt x="5" y="23"/>
                      <a:pt x="6" y="22"/>
                    </a:cubicBezTo>
                    <a:cubicBezTo>
                      <a:pt x="90" y="9"/>
                      <a:pt x="90" y="9"/>
                      <a:pt x="90" y="9"/>
                    </a:cubicBezTo>
                    <a:cubicBezTo>
                      <a:pt x="91" y="9"/>
                      <a:pt x="92" y="9"/>
                      <a:pt x="93" y="8"/>
                    </a:cubicBezTo>
                    <a:cubicBezTo>
                      <a:pt x="95" y="6"/>
                      <a:pt x="95" y="4"/>
                      <a:pt x="93" y="2"/>
                    </a:cubicBezTo>
                    <a:cubicBezTo>
                      <a:pt x="92" y="1"/>
                      <a:pt x="90" y="0"/>
                      <a:pt x="89"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3" name="Freeform 387">
                <a:extLst>
                  <a:ext uri="{FF2B5EF4-FFF2-40B4-BE49-F238E27FC236}">
                    <a16:creationId xmlns:a16="http://schemas.microsoft.com/office/drawing/2014/main" id="{060FE0EE-6065-4A9A-9E5D-EF1E9F6126C7}"/>
                  </a:ext>
                </a:extLst>
              </p:cNvPr>
              <p:cNvSpPr>
                <a:spLocks noEditPoints="1"/>
              </p:cNvSpPr>
              <p:nvPr/>
            </p:nvSpPr>
            <p:spPr bwMode="auto">
              <a:xfrm>
                <a:off x="9498013" y="4205288"/>
                <a:ext cx="88900" cy="88900"/>
              </a:xfrm>
              <a:custGeom>
                <a:avLst/>
                <a:gdLst>
                  <a:gd name="T0" fmla="*/ 8 w 43"/>
                  <a:gd name="T1" fmla="*/ 9 h 43"/>
                  <a:gd name="T2" fmla="*/ 8 w 43"/>
                  <a:gd name="T3" fmla="*/ 9 h 43"/>
                  <a:gd name="T4" fmla="*/ 7 w 43"/>
                  <a:gd name="T5" fmla="*/ 36 h 43"/>
                  <a:gd name="T6" fmla="*/ 34 w 43"/>
                  <a:gd name="T7" fmla="*/ 35 h 43"/>
                  <a:gd name="T8" fmla="*/ 34 w 43"/>
                  <a:gd name="T9" fmla="*/ 34 h 43"/>
                  <a:gd name="T10" fmla="*/ 35 w 43"/>
                  <a:gd name="T11" fmla="*/ 8 h 43"/>
                  <a:gd name="T12" fmla="*/ 8 w 43"/>
                  <a:gd name="T13" fmla="*/ 9 h 43"/>
                  <a:gd name="T14" fmla="*/ 27 w 43"/>
                  <a:gd name="T15" fmla="*/ 28 h 43"/>
                  <a:gd name="T16" fmla="*/ 27 w 43"/>
                  <a:gd name="T17" fmla="*/ 28 h 43"/>
                  <a:gd name="T18" fmla="*/ 13 w 43"/>
                  <a:gd name="T19" fmla="*/ 30 h 43"/>
                  <a:gd name="T20" fmla="*/ 15 w 43"/>
                  <a:gd name="T21" fmla="*/ 16 h 43"/>
                  <a:gd name="T22" fmla="*/ 15 w 43"/>
                  <a:gd name="T23" fmla="*/ 16 h 43"/>
                  <a:gd name="T24" fmla="*/ 29 w 43"/>
                  <a:gd name="T25" fmla="*/ 14 h 43"/>
                  <a:gd name="T26" fmla="*/ 27 w 43"/>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43">
                    <a:moveTo>
                      <a:pt x="8" y="9"/>
                    </a:moveTo>
                    <a:cubicBezTo>
                      <a:pt x="8" y="9"/>
                      <a:pt x="8" y="9"/>
                      <a:pt x="8" y="9"/>
                    </a:cubicBezTo>
                    <a:cubicBezTo>
                      <a:pt x="1" y="17"/>
                      <a:pt x="0" y="28"/>
                      <a:pt x="7" y="36"/>
                    </a:cubicBezTo>
                    <a:cubicBezTo>
                      <a:pt x="15" y="43"/>
                      <a:pt x="26" y="42"/>
                      <a:pt x="34" y="35"/>
                    </a:cubicBezTo>
                    <a:cubicBezTo>
                      <a:pt x="34" y="34"/>
                      <a:pt x="34" y="34"/>
                      <a:pt x="34" y="34"/>
                    </a:cubicBezTo>
                    <a:cubicBezTo>
                      <a:pt x="41" y="27"/>
                      <a:pt x="43" y="16"/>
                      <a:pt x="35" y="8"/>
                    </a:cubicBezTo>
                    <a:cubicBezTo>
                      <a:pt x="27" y="0"/>
                      <a:pt x="16" y="1"/>
                      <a:pt x="8" y="9"/>
                    </a:cubicBezTo>
                    <a:close/>
                    <a:moveTo>
                      <a:pt x="27" y="28"/>
                    </a:moveTo>
                    <a:cubicBezTo>
                      <a:pt x="27" y="28"/>
                      <a:pt x="27" y="28"/>
                      <a:pt x="27" y="28"/>
                    </a:cubicBezTo>
                    <a:cubicBezTo>
                      <a:pt x="23" y="32"/>
                      <a:pt x="17" y="33"/>
                      <a:pt x="13" y="30"/>
                    </a:cubicBezTo>
                    <a:cubicBezTo>
                      <a:pt x="10" y="26"/>
                      <a:pt x="11" y="20"/>
                      <a:pt x="15" y="16"/>
                    </a:cubicBezTo>
                    <a:cubicBezTo>
                      <a:pt x="15" y="16"/>
                      <a:pt x="15" y="16"/>
                      <a:pt x="15" y="16"/>
                    </a:cubicBezTo>
                    <a:cubicBezTo>
                      <a:pt x="20" y="12"/>
                      <a:pt x="25" y="10"/>
                      <a:pt x="29" y="14"/>
                    </a:cubicBezTo>
                    <a:cubicBezTo>
                      <a:pt x="32" y="17"/>
                      <a:pt x="31" y="23"/>
                      <a:pt x="27"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4" name="Freeform 388">
                <a:extLst>
                  <a:ext uri="{FF2B5EF4-FFF2-40B4-BE49-F238E27FC236}">
                    <a16:creationId xmlns:a16="http://schemas.microsoft.com/office/drawing/2014/main" id="{197915DD-B258-4E78-A9A7-3DECF43AB603}"/>
                  </a:ext>
                </a:extLst>
              </p:cNvPr>
              <p:cNvSpPr>
                <a:spLocks noEditPoints="1"/>
              </p:cNvSpPr>
              <p:nvPr/>
            </p:nvSpPr>
            <p:spPr bwMode="auto">
              <a:xfrm>
                <a:off x="9488488" y="4083050"/>
                <a:ext cx="88900" cy="87313"/>
              </a:xfrm>
              <a:custGeom>
                <a:avLst/>
                <a:gdLst>
                  <a:gd name="T0" fmla="*/ 34 w 43"/>
                  <a:gd name="T1" fmla="*/ 34 h 43"/>
                  <a:gd name="T2" fmla="*/ 34 w 43"/>
                  <a:gd name="T3" fmla="*/ 34 h 43"/>
                  <a:gd name="T4" fmla="*/ 35 w 43"/>
                  <a:gd name="T5" fmla="*/ 8 h 43"/>
                  <a:gd name="T6" fmla="*/ 8 w 43"/>
                  <a:gd name="T7" fmla="*/ 9 h 43"/>
                  <a:gd name="T8" fmla="*/ 8 w 43"/>
                  <a:gd name="T9" fmla="*/ 9 h 43"/>
                  <a:gd name="T10" fmla="*/ 7 w 43"/>
                  <a:gd name="T11" fmla="*/ 35 h 43"/>
                  <a:gd name="T12" fmla="*/ 34 w 43"/>
                  <a:gd name="T13" fmla="*/ 34 h 43"/>
                  <a:gd name="T14" fmla="*/ 15 w 43"/>
                  <a:gd name="T15" fmla="*/ 15 h 43"/>
                  <a:gd name="T16" fmla="*/ 15 w 43"/>
                  <a:gd name="T17" fmla="*/ 15 h 43"/>
                  <a:gd name="T18" fmla="*/ 29 w 43"/>
                  <a:gd name="T19" fmla="*/ 13 h 43"/>
                  <a:gd name="T20" fmla="*/ 27 w 43"/>
                  <a:gd name="T21" fmla="*/ 27 h 43"/>
                  <a:gd name="T22" fmla="*/ 27 w 43"/>
                  <a:gd name="T23" fmla="*/ 27 h 43"/>
                  <a:gd name="T24" fmla="*/ 13 w 43"/>
                  <a:gd name="T25" fmla="*/ 29 h 43"/>
                  <a:gd name="T26" fmla="*/ 15 w 43"/>
                  <a:gd name="T27"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43">
                    <a:moveTo>
                      <a:pt x="34" y="34"/>
                    </a:moveTo>
                    <a:cubicBezTo>
                      <a:pt x="34" y="34"/>
                      <a:pt x="34" y="34"/>
                      <a:pt x="34" y="34"/>
                    </a:cubicBezTo>
                    <a:cubicBezTo>
                      <a:pt x="41" y="26"/>
                      <a:pt x="43" y="15"/>
                      <a:pt x="35" y="8"/>
                    </a:cubicBezTo>
                    <a:cubicBezTo>
                      <a:pt x="27" y="0"/>
                      <a:pt x="16" y="1"/>
                      <a:pt x="8" y="9"/>
                    </a:cubicBezTo>
                    <a:cubicBezTo>
                      <a:pt x="8" y="9"/>
                      <a:pt x="8" y="9"/>
                      <a:pt x="8" y="9"/>
                    </a:cubicBezTo>
                    <a:cubicBezTo>
                      <a:pt x="1" y="16"/>
                      <a:pt x="0" y="28"/>
                      <a:pt x="7" y="35"/>
                    </a:cubicBezTo>
                    <a:cubicBezTo>
                      <a:pt x="15" y="43"/>
                      <a:pt x="26" y="42"/>
                      <a:pt x="34" y="34"/>
                    </a:cubicBezTo>
                    <a:close/>
                    <a:moveTo>
                      <a:pt x="15" y="15"/>
                    </a:moveTo>
                    <a:cubicBezTo>
                      <a:pt x="15" y="15"/>
                      <a:pt x="15" y="15"/>
                      <a:pt x="15" y="15"/>
                    </a:cubicBezTo>
                    <a:cubicBezTo>
                      <a:pt x="19" y="11"/>
                      <a:pt x="25" y="10"/>
                      <a:pt x="29" y="13"/>
                    </a:cubicBezTo>
                    <a:cubicBezTo>
                      <a:pt x="32" y="17"/>
                      <a:pt x="31" y="23"/>
                      <a:pt x="27" y="27"/>
                    </a:cubicBezTo>
                    <a:cubicBezTo>
                      <a:pt x="27" y="27"/>
                      <a:pt x="27" y="27"/>
                      <a:pt x="27" y="27"/>
                    </a:cubicBezTo>
                    <a:cubicBezTo>
                      <a:pt x="23" y="32"/>
                      <a:pt x="17" y="33"/>
                      <a:pt x="13" y="29"/>
                    </a:cubicBezTo>
                    <a:cubicBezTo>
                      <a:pt x="10" y="26"/>
                      <a:pt x="11" y="20"/>
                      <a:pt x="15" y="1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5" name="Freeform 389">
                <a:extLst>
                  <a:ext uri="{FF2B5EF4-FFF2-40B4-BE49-F238E27FC236}">
                    <a16:creationId xmlns:a16="http://schemas.microsoft.com/office/drawing/2014/main" id="{70D2F395-10E2-4558-96D6-E7910F6D1529}"/>
                  </a:ext>
                </a:extLst>
              </p:cNvPr>
              <p:cNvSpPr>
                <a:spLocks noEditPoints="1"/>
              </p:cNvSpPr>
              <p:nvPr/>
            </p:nvSpPr>
            <p:spPr bwMode="auto">
              <a:xfrm>
                <a:off x="9267825" y="3917950"/>
                <a:ext cx="485775" cy="482600"/>
              </a:xfrm>
              <a:custGeom>
                <a:avLst/>
                <a:gdLst>
                  <a:gd name="T0" fmla="*/ 232 w 236"/>
                  <a:gd name="T1" fmla="*/ 118 h 235"/>
                  <a:gd name="T2" fmla="*/ 116 w 236"/>
                  <a:gd name="T3" fmla="*/ 4 h 235"/>
                  <a:gd name="T4" fmla="*/ 107 w 236"/>
                  <a:gd name="T5" fmla="*/ 0 h 235"/>
                  <a:gd name="T6" fmla="*/ 13 w 236"/>
                  <a:gd name="T7" fmla="*/ 0 h 235"/>
                  <a:gd name="T8" fmla="*/ 10 w 236"/>
                  <a:gd name="T9" fmla="*/ 1 h 235"/>
                  <a:gd name="T10" fmla="*/ 8 w 236"/>
                  <a:gd name="T11" fmla="*/ 1 h 235"/>
                  <a:gd name="T12" fmla="*/ 7 w 236"/>
                  <a:gd name="T13" fmla="*/ 2 h 235"/>
                  <a:gd name="T14" fmla="*/ 4 w 236"/>
                  <a:gd name="T15" fmla="*/ 4 h 235"/>
                  <a:gd name="T16" fmla="*/ 0 w 236"/>
                  <a:gd name="T17" fmla="*/ 14 h 235"/>
                  <a:gd name="T18" fmla="*/ 0 w 236"/>
                  <a:gd name="T19" fmla="*/ 107 h 235"/>
                  <a:gd name="T20" fmla="*/ 4 w 236"/>
                  <a:gd name="T21" fmla="*/ 117 h 235"/>
                  <a:gd name="T22" fmla="*/ 120 w 236"/>
                  <a:gd name="T23" fmla="*/ 231 h 235"/>
                  <a:gd name="T24" fmla="*/ 124 w 236"/>
                  <a:gd name="T25" fmla="*/ 234 h 235"/>
                  <a:gd name="T26" fmla="*/ 125 w 236"/>
                  <a:gd name="T27" fmla="*/ 234 h 235"/>
                  <a:gd name="T28" fmla="*/ 129 w 236"/>
                  <a:gd name="T29" fmla="*/ 235 h 235"/>
                  <a:gd name="T30" fmla="*/ 129 w 236"/>
                  <a:gd name="T31" fmla="*/ 235 h 235"/>
                  <a:gd name="T32" fmla="*/ 129 w 236"/>
                  <a:gd name="T33" fmla="*/ 235 h 235"/>
                  <a:gd name="T34" fmla="*/ 133 w 236"/>
                  <a:gd name="T35" fmla="*/ 234 h 235"/>
                  <a:gd name="T36" fmla="*/ 134 w 236"/>
                  <a:gd name="T37" fmla="*/ 234 h 235"/>
                  <a:gd name="T38" fmla="*/ 135 w 236"/>
                  <a:gd name="T39" fmla="*/ 234 h 235"/>
                  <a:gd name="T40" fmla="*/ 139 w 236"/>
                  <a:gd name="T41" fmla="*/ 231 h 235"/>
                  <a:gd name="T42" fmla="*/ 232 w 236"/>
                  <a:gd name="T43" fmla="*/ 137 h 235"/>
                  <a:gd name="T44" fmla="*/ 236 w 236"/>
                  <a:gd name="T45" fmla="*/ 128 h 235"/>
                  <a:gd name="T46" fmla="*/ 232 w 236"/>
                  <a:gd name="T47" fmla="*/ 118 h 235"/>
                  <a:gd name="T48" fmla="*/ 225 w 236"/>
                  <a:gd name="T49" fmla="*/ 130 h 235"/>
                  <a:gd name="T50" fmla="*/ 132 w 236"/>
                  <a:gd name="T51" fmla="*/ 224 h 235"/>
                  <a:gd name="T52" fmla="*/ 130 w 236"/>
                  <a:gd name="T53" fmla="*/ 225 h 235"/>
                  <a:gd name="T54" fmla="*/ 130 w 236"/>
                  <a:gd name="T55" fmla="*/ 225 h 235"/>
                  <a:gd name="T56" fmla="*/ 129 w 236"/>
                  <a:gd name="T57" fmla="*/ 225 h 235"/>
                  <a:gd name="T58" fmla="*/ 128 w 236"/>
                  <a:gd name="T59" fmla="*/ 225 h 235"/>
                  <a:gd name="T60" fmla="*/ 127 w 236"/>
                  <a:gd name="T61" fmla="*/ 224 h 235"/>
                  <a:gd name="T62" fmla="*/ 11 w 236"/>
                  <a:gd name="T63" fmla="*/ 110 h 235"/>
                  <a:gd name="T64" fmla="*/ 10 w 236"/>
                  <a:gd name="T65" fmla="*/ 107 h 235"/>
                  <a:gd name="T66" fmla="*/ 9 w 236"/>
                  <a:gd name="T67" fmla="*/ 14 h 235"/>
                  <a:gd name="T68" fmla="*/ 10 w 236"/>
                  <a:gd name="T69" fmla="*/ 11 h 235"/>
                  <a:gd name="T70" fmla="*/ 12 w 236"/>
                  <a:gd name="T71" fmla="*/ 10 h 235"/>
                  <a:gd name="T72" fmla="*/ 12 w 236"/>
                  <a:gd name="T73" fmla="*/ 10 h 235"/>
                  <a:gd name="T74" fmla="*/ 13 w 236"/>
                  <a:gd name="T75" fmla="*/ 10 h 235"/>
                  <a:gd name="T76" fmla="*/ 107 w 236"/>
                  <a:gd name="T77" fmla="*/ 9 h 235"/>
                  <a:gd name="T78" fmla="*/ 109 w 236"/>
                  <a:gd name="T79" fmla="*/ 10 h 235"/>
                  <a:gd name="T80" fmla="*/ 225 w 236"/>
                  <a:gd name="T81" fmla="*/ 125 h 235"/>
                  <a:gd name="T82" fmla="*/ 226 w 236"/>
                  <a:gd name="T83" fmla="*/ 128 h 235"/>
                  <a:gd name="T84" fmla="*/ 225 w 236"/>
                  <a:gd name="T85"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5">
                    <a:moveTo>
                      <a:pt x="232" y="118"/>
                    </a:moveTo>
                    <a:cubicBezTo>
                      <a:pt x="116" y="4"/>
                      <a:pt x="116" y="4"/>
                      <a:pt x="116" y="4"/>
                    </a:cubicBezTo>
                    <a:cubicBezTo>
                      <a:pt x="114" y="1"/>
                      <a:pt x="110" y="0"/>
                      <a:pt x="107" y="0"/>
                    </a:cubicBezTo>
                    <a:cubicBezTo>
                      <a:pt x="13" y="0"/>
                      <a:pt x="13" y="0"/>
                      <a:pt x="13" y="0"/>
                    </a:cubicBezTo>
                    <a:cubicBezTo>
                      <a:pt x="12" y="0"/>
                      <a:pt x="11" y="1"/>
                      <a:pt x="10" y="1"/>
                    </a:cubicBezTo>
                    <a:cubicBezTo>
                      <a:pt x="9" y="1"/>
                      <a:pt x="9" y="1"/>
                      <a:pt x="8" y="1"/>
                    </a:cubicBezTo>
                    <a:cubicBezTo>
                      <a:pt x="8" y="1"/>
                      <a:pt x="8" y="2"/>
                      <a:pt x="7" y="2"/>
                    </a:cubicBezTo>
                    <a:cubicBezTo>
                      <a:pt x="6" y="2"/>
                      <a:pt x="5" y="3"/>
                      <a:pt x="4" y="4"/>
                    </a:cubicBezTo>
                    <a:cubicBezTo>
                      <a:pt x="1" y="7"/>
                      <a:pt x="0" y="10"/>
                      <a:pt x="0" y="14"/>
                    </a:cubicBezTo>
                    <a:cubicBezTo>
                      <a:pt x="0" y="107"/>
                      <a:pt x="0" y="107"/>
                      <a:pt x="0" y="107"/>
                    </a:cubicBezTo>
                    <a:cubicBezTo>
                      <a:pt x="0" y="111"/>
                      <a:pt x="2" y="114"/>
                      <a:pt x="4" y="117"/>
                    </a:cubicBezTo>
                    <a:cubicBezTo>
                      <a:pt x="120" y="231"/>
                      <a:pt x="120" y="231"/>
                      <a:pt x="120" y="231"/>
                    </a:cubicBezTo>
                    <a:cubicBezTo>
                      <a:pt x="121" y="232"/>
                      <a:pt x="122" y="233"/>
                      <a:pt x="124" y="234"/>
                    </a:cubicBezTo>
                    <a:cubicBezTo>
                      <a:pt x="124" y="234"/>
                      <a:pt x="124" y="234"/>
                      <a:pt x="125" y="234"/>
                    </a:cubicBezTo>
                    <a:cubicBezTo>
                      <a:pt x="126" y="235"/>
                      <a:pt x="127" y="235"/>
                      <a:pt x="129" y="235"/>
                    </a:cubicBezTo>
                    <a:cubicBezTo>
                      <a:pt x="129" y="235"/>
                      <a:pt x="129" y="235"/>
                      <a:pt x="129" y="235"/>
                    </a:cubicBezTo>
                    <a:cubicBezTo>
                      <a:pt x="129" y="235"/>
                      <a:pt x="129" y="235"/>
                      <a:pt x="129" y="235"/>
                    </a:cubicBezTo>
                    <a:cubicBezTo>
                      <a:pt x="130" y="235"/>
                      <a:pt x="132" y="235"/>
                      <a:pt x="133" y="234"/>
                    </a:cubicBezTo>
                    <a:cubicBezTo>
                      <a:pt x="133" y="234"/>
                      <a:pt x="134" y="234"/>
                      <a:pt x="134" y="234"/>
                    </a:cubicBezTo>
                    <a:cubicBezTo>
                      <a:pt x="134" y="234"/>
                      <a:pt x="134" y="234"/>
                      <a:pt x="135" y="234"/>
                    </a:cubicBezTo>
                    <a:cubicBezTo>
                      <a:pt x="136" y="233"/>
                      <a:pt x="137" y="232"/>
                      <a:pt x="139" y="231"/>
                    </a:cubicBezTo>
                    <a:cubicBezTo>
                      <a:pt x="232" y="137"/>
                      <a:pt x="232" y="137"/>
                      <a:pt x="232" y="137"/>
                    </a:cubicBezTo>
                    <a:cubicBezTo>
                      <a:pt x="234" y="134"/>
                      <a:pt x="236" y="131"/>
                      <a:pt x="236" y="128"/>
                    </a:cubicBezTo>
                    <a:cubicBezTo>
                      <a:pt x="236" y="124"/>
                      <a:pt x="234" y="121"/>
                      <a:pt x="232" y="118"/>
                    </a:cubicBezTo>
                    <a:close/>
                    <a:moveTo>
                      <a:pt x="225" y="130"/>
                    </a:moveTo>
                    <a:cubicBezTo>
                      <a:pt x="132" y="224"/>
                      <a:pt x="132" y="224"/>
                      <a:pt x="132" y="224"/>
                    </a:cubicBezTo>
                    <a:cubicBezTo>
                      <a:pt x="132" y="225"/>
                      <a:pt x="131" y="225"/>
                      <a:pt x="130" y="225"/>
                    </a:cubicBezTo>
                    <a:cubicBezTo>
                      <a:pt x="130" y="225"/>
                      <a:pt x="130" y="225"/>
                      <a:pt x="130" y="225"/>
                    </a:cubicBezTo>
                    <a:cubicBezTo>
                      <a:pt x="130" y="225"/>
                      <a:pt x="130" y="225"/>
                      <a:pt x="129" y="225"/>
                    </a:cubicBezTo>
                    <a:cubicBezTo>
                      <a:pt x="129" y="225"/>
                      <a:pt x="129" y="225"/>
                      <a:pt x="128" y="225"/>
                    </a:cubicBezTo>
                    <a:cubicBezTo>
                      <a:pt x="127" y="225"/>
                      <a:pt x="127" y="225"/>
                      <a:pt x="127" y="224"/>
                    </a:cubicBezTo>
                    <a:cubicBezTo>
                      <a:pt x="11" y="110"/>
                      <a:pt x="11" y="110"/>
                      <a:pt x="11" y="110"/>
                    </a:cubicBezTo>
                    <a:cubicBezTo>
                      <a:pt x="10" y="109"/>
                      <a:pt x="10" y="108"/>
                      <a:pt x="10" y="107"/>
                    </a:cubicBezTo>
                    <a:cubicBezTo>
                      <a:pt x="9" y="14"/>
                      <a:pt x="9" y="14"/>
                      <a:pt x="9" y="14"/>
                    </a:cubicBezTo>
                    <a:cubicBezTo>
                      <a:pt x="9" y="13"/>
                      <a:pt x="10" y="12"/>
                      <a:pt x="10" y="11"/>
                    </a:cubicBezTo>
                    <a:cubicBezTo>
                      <a:pt x="11" y="11"/>
                      <a:pt x="11" y="10"/>
                      <a:pt x="12" y="10"/>
                    </a:cubicBezTo>
                    <a:cubicBezTo>
                      <a:pt x="12" y="10"/>
                      <a:pt x="12" y="10"/>
                      <a:pt x="12" y="10"/>
                    </a:cubicBezTo>
                    <a:cubicBezTo>
                      <a:pt x="13" y="10"/>
                      <a:pt x="13" y="10"/>
                      <a:pt x="13" y="10"/>
                    </a:cubicBezTo>
                    <a:cubicBezTo>
                      <a:pt x="107" y="9"/>
                      <a:pt x="107" y="9"/>
                      <a:pt x="107" y="9"/>
                    </a:cubicBezTo>
                    <a:cubicBezTo>
                      <a:pt x="108" y="9"/>
                      <a:pt x="109" y="10"/>
                      <a:pt x="109" y="10"/>
                    </a:cubicBezTo>
                    <a:cubicBezTo>
                      <a:pt x="225" y="125"/>
                      <a:pt x="225" y="125"/>
                      <a:pt x="225" y="125"/>
                    </a:cubicBezTo>
                    <a:cubicBezTo>
                      <a:pt x="226" y="126"/>
                      <a:pt x="226" y="127"/>
                      <a:pt x="226" y="128"/>
                    </a:cubicBezTo>
                    <a:cubicBezTo>
                      <a:pt x="226" y="129"/>
                      <a:pt x="226" y="130"/>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6" name="Freeform 390">
                <a:extLst>
                  <a:ext uri="{FF2B5EF4-FFF2-40B4-BE49-F238E27FC236}">
                    <a16:creationId xmlns:a16="http://schemas.microsoft.com/office/drawing/2014/main" id="{43923EB0-1509-422E-8D98-AF9646A8EF0D}"/>
                  </a:ext>
                </a:extLst>
              </p:cNvPr>
              <p:cNvSpPr>
                <a:spLocks noEditPoints="1"/>
              </p:cNvSpPr>
              <p:nvPr/>
            </p:nvSpPr>
            <p:spPr bwMode="auto">
              <a:xfrm>
                <a:off x="9328150" y="3986213"/>
                <a:ext cx="103187" cy="98425"/>
              </a:xfrm>
              <a:custGeom>
                <a:avLst/>
                <a:gdLst>
                  <a:gd name="T0" fmla="*/ 26 w 50"/>
                  <a:gd name="T1" fmla="*/ 0 h 48"/>
                  <a:gd name="T2" fmla="*/ 9 w 50"/>
                  <a:gd name="T3" fmla="*/ 7 h 48"/>
                  <a:gd name="T4" fmla="*/ 9 w 50"/>
                  <a:gd name="T5" fmla="*/ 41 h 48"/>
                  <a:gd name="T6" fmla="*/ 26 w 50"/>
                  <a:gd name="T7" fmla="*/ 48 h 48"/>
                  <a:gd name="T8" fmla="*/ 43 w 50"/>
                  <a:gd name="T9" fmla="*/ 41 h 48"/>
                  <a:gd name="T10" fmla="*/ 50 w 50"/>
                  <a:gd name="T11" fmla="*/ 24 h 48"/>
                  <a:gd name="T12" fmla="*/ 43 w 50"/>
                  <a:gd name="T13" fmla="*/ 7 h 48"/>
                  <a:gd name="T14" fmla="*/ 26 w 50"/>
                  <a:gd name="T15" fmla="*/ 0 h 48"/>
                  <a:gd name="T16" fmla="*/ 37 w 50"/>
                  <a:gd name="T17" fmla="*/ 34 h 48"/>
                  <a:gd name="T18" fmla="*/ 16 w 50"/>
                  <a:gd name="T19" fmla="*/ 34 h 48"/>
                  <a:gd name="T20" fmla="*/ 16 w 50"/>
                  <a:gd name="T21" fmla="*/ 14 h 48"/>
                  <a:gd name="T22" fmla="*/ 26 w 50"/>
                  <a:gd name="T23" fmla="*/ 10 h 48"/>
                  <a:gd name="T24" fmla="*/ 37 w 50"/>
                  <a:gd name="T25" fmla="*/ 14 h 48"/>
                  <a:gd name="T26" fmla="*/ 41 w 50"/>
                  <a:gd name="T27" fmla="*/ 24 h 48"/>
                  <a:gd name="T28" fmla="*/ 37 w 50"/>
                  <a:gd name="T29"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48">
                    <a:moveTo>
                      <a:pt x="26" y="0"/>
                    </a:moveTo>
                    <a:cubicBezTo>
                      <a:pt x="20" y="0"/>
                      <a:pt x="14" y="3"/>
                      <a:pt x="9" y="7"/>
                    </a:cubicBezTo>
                    <a:cubicBezTo>
                      <a:pt x="0" y="17"/>
                      <a:pt x="0" y="32"/>
                      <a:pt x="9" y="41"/>
                    </a:cubicBezTo>
                    <a:cubicBezTo>
                      <a:pt x="14" y="46"/>
                      <a:pt x="20" y="48"/>
                      <a:pt x="26" y="48"/>
                    </a:cubicBezTo>
                    <a:cubicBezTo>
                      <a:pt x="33" y="48"/>
                      <a:pt x="39" y="46"/>
                      <a:pt x="43" y="41"/>
                    </a:cubicBezTo>
                    <a:cubicBezTo>
                      <a:pt x="48" y="37"/>
                      <a:pt x="50" y="31"/>
                      <a:pt x="50" y="24"/>
                    </a:cubicBezTo>
                    <a:cubicBezTo>
                      <a:pt x="50" y="18"/>
                      <a:pt x="48" y="12"/>
                      <a:pt x="43" y="7"/>
                    </a:cubicBezTo>
                    <a:cubicBezTo>
                      <a:pt x="39" y="3"/>
                      <a:pt x="33" y="0"/>
                      <a:pt x="26" y="0"/>
                    </a:cubicBezTo>
                    <a:close/>
                    <a:moveTo>
                      <a:pt x="37" y="34"/>
                    </a:moveTo>
                    <a:cubicBezTo>
                      <a:pt x="31" y="40"/>
                      <a:pt x="22" y="40"/>
                      <a:pt x="16" y="34"/>
                    </a:cubicBezTo>
                    <a:cubicBezTo>
                      <a:pt x="11" y="29"/>
                      <a:pt x="11" y="20"/>
                      <a:pt x="16" y="14"/>
                    </a:cubicBezTo>
                    <a:cubicBezTo>
                      <a:pt x="19" y="11"/>
                      <a:pt x="23" y="10"/>
                      <a:pt x="26" y="10"/>
                    </a:cubicBezTo>
                    <a:cubicBezTo>
                      <a:pt x="30" y="10"/>
                      <a:pt x="34" y="11"/>
                      <a:pt x="37" y="14"/>
                    </a:cubicBezTo>
                    <a:cubicBezTo>
                      <a:pt x="39" y="17"/>
                      <a:pt x="41" y="20"/>
                      <a:pt x="41" y="24"/>
                    </a:cubicBezTo>
                    <a:cubicBezTo>
                      <a:pt x="41" y="28"/>
                      <a:pt x="39" y="32"/>
                      <a:pt x="37" y="3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grpSp>
        <p:nvGrpSpPr>
          <p:cNvPr id="39" name="Group 38">
            <a:extLst>
              <a:ext uri="{FF2B5EF4-FFF2-40B4-BE49-F238E27FC236}">
                <a16:creationId xmlns:a16="http://schemas.microsoft.com/office/drawing/2014/main" id="{EC633F27-912B-477B-93E6-F90E5FD1F2FD}"/>
              </a:ext>
            </a:extLst>
          </p:cNvPr>
          <p:cNvGrpSpPr/>
          <p:nvPr/>
        </p:nvGrpSpPr>
        <p:grpSpPr>
          <a:xfrm>
            <a:off x="4539769" y="4801142"/>
            <a:ext cx="3730788" cy="276999"/>
            <a:chOff x="1114000" y="5032080"/>
            <a:chExt cx="3730788" cy="276999"/>
          </a:xfrm>
        </p:grpSpPr>
        <p:grpSp>
          <p:nvGrpSpPr>
            <p:cNvPr id="28" name="Group 27">
              <a:extLst>
                <a:ext uri="{FF2B5EF4-FFF2-40B4-BE49-F238E27FC236}">
                  <a16:creationId xmlns:a16="http://schemas.microsoft.com/office/drawing/2014/main" id="{6526C20A-B54A-401C-9FB5-9041B1D7E050}"/>
                </a:ext>
              </a:extLst>
            </p:cNvPr>
            <p:cNvGrpSpPr/>
            <p:nvPr/>
          </p:nvGrpSpPr>
          <p:grpSpPr>
            <a:xfrm>
              <a:off x="1300109" y="5057742"/>
              <a:ext cx="282260" cy="225675"/>
              <a:chOff x="7635876" y="1039813"/>
              <a:chExt cx="547687" cy="395288"/>
            </a:xfrm>
          </p:grpSpPr>
          <p:sp>
            <p:nvSpPr>
              <p:cNvPr id="29" name="Freeform 371">
                <a:extLst>
                  <a:ext uri="{FF2B5EF4-FFF2-40B4-BE49-F238E27FC236}">
                    <a16:creationId xmlns:a16="http://schemas.microsoft.com/office/drawing/2014/main" id="{A525011B-23EB-46AC-A86D-8A315D3300DA}"/>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0" name="Freeform 372">
                <a:extLst>
                  <a:ext uri="{FF2B5EF4-FFF2-40B4-BE49-F238E27FC236}">
                    <a16:creationId xmlns:a16="http://schemas.microsoft.com/office/drawing/2014/main" id="{C3938A6E-29D5-4AF3-9ADE-621D95DB029E}"/>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38" name="Rectangle 37">
              <a:extLst>
                <a:ext uri="{FF2B5EF4-FFF2-40B4-BE49-F238E27FC236}">
                  <a16:creationId xmlns:a16="http://schemas.microsoft.com/office/drawing/2014/main" id="{36C1B85E-333F-4EAE-BFB2-D70C229676E2}"/>
                </a:ext>
              </a:extLst>
            </p:cNvPr>
            <p:cNvSpPr/>
            <p:nvPr/>
          </p:nvSpPr>
          <p:spPr>
            <a:xfrm>
              <a:off x="1114000" y="5032080"/>
              <a:ext cx="3730788" cy="276999"/>
            </a:xfrm>
            <a:prstGeom prst="rect">
              <a:avLst/>
            </a:prstGeom>
          </p:spPr>
          <p:txBody>
            <a:bodyPr wrap="square">
              <a:spAutoFit/>
            </a:bodyPr>
            <a:lstStyle/>
            <a:p>
              <a:pPr lvl="1">
                <a:spcAft>
                  <a:spcPts val="600"/>
                </a:spcAft>
              </a:pPr>
              <a:r>
                <a:rPr lang="en-US" sz="1200"/>
                <a:t>20% Improvement in Customer Retention*</a:t>
              </a:r>
            </a:p>
          </p:txBody>
        </p:sp>
      </p:grpSp>
      <p:grpSp>
        <p:nvGrpSpPr>
          <p:cNvPr id="45" name="Group 44">
            <a:extLst>
              <a:ext uri="{FF2B5EF4-FFF2-40B4-BE49-F238E27FC236}">
                <a16:creationId xmlns:a16="http://schemas.microsoft.com/office/drawing/2014/main" id="{4486F835-1AA7-4341-8243-EF4F59BF20C1}"/>
              </a:ext>
            </a:extLst>
          </p:cNvPr>
          <p:cNvGrpSpPr/>
          <p:nvPr/>
        </p:nvGrpSpPr>
        <p:grpSpPr>
          <a:xfrm>
            <a:off x="8270557" y="4801142"/>
            <a:ext cx="2342436" cy="276999"/>
            <a:chOff x="1114000" y="5119515"/>
            <a:chExt cx="2342436" cy="276999"/>
          </a:xfrm>
        </p:grpSpPr>
        <p:sp>
          <p:nvSpPr>
            <p:cNvPr id="41" name="Rectangle 40">
              <a:extLst>
                <a:ext uri="{FF2B5EF4-FFF2-40B4-BE49-F238E27FC236}">
                  <a16:creationId xmlns:a16="http://schemas.microsoft.com/office/drawing/2014/main" id="{C651EB51-E6DA-4606-9780-1C37530D9973}"/>
                </a:ext>
              </a:extLst>
            </p:cNvPr>
            <p:cNvSpPr/>
            <p:nvPr/>
          </p:nvSpPr>
          <p:spPr>
            <a:xfrm>
              <a:off x="1114000" y="5119515"/>
              <a:ext cx="2342436" cy="276999"/>
            </a:xfrm>
            <a:prstGeom prst="rect">
              <a:avLst/>
            </a:prstGeom>
          </p:spPr>
          <p:txBody>
            <a:bodyPr wrap="none">
              <a:spAutoFit/>
            </a:bodyPr>
            <a:lstStyle/>
            <a:p>
              <a:pPr lvl="1">
                <a:spcAft>
                  <a:spcPts val="600"/>
                </a:spcAft>
              </a:pPr>
              <a:r>
                <a:rPr lang="en-US" sz="1200"/>
                <a:t>Shorten Time to Market</a:t>
              </a:r>
            </a:p>
          </p:txBody>
        </p:sp>
        <p:grpSp>
          <p:nvGrpSpPr>
            <p:cNvPr id="42" name="Group 41">
              <a:extLst>
                <a:ext uri="{FF2B5EF4-FFF2-40B4-BE49-F238E27FC236}">
                  <a16:creationId xmlns:a16="http://schemas.microsoft.com/office/drawing/2014/main" id="{F5E21EAE-E330-4A79-BB83-188B75EB7EAD}"/>
                </a:ext>
              </a:extLst>
            </p:cNvPr>
            <p:cNvGrpSpPr/>
            <p:nvPr/>
          </p:nvGrpSpPr>
          <p:grpSpPr>
            <a:xfrm>
              <a:off x="1319103" y="5132648"/>
              <a:ext cx="261284" cy="250732"/>
              <a:chOff x="4464051" y="2743200"/>
              <a:chExt cx="550863" cy="549275"/>
            </a:xfrm>
          </p:grpSpPr>
          <p:sp>
            <p:nvSpPr>
              <p:cNvPr id="43" name="Freeform 115">
                <a:extLst>
                  <a:ext uri="{FF2B5EF4-FFF2-40B4-BE49-F238E27FC236}">
                    <a16:creationId xmlns:a16="http://schemas.microsoft.com/office/drawing/2014/main" id="{FC0DC7D0-D840-4800-AA60-5829BBF4A32E}"/>
                  </a:ext>
                </a:extLst>
              </p:cNvPr>
              <p:cNvSpPr>
                <a:spLocks/>
              </p:cNvSpPr>
              <p:nvPr/>
            </p:nvSpPr>
            <p:spPr bwMode="auto">
              <a:xfrm>
                <a:off x="4727576" y="2808288"/>
                <a:ext cx="161925" cy="219075"/>
              </a:xfrm>
              <a:custGeom>
                <a:avLst/>
                <a:gdLst>
                  <a:gd name="T0" fmla="*/ 65 w 70"/>
                  <a:gd name="T1" fmla="*/ 86 h 95"/>
                  <a:gd name="T2" fmla="*/ 10 w 70"/>
                  <a:gd name="T3" fmla="*/ 86 h 95"/>
                  <a:gd name="T4" fmla="*/ 10 w 70"/>
                  <a:gd name="T5" fmla="*/ 5 h 95"/>
                  <a:gd name="T6" fmla="*/ 5 w 70"/>
                  <a:gd name="T7" fmla="*/ 0 h 95"/>
                  <a:gd name="T8" fmla="*/ 0 w 70"/>
                  <a:gd name="T9" fmla="*/ 5 h 95"/>
                  <a:gd name="T10" fmla="*/ 0 w 70"/>
                  <a:gd name="T11" fmla="*/ 91 h 95"/>
                  <a:gd name="T12" fmla="*/ 5 w 70"/>
                  <a:gd name="T13" fmla="*/ 95 h 95"/>
                  <a:gd name="T14" fmla="*/ 65 w 70"/>
                  <a:gd name="T15" fmla="*/ 95 h 95"/>
                  <a:gd name="T16" fmla="*/ 70 w 70"/>
                  <a:gd name="T17" fmla="*/ 91 h 95"/>
                  <a:gd name="T18" fmla="*/ 65 w 70"/>
                  <a:gd name="T1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5">
                    <a:moveTo>
                      <a:pt x="65" y="86"/>
                    </a:moveTo>
                    <a:cubicBezTo>
                      <a:pt x="10" y="86"/>
                      <a:pt x="10" y="86"/>
                      <a:pt x="10" y="86"/>
                    </a:cubicBezTo>
                    <a:cubicBezTo>
                      <a:pt x="10" y="5"/>
                      <a:pt x="10" y="5"/>
                      <a:pt x="10" y="5"/>
                    </a:cubicBezTo>
                    <a:cubicBezTo>
                      <a:pt x="10" y="2"/>
                      <a:pt x="7" y="0"/>
                      <a:pt x="5" y="0"/>
                    </a:cubicBezTo>
                    <a:cubicBezTo>
                      <a:pt x="2" y="0"/>
                      <a:pt x="0" y="2"/>
                      <a:pt x="0" y="5"/>
                    </a:cubicBezTo>
                    <a:cubicBezTo>
                      <a:pt x="0" y="91"/>
                      <a:pt x="0" y="91"/>
                      <a:pt x="0" y="91"/>
                    </a:cubicBezTo>
                    <a:cubicBezTo>
                      <a:pt x="0" y="93"/>
                      <a:pt x="2" y="95"/>
                      <a:pt x="5" y="95"/>
                    </a:cubicBezTo>
                    <a:cubicBezTo>
                      <a:pt x="65" y="95"/>
                      <a:pt x="65" y="95"/>
                      <a:pt x="65" y="95"/>
                    </a:cubicBezTo>
                    <a:cubicBezTo>
                      <a:pt x="68" y="95"/>
                      <a:pt x="70" y="93"/>
                      <a:pt x="70" y="91"/>
                    </a:cubicBezTo>
                    <a:cubicBezTo>
                      <a:pt x="70" y="88"/>
                      <a:pt x="68" y="86"/>
                      <a:pt x="65" y="8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4" name="Freeform 116">
                <a:extLst>
                  <a:ext uri="{FF2B5EF4-FFF2-40B4-BE49-F238E27FC236}">
                    <a16:creationId xmlns:a16="http://schemas.microsoft.com/office/drawing/2014/main" id="{0936A55E-F63A-4D0F-BA59-2F7F23D0BE2B}"/>
                  </a:ext>
                </a:extLst>
              </p:cNvPr>
              <p:cNvSpPr>
                <a:spLocks noEditPoints="1"/>
              </p:cNvSpPr>
              <p:nvPr/>
            </p:nvSpPr>
            <p:spPr bwMode="auto">
              <a:xfrm>
                <a:off x="4464051" y="2743200"/>
                <a:ext cx="550863" cy="549275"/>
              </a:xfrm>
              <a:custGeom>
                <a:avLst/>
                <a:gdLst>
                  <a:gd name="T0" fmla="*/ 119 w 238"/>
                  <a:gd name="T1" fmla="*/ 0 h 237"/>
                  <a:gd name="T2" fmla="*/ 0 w 238"/>
                  <a:gd name="T3" fmla="*/ 119 h 237"/>
                  <a:gd name="T4" fmla="*/ 119 w 238"/>
                  <a:gd name="T5" fmla="*/ 237 h 237"/>
                  <a:gd name="T6" fmla="*/ 238 w 238"/>
                  <a:gd name="T7" fmla="*/ 119 h 237"/>
                  <a:gd name="T8" fmla="*/ 119 w 238"/>
                  <a:gd name="T9" fmla="*/ 0 h 237"/>
                  <a:gd name="T10" fmla="*/ 119 w 238"/>
                  <a:gd name="T11" fmla="*/ 228 h 237"/>
                  <a:gd name="T12" fmla="*/ 10 w 238"/>
                  <a:gd name="T13" fmla="*/ 119 h 237"/>
                  <a:gd name="T14" fmla="*/ 119 w 238"/>
                  <a:gd name="T15" fmla="*/ 9 h 237"/>
                  <a:gd name="T16" fmla="*/ 228 w 238"/>
                  <a:gd name="T17" fmla="*/ 119 h 237"/>
                  <a:gd name="T18" fmla="*/ 119 w 238"/>
                  <a:gd name="T19" fmla="*/ 22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7">
                    <a:moveTo>
                      <a:pt x="119" y="0"/>
                    </a:moveTo>
                    <a:cubicBezTo>
                      <a:pt x="53" y="0"/>
                      <a:pt x="0" y="53"/>
                      <a:pt x="0" y="119"/>
                    </a:cubicBezTo>
                    <a:cubicBezTo>
                      <a:pt x="0" y="184"/>
                      <a:pt x="53" y="237"/>
                      <a:pt x="119" y="237"/>
                    </a:cubicBezTo>
                    <a:cubicBezTo>
                      <a:pt x="184" y="237"/>
                      <a:pt x="238" y="184"/>
                      <a:pt x="238" y="119"/>
                    </a:cubicBezTo>
                    <a:cubicBezTo>
                      <a:pt x="238" y="53"/>
                      <a:pt x="184" y="0"/>
                      <a:pt x="119" y="0"/>
                    </a:cubicBezTo>
                    <a:close/>
                    <a:moveTo>
                      <a:pt x="119" y="228"/>
                    </a:moveTo>
                    <a:cubicBezTo>
                      <a:pt x="59" y="228"/>
                      <a:pt x="10" y="179"/>
                      <a:pt x="10" y="119"/>
                    </a:cubicBezTo>
                    <a:cubicBezTo>
                      <a:pt x="10" y="58"/>
                      <a:pt x="59" y="9"/>
                      <a:pt x="119" y="9"/>
                    </a:cubicBezTo>
                    <a:cubicBezTo>
                      <a:pt x="179" y="9"/>
                      <a:pt x="228" y="58"/>
                      <a:pt x="228" y="119"/>
                    </a:cubicBezTo>
                    <a:cubicBezTo>
                      <a:pt x="228" y="179"/>
                      <a:pt x="179" y="228"/>
                      <a:pt x="119" y="2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grpSp>
        <p:nvGrpSpPr>
          <p:cNvPr id="53" name="Group 52">
            <a:extLst>
              <a:ext uri="{FF2B5EF4-FFF2-40B4-BE49-F238E27FC236}">
                <a16:creationId xmlns:a16="http://schemas.microsoft.com/office/drawing/2014/main" id="{687061D3-726C-470E-BD18-FEF750D7425D}"/>
              </a:ext>
            </a:extLst>
          </p:cNvPr>
          <p:cNvGrpSpPr/>
          <p:nvPr/>
        </p:nvGrpSpPr>
        <p:grpSpPr>
          <a:xfrm>
            <a:off x="8270557" y="5306418"/>
            <a:ext cx="2956259" cy="285900"/>
            <a:chOff x="1197355" y="4889129"/>
            <a:chExt cx="2956259" cy="285900"/>
          </a:xfrm>
        </p:grpSpPr>
        <p:sp>
          <p:nvSpPr>
            <p:cNvPr id="40" name="Rectangle 39">
              <a:extLst>
                <a:ext uri="{FF2B5EF4-FFF2-40B4-BE49-F238E27FC236}">
                  <a16:creationId xmlns:a16="http://schemas.microsoft.com/office/drawing/2014/main" id="{872AB34D-30A6-4D33-90C6-E157934D4BF8}"/>
                </a:ext>
              </a:extLst>
            </p:cNvPr>
            <p:cNvSpPr/>
            <p:nvPr/>
          </p:nvSpPr>
          <p:spPr>
            <a:xfrm>
              <a:off x="1197355" y="4893580"/>
              <a:ext cx="2956259" cy="276999"/>
            </a:xfrm>
            <a:prstGeom prst="rect">
              <a:avLst/>
            </a:prstGeom>
          </p:spPr>
          <p:txBody>
            <a:bodyPr wrap="none">
              <a:spAutoFit/>
            </a:bodyPr>
            <a:lstStyle/>
            <a:p>
              <a:pPr lvl="1">
                <a:spcAft>
                  <a:spcPts val="600"/>
                </a:spcAft>
              </a:pPr>
              <a:r>
                <a:rPr lang="en-US" sz="1200"/>
                <a:t>10% Reduction in Cost to Serve*</a:t>
              </a:r>
            </a:p>
          </p:txBody>
        </p:sp>
        <p:sp>
          <p:nvSpPr>
            <p:cNvPr id="46" name="Freeform 401">
              <a:extLst>
                <a:ext uri="{FF2B5EF4-FFF2-40B4-BE49-F238E27FC236}">
                  <a16:creationId xmlns:a16="http://schemas.microsoft.com/office/drawing/2014/main" id="{62BDB09F-6A10-4A85-B848-0AF78B456FBF}"/>
                </a:ext>
              </a:extLst>
            </p:cNvPr>
            <p:cNvSpPr>
              <a:spLocks noChangeAspect="1" noEditPoints="1"/>
            </p:cNvSpPr>
            <p:nvPr/>
          </p:nvSpPr>
          <p:spPr bwMode="auto">
            <a:xfrm>
              <a:off x="1376025" y="4889129"/>
              <a:ext cx="275166" cy="285900"/>
            </a:xfrm>
            <a:custGeom>
              <a:avLst/>
              <a:gdLst>
                <a:gd name="T0" fmla="*/ 217 w 218"/>
                <a:gd name="T1" fmla="*/ 102 h 226"/>
                <a:gd name="T2" fmla="*/ 209 w 218"/>
                <a:gd name="T3" fmla="*/ 80 h 226"/>
                <a:gd name="T4" fmla="*/ 138 w 218"/>
                <a:gd name="T5" fmla="*/ 2 h 226"/>
                <a:gd name="T6" fmla="*/ 2 w 218"/>
                <a:gd name="T7" fmla="*/ 131 h 226"/>
                <a:gd name="T8" fmla="*/ 45 w 218"/>
                <a:gd name="T9" fmla="*/ 181 h 226"/>
                <a:gd name="T10" fmla="*/ 117 w 218"/>
                <a:gd name="T11" fmla="*/ 226 h 226"/>
                <a:gd name="T12" fmla="*/ 190 w 218"/>
                <a:gd name="T13" fmla="*/ 169 h 226"/>
                <a:gd name="T14" fmla="*/ 190 w 218"/>
                <a:gd name="T15" fmla="*/ 137 h 226"/>
                <a:gd name="T16" fmla="*/ 189 w 218"/>
                <a:gd name="T17" fmla="*/ 128 h 226"/>
                <a:gd name="T18" fmla="*/ 217 w 218"/>
                <a:gd name="T19" fmla="*/ 106 h 226"/>
                <a:gd name="T20" fmla="*/ 45 w 218"/>
                <a:gd name="T21" fmla="*/ 137 h 226"/>
                <a:gd name="T22" fmla="*/ 45 w 218"/>
                <a:gd name="T23" fmla="*/ 168 h 226"/>
                <a:gd name="T24" fmla="*/ 135 w 218"/>
                <a:gd name="T25" fmla="*/ 12 h 226"/>
                <a:gd name="T26" fmla="*/ 169 w 218"/>
                <a:gd name="T27" fmla="*/ 108 h 226"/>
                <a:gd name="T28" fmla="*/ 45 w 218"/>
                <a:gd name="T29" fmla="*/ 130 h 226"/>
                <a:gd name="T30" fmla="*/ 117 w 218"/>
                <a:gd name="T31" fmla="*/ 217 h 226"/>
                <a:gd name="T32" fmla="*/ 75 w 218"/>
                <a:gd name="T33" fmla="*/ 210 h 226"/>
                <a:gd name="T34" fmla="*/ 54 w 218"/>
                <a:gd name="T35" fmla="*/ 179 h 226"/>
                <a:gd name="T36" fmla="*/ 85 w 218"/>
                <a:gd name="T37" fmla="*/ 191 h 226"/>
                <a:gd name="T38" fmla="*/ 117 w 218"/>
                <a:gd name="T39" fmla="*/ 194 h 226"/>
                <a:gd name="T40" fmla="*/ 180 w 218"/>
                <a:gd name="T41" fmla="*/ 195 h 226"/>
                <a:gd name="T42" fmla="*/ 180 w 218"/>
                <a:gd name="T43" fmla="*/ 164 h 226"/>
                <a:gd name="T44" fmla="*/ 171 w 218"/>
                <a:gd name="T45" fmla="*/ 173 h 226"/>
                <a:gd name="T46" fmla="*/ 111 w 218"/>
                <a:gd name="T47" fmla="*/ 184 h 226"/>
                <a:gd name="T48" fmla="*/ 63 w 218"/>
                <a:gd name="T49" fmla="*/ 173 h 226"/>
                <a:gd name="T50" fmla="*/ 55 w 218"/>
                <a:gd name="T51" fmla="*/ 164 h 226"/>
                <a:gd name="T52" fmla="*/ 54 w 218"/>
                <a:gd name="T53" fmla="*/ 145 h 226"/>
                <a:gd name="T54" fmla="*/ 117 w 218"/>
                <a:gd name="T55" fmla="*/ 160 h 226"/>
                <a:gd name="T56" fmla="*/ 180 w 218"/>
                <a:gd name="T57" fmla="*/ 145 h 226"/>
                <a:gd name="T58" fmla="*/ 180 w 218"/>
                <a:gd name="T59" fmla="*/ 132 h 226"/>
                <a:gd name="T60" fmla="*/ 169 w 218"/>
                <a:gd name="T61" fmla="*/ 142 h 226"/>
                <a:gd name="T62" fmla="*/ 140 w 218"/>
                <a:gd name="T63" fmla="*/ 150 h 226"/>
                <a:gd name="T64" fmla="*/ 117 w 218"/>
                <a:gd name="T65" fmla="*/ 151 h 226"/>
                <a:gd name="T66" fmla="*/ 59 w 218"/>
                <a:gd name="T67" fmla="*/ 137 h 226"/>
                <a:gd name="T68" fmla="*/ 54 w 218"/>
                <a:gd name="T69" fmla="*/ 130 h 226"/>
                <a:gd name="T70" fmla="*/ 161 w 218"/>
                <a:gd name="T71" fmla="*/ 115 h 226"/>
                <a:gd name="T72" fmla="*/ 178 w 218"/>
                <a:gd name="T73" fmla="*/ 125 h 226"/>
                <a:gd name="T74" fmla="*/ 180 w 218"/>
                <a:gd name="T75" fmla="*/ 132 h 226"/>
                <a:gd name="T76" fmla="*/ 177 w 218"/>
                <a:gd name="T77" fmla="*/ 112 h 226"/>
                <a:gd name="T78" fmla="*/ 206 w 218"/>
                <a:gd name="T79" fmla="*/ 10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106"/>
                  </a:moveTo>
                  <a:cubicBezTo>
                    <a:pt x="218" y="105"/>
                    <a:pt x="217" y="103"/>
                    <a:pt x="217" y="102"/>
                  </a:cubicBezTo>
                  <a:cubicBezTo>
                    <a:pt x="216" y="102"/>
                    <a:pt x="208" y="91"/>
                    <a:pt x="204" y="85"/>
                  </a:cubicBezTo>
                  <a:cubicBezTo>
                    <a:pt x="209" y="80"/>
                    <a:pt x="209" y="80"/>
                    <a:pt x="209" y="80"/>
                  </a:cubicBezTo>
                  <a:cubicBezTo>
                    <a:pt x="211" y="78"/>
                    <a:pt x="211" y="75"/>
                    <a:pt x="209" y="73"/>
                  </a:cubicBezTo>
                  <a:cubicBezTo>
                    <a:pt x="138" y="2"/>
                    <a:pt x="138" y="2"/>
                    <a:pt x="138" y="2"/>
                  </a:cubicBezTo>
                  <a:cubicBezTo>
                    <a:pt x="136" y="0"/>
                    <a:pt x="133" y="0"/>
                    <a:pt x="131" y="2"/>
                  </a:cubicBezTo>
                  <a:cubicBezTo>
                    <a:pt x="2" y="131"/>
                    <a:pt x="2" y="131"/>
                    <a:pt x="2" y="131"/>
                  </a:cubicBezTo>
                  <a:cubicBezTo>
                    <a:pt x="0" y="133"/>
                    <a:pt x="0" y="136"/>
                    <a:pt x="2" y="138"/>
                  </a:cubicBezTo>
                  <a:cubicBezTo>
                    <a:pt x="45" y="181"/>
                    <a:pt x="45" y="181"/>
                    <a:pt x="45" y="181"/>
                  </a:cubicBezTo>
                  <a:cubicBezTo>
                    <a:pt x="45" y="195"/>
                    <a:pt x="45" y="195"/>
                    <a:pt x="45" y="195"/>
                  </a:cubicBezTo>
                  <a:cubicBezTo>
                    <a:pt x="45" y="215"/>
                    <a:pt x="82" y="226"/>
                    <a:pt x="117" y="226"/>
                  </a:cubicBezTo>
                  <a:cubicBezTo>
                    <a:pt x="152" y="226"/>
                    <a:pt x="190" y="215"/>
                    <a:pt x="190" y="195"/>
                  </a:cubicBezTo>
                  <a:cubicBezTo>
                    <a:pt x="190" y="169"/>
                    <a:pt x="190" y="169"/>
                    <a:pt x="190" y="169"/>
                  </a:cubicBezTo>
                  <a:cubicBezTo>
                    <a:pt x="190" y="163"/>
                    <a:pt x="190" y="163"/>
                    <a:pt x="190" y="163"/>
                  </a:cubicBezTo>
                  <a:cubicBezTo>
                    <a:pt x="190" y="137"/>
                    <a:pt x="190" y="137"/>
                    <a:pt x="190" y="137"/>
                  </a:cubicBezTo>
                  <a:cubicBezTo>
                    <a:pt x="190" y="130"/>
                    <a:pt x="190" y="130"/>
                    <a:pt x="190" y="130"/>
                  </a:cubicBezTo>
                  <a:cubicBezTo>
                    <a:pt x="190" y="129"/>
                    <a:pt x="189" y="128"/>
                    <a:pt x="189" y="128"/>
                  </a:cubicBezTo>
                  <a:cubicBezTo>
                    <a:pt x="216" y="109"/>
                    <a:pt x="216" y="109"/>
                    <a:pt x="216" y="109"/>
                  </a:cubicBezTo>
                  <a:cubicBezTo>
                    <a:pt x="217" y="108"/>
                    <a:pt x="217" y="107"/>
                    <a:pt x="217" y="106"/>
                  </a:cubicBezTo>
                  <a:close/>
                  <a:moveTo>
                    <a:pt x="45" y="130"/>
                  </a:moveTo>
                  <a:cubicBezTo>
                    <a:pt x="45" y="137"/>
                    <a:pt x="45" y="137"/>
                    <a:pt x="45" y="137"/>
                  </a:cubicBezTo>
                  <a:cubicBezTo>
                    <a:pt x="45" y="163"/>
                    <a:pt x="45" y="163"/>
                    <a:pt x="45" y="163"/>
                  </a:cubicBezTo>
                  <a:cubicBezTo>
                    <a:pt x="45" y="168"/>
                    <a:pt x="45" y="168"/>
                    <a:pt x="45" y="168"/>
                  </a:cubicBezTo>
                  <a:cubicBezTo>
                    <a:pt x="12" y="135"/>
                    <a:pt x="12" y="135"/>
                    <a:pt x="12" y="135"/>
                  </a:cubicBezTo>
                  <a:cubicBezTo>
                    <a:pt x="135" y="12"/>
                    <a:pt x="135" y="12"/>
                    <a:pt x="135" y="12"/>
                  </a:cubicBezTo>
                  <a:cubicBezTo>
                    <a:pt x="200" y="77"/>
                    <a:pt x="200" y="77"/>
                    <a:pt x="200" y="77"/>
                  </a:cubicBezTo>
                  <a:cubicBezTo>
                    <a:pt x="169" y="108"/>
                    <a:pt x="169" y="108"/>
                    <a:pt x="169" y="108"/>
                  </a:cubicBezTo>
                  <a:cubicBezTo>
                    <a:pt x="155" y="102"/>
                    <a:pt x="136" y="99"/>
                    <a:pt x="117" y="99"/>
                  </a:cubicBezTo>
                  <a:cubicBezTo>
                    <a:pt x="82" y="99"/>
                    <a:pt x="45" y="110"/>
                    <a:pt x="45" y="130"/>
                  </a:cubicBezTo>
                  <a:close/>
                  <a:moveTo>
                    <a:pt x="180" y="195"/>
                  </a:moveTo>
                  <a:cubicBezTo>
                    <a:pt x="180" y="205"/>
                    <a:pt x="153" y="217"/>
                    <a:pt x="117" y="217"/>
                  </a:cubicBezTo>
                  <a:cubicBezTo>
                    <a:pt x="101" y="217"/>
                    <a:pt x="86" y="214"/>
                    <a:pt x="75" y="211"/>
                  </a:cubicBezTo>
                  <a:cubicBezTo>
                    <a:pt x="75" y="211"/>
                    <a:pt x="75" y="210"/>
                    <a:pt x="75" y="210"/>
                  </a:cubicBezTo>
                  <a:cubicBezTo>
                    <a:pt x="62" y="206"/>
                    <a:pt x="54" y="200"/>
                    <a:pt x="54" y="195"/>
                  </a:cubicBezTo>
                  <a:cubicBezTo>
                    <a:pt x="54" y="179"/>
                    <a:pt x="54" y="179"/>
                    <a:pt x="54" y="179"/>
                  </a:cubicBezTo>
                  <a:cubicBezTo>
                    <a:pt x="56" y="180"/>
                    <a:pt x="57" y="180"/>
                    <a:pt x="58" y="181"/>
                  </a:cubicBezTo>
                  <a:cubicBezTo>
                    <a:pt x="65" y="185"/>
                    <a:pt x="75" y="189"/>
                    <a:pt x="85" y="191"/>
                  </a:cubicBezTo>
                  <a:cubicBezTo>
                    <a:pt x="90" y="192"/>
                    <a:pt x="95" y="192"/>
                    <a:pt x="99" y="193"/>
                  </a:cubicBezTo>
                  <a:cubicBezTo>
                    <a:pt x="105" y="194"/>
                    <a:pt x="111" y="194"/>
                    <a:pt x="117" y="194"/>
                  </a:cubicBezTo>
                  <a:cubicBezTo>
                    <a:pt x="142" y="194"/>
                    <a:pt x="167" y="189"/>
                    <a:pt x="180" y="179"/>
                  </a:cubicBezTo>
                  <a:lnTo>
                    <a:pt x="180" y="195"/>
                  </a:lnTo>
                  <a:close/>
                  <a:moveTo>
                    <a:pt x="180" y="163"/>
                  </a:moveTo>
                  <a:cubicBezTo>
                    <a:pt x="180" y="163"/>
                    <a:pt x="180" y="164"/>
                    <a:pt x="180" y="164"/>
                  </a:cubicBezTo>
                  <a:cubicBezTo>
                    <a:pt x="180" y="166"/>
                    <a:pt x="179" y="167"/>
                    <a:pt x="178" y="169"/>
                  </a:cubicBezTo>
                  <a:cubicBezTo>
                    <a:pt x="176" y="170"/>
                    <a:pt x="174" y="172"/>
                    <a:pt x="171" y="173"/>
                  </a:cubicBezTo>
                  <a:cubicBezTo>
                    <a:pt x="161" y="180"/>
                    <a:pt x="141" y="185"/>
                    <a:pt x="117" y="185"/>
                  </a:cubicBezTo>
                  <a:cubicBezTo>
                    <a:pt x="115" y="185"/>
                    <a:pt x="113" y="185"/>
                    <a:pt x="111" y="184"/>
                  </a:cubicBezTo>
                  <a:cubicBezTo>
                    <a:pt x="105" y="184"/>
                    <a:pt x="99" y="184"/>
                    <a:pt x="93" y="183"/>
                  </a:cubicBezTo>
                  <a:cubicBezTo>
                    <a:pt x="81" y="181"/>
                    <a:pt x="70" y="177"/>
                    <a:pt x="63" y="173"/>
                  </a:cubicBezTo>
                  <a:cubicBezTo>
                    <a:pt x="61" y="172"/>
                    <a:pt x="59" y="170"/>
                    <a:pt x="57" y="169"/>
                  </a:cubicBezTo>
                  <a:cubicBezTo>
                    <a:pt x="56" y="167"/>
                    <a:pt x="55" y="166"/>
                    <a:pt x="55" y="164"/>
                  </a:cubicBezTo>
                  <a:cubicBezTo>
                    <a:pt x="55" y="164"/>
                    <a:pt x="54" y="163"/>
                    <a:pt x="54" y="163"/>
                  </a:cubicBezTo>
                  <a:cubicBezTo>
                    <a:pt x="54" y="145"/>
                    <a:pt x="54" y="145"/>
                    <a:pt x="54" y="145"/>
                  </a:cubicBezTo>
                  <a:cubicBezTo>
                    <a:pt x="67" y="155"/>
                    <a:pt x="92" y="160"/>
                    <a:pt x="116" y="160"/>
                  </a:cubicBezTo>
                  <a:cubicBezTo>
                    <a:pt x="116" y="160"/>
                    <a:pt x="117" y="160"/>
                    <a:pt x="117" y="160"/>
                  </a:cubicBezTo>
                  <a:cubicBezTo>
                    <a:pt x="128" y="160"/>
                    <a:pt x="138" y="159"/>
                    <a:pt x="148" y="158"/>
                  </a:cubicBezTo>
                  <a:cubicBezTo>
                    <a:pt x="161" y="155"/>
                    <a:pt x="173" y="151"/>
                    <a:pt x="180" y="145"/>
                  </a:cubicBezTo>
                  <a:lnTo>
                    <a:pt x="180" y="163"/>
                  </a:lnTo>
                  <a:close/>
                  <a:moveTo>
                    <a:pt x="180" y="132"/>
                  </a:moveTo>
                  <a:cubicBezTo>
                    <a:pt x="179" y="134"/>
                    <a:pt x="178" y="135"/>
                    <a:pt x="176" y="137"/>
                  </a:cubicBezTo>
                  <a:cubicBezTo>
                    <a:pt x="174" y="139"/>
                    <a:pt x="172" y="140"/>
                    <a:pt x="169" y="142"/>
                  </a:cubicBezTo>
                  <a:cubicBezTo>
                    <a:pt x="163" y="145"/>
                    <a:pt x="154" y="147"/>
                    <a:pt x="144" y="149"/>
                  </a:cubicBezTo>
                  <a:cubicBezTo>
                    <a:pt x="143" y="149"/>
                    <a:pt x="141" y="149"/>
                    <a:pt x="140" y="150"/>
                  </a:cubicBezTo>
                  <a:cubicBezTo>
                    <a:pt x="135" y="150"/>
                    <a:pt x="130" y="151"/>
                    <a:pt x="125" y="151"/>
                  </a:cubicBezTo>
                  <a:cubicBezTo>
                    <a:pt x="123" y="151"/>
                    <a:pt x="120" y="151"/>
                    <a:pt x="117" y="151"/>
                  </a:cubicBezTo>
                  <a:cubicBezTo>
                    <a:pt x="96" y="151"/>
                    <a:pt x="77" y="147"/>
                    <a:pt x="66" y="142"/>
                  </a:cubicBezTo>
                  <a:cubicBezTo>
                    <a:pt x="63" y="140"/>
                    <a:pt x="61" y="139"/>
                    <a:pt x="59" y="137"/>
                  </a:cubicBezTo>
                  <a:cubicBezTo>
                    <a:pt x="57" y="135"/>
                    <a:pt x="56" y="134"/>
                    <a:pt x="55" y="132"/>
                  </a:cubicBezTo>
                  <a:cubicBezTo>
                    <a:pt x="55" y="131"/>
                    <a:pt x="54" y="131"/>
                    <a:pt x="54" y="130"/>
                  </a:cubicBezTo>
                  <a:cubicBezTo>
                    <a:pt x="54" y="119"/>
                    <a:pt x="81" y="108"/>
                    <a:pt x="117" y="108"/>
                  </a:cubicBezTo>
                  <a:cubicBezTo>
                    <a:pt x="135" y="108"/>
                    <a:pt x="150" y="111"/>
                    <a:pt x="161" y="115"/>
                  </a:cubicBezTo>
                  <a:cubicBezTo>
                    <a:pt x="165" y="116"/>
                    <a:pt x="168" y="117"/>
                    <a:pt x="171" y="119"/>
                  </a:cubicBezTo>
                  <a:cubicBezTo>
                    <a:pt x="174" y="121"/>
                    <a:pt x="176" y="123"/>
                    <a:pt x="178" y="125"/>
                  </a:cubicBezTo>
                  <a:cubicBezTo>
                    <a:pt x="180" y="126"/>
                    <a:pt x="180" y="128"/>
                    <a:pt x="180" y="130"/>
                  </a:cubicBezTo>
                  <a:cubicBezTo>
                    <a:pt x="180" y="131"/>
                    <a:pt x="180" y="131"/>
                    <a:pt x="180" y="132"/>
                  </a:cubicBezTo>
                  <a:close/>
                  <a:moveTo>
                    <a:pt x="186" y="119"/>
                  </a:moveTo>
                  <a:cubicBezTo>
                    <a:pt x="184" y="116"/>
                    <a:pt x="181" y="114"/>
                    <a:pt x="177" y="112"/>
                  </a:cubicBezTo>
                  <a:cubicBezTo>
                    <a:pt x="197" y="92"/>
                    <a:pt x="197" y="92"/>
                    <a:pt x="197" y="92"/>
                  </a:cubicBezTo>
                  <a:cubicBezTo>
                    <a:pt x="202" y="98"/>
                    <a:pt x="205" y="102"/>
                    <a:pt x="206" y="104"/>
                  </a:cubicBezTo>
                  <a:lnTo>
                    <a:pt x="186" y="1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54" name="Group 53">
            <a:extLst>
              <a:ext uri="{FF2B5EF4-FFF2-40B4-BE49-F238E27FC236}">
                <a16:creationId xmlns:a16="http://schemas.microsoft.com/office/drawing/2014/main" id="{AA9EB007-32CD-45EE-8188-7CC4BF57C1AC}"/>
              </a:ext>
            </a:extLst>
          </p:cNvPr>
          <p:cNvGrpSpPr/>
          <p:nvPr/>
        </p:nvGrpSpPr>
        <p:grpSpPr>
          <a:xfrm>
            <a:off x="4539769" y="5296599"/>
            <a:ext cx="3591612" cy="304486"/>
            <a:chOff x="1114000" y="5510471"/>
            <a:chExt cx="3591612" cy="304486"/>
          </a:xfrm>
        </p:grpSpPr>
        <p:sp>
          <p:nvSpPr>
            <p:cNvPr id="13" name="TextBox 12">
              <a:extLst>
                <a:ext uri="{FF2B5EF4-FFF2-40B4-BE49-F238E27FC236}">
                  <a16:creationId xmlns:a16="http://schemas.microsoft.com/office/drawing/2014/main" id="{80875AC3-0E9F-4494-B3EC-9248582CA842}"/>
                </a:ext>
              </a:extLst>
            </p:cNvPr>
            <p:cNvSpPr txBox="1"/>
            <p:nvPr/>
          </p:nvSpPr>
          <p:spPr>
            <a:xfrm>
              <a:off x="1114000" y="5510997"/>
              <a:ext cx="3591612" cy="276999"/>
            </a:xfrm>
            <a:prstGeom prst="rect">
              <a:avLst/>
            </a:prstGeom>
            <a:noFill/>
            <a:ln>
              <a:noFill/>
            </a:ln>
          </p:spPr>
          <p:txBody>
            <a:bodyPr wrap="square" rtlCol="0">
              <a:spAutoFit/>
            </a:bodyPr>
            <a:lstStyle/>
            <a:p>
              <a:pPr lvl="1">
                <a:spcAft>
                  <a:spcPts val="600"/>
                </a:spcAft>
              </a:pPr>
              <a:r>
                <a:rPr lang="en-US" sz="1200"/>
                <a:t>Enhance Customer Experiences</a:t>
              </a:r>
            </a:p>
          </p:txBody>
        </p:sp>
        <p:grpSp>
          <p:nvGrpSpPr>
            <p:cNvPr id="47" name="Group 46">
              <a:extLst>
                <a:ext uri="{FF2B5EF4-FFF2-40B4-BE49-F238E27FC236}">
                  <a16:creationId xmlns:a16="http://schemas.microsoft.com/office/drawing/2014/main" id="{BFAE8B9B-003B-4722-8C2E-3F1E9DD8E415}"/>
                </a:ext>
              </a:extLst>
            </p:cNvPr>
            <p:cNvGrpSpPr>
              <a:grpSpLocks noChangeAspect="1"/>
            </p:cNvGrpSpPr>
            <p:nvPr/>
          </p:nvGrpSpPr>
          <p:grpSpPr>
            <a:xfrm>
              <a:off x="1272439" y="5510471"/>
              <a:ext cx="307414" cy="304486"/>
              <a:chOff x="10845801" y="7108825"/>
              <a:chExt cx="500063" cy="495301"/>
            </a:xfrm>
          </p:grpSpPr>
          <p:sp>
            <p:nvSpPr>
              <p:cNvPr id="48" name="Freeform 498">
                <a:extLst>
                  <a:ext uri="{FF2B5EF4-FFF2-40B4-BE49-F238E27FC236}">
                    <a16:creationId xmlns:a16="http://schemas.microsoft.com/office/drawing/2014/main" id="{FEB617FA-C0C1-4381-ACF0-E243C420AD08}"/>
                  </a:ext>
                </a:extLst>
              </p:cNvPr>
              <p:cNvSpPr>
                <a:spLocks noEditPoints="1"/>
              </p:cNvSpPr>
              <p:nvPr/>
            </p:nvSpPr>
            <p:spPr bwMode="auto">
              <a:xfrm>
                <a:off x="10966451" y="7169150"/>
                <a:ext cx="192088" cy="192088"/>
              </a:xfrm>
              <a:custGeom>
                <a:avLst/>
                <a:gdLst>
                  <a:gd name="T0" fmla="*/ 7 w 92"/>
                  <a:gd name="T1" fmla="*/ 92 h 92"/>
                  <a:gd name="T2" fmla="*/ 84 w 92"/>
                  <a:gd name="T3" fmla="*/ 92 h 92"/>
                  <a:gd name="T4" fmla="*/ 92 w 92"/>
                  <a:gd name="T5" fmla="*/ 84 h 92"/>
                  <a:gd name="T6" fmla="*/ 92 w 92"/>
                  <a:gd name="T7" fmla="*/ 74 h 92"/>
                  <a:gd name="T8" fmla="*/ 87 w 92"/>
                  <a:gd name="T9" fmla="*/ 67 h 92"/>
                  <a:gd name="T10" fmla="*/ 61 w 92"/>
                  <a:gd name="T11" fmla="*/ 54 h 92"/>
                  <a:gd name="T12" fmla="*/ 61 w 92"/>
                  <a:gd name="T13" fmla="*/ 53 h 92"/>
                  <a:gd name="T14" fmla="*/ 67 w 92"/>
                  <a:gd name="T15" fmla="*/ 43 h 92"/>
                  <a:gd name="T16" fmla="*/ 70 w 92"/>
                  <a:gd name="T17" fmla="*/ 34 h 92"/>
                  <a:gd name="T18" fmla="*/ 68 w 92"/>
                  <a:gd name="T19" fmla="*/ 29 h 92"/>
                  <a:gd name="T20" fmla="*/ 68 w 92"/>
                  <a:gd name="T21" fmla="*/ 21 h 92"/>
                  <a:gd name="T22" fmla="*/ 46 w 92"/>
                  <a:gd name="T23" fmla="*/ 0 h 92"/>
                  <a:gd name="T24" fmla="*/ 23 w 92"/>
                  <a:gd name="T25" fmla="*/ 21 h 92"/>
                  <a:gd name="T26" fmla="*/ 23 w 92"/>
                  <a:gd name="T27" fmla="*/ 29 h 92"/>
                  <a:gd name="T28" fmla="*/ 22 w 92"/>
                  <a:gd name="T29" fmla="*/ 34 h 92"/>
                  <a:gd name="T30" fmla="*/ 25 w 92"/>
                  <a:gd name="T31" fmla="*/ 43 h 92"/>
                  <a:gd name="T32" fmla="*/ 31 w 92"/>
                  <a:gd name="T33" fmla="*/ 53 h 92"/>
                  <a:gd name="T34" fmla="*/ 31 w 92"/>
                  <a:gd name="T35" fmla="*/ 54 h 92"/>
                  <a:gd name="T36" fmla="*/ 5 w 92"/>
                  <a:gd name="T37" fmla="*/ 67 h 92"/>
                  <a:gd name="T38" fmla="*/ 0 w 92"/>
                  <a:gd name="T39" fmla="*/ 74 h 92"/>
                  <a:gd name="T40" fmla="*/ 0 w 92"/>
                  <a:gd name="T41" fmla="*/ 84 h 92"/>
                  <a:gd name="T42" fmla="*/ 7 w 92"/>
                  <a:gd name="T43" fmla="*/ 92 h 92"/>
                  <a:gd name="T44" fmla="*/ 9 w 92"/>
                  <a:gd name="T45" fmla="*/ 75 h 92"/>
                  <a:gd name="T46" fmla="*/ 40 w 92"/>
                  <a:gd name="T47" fmla="*/ 57 h 92"/>
                  <a:gd name="T48" fmla="*/ 41 w 92"/>
                  <a:gd name="T49" fmla="*/ 56 h 92"/>
                  <a:gd name="T50" fmla="*/ 41 w 92"/>
                  <a:gd name="T51" fmla="*/ 51 h 92"/>
                  <a:gd name="T52" fmla="*/ 39 w 92"/>
                  <a:gd name="T53" fmla="*/ 48 h 92"/>
                  <a:gd name="T54" fmla="*/ 34 w 92"/>
                  <a:gd name="T55" fmla="*/ 39 h 92"/>
                  <a:gd name="T56" fmla="*/ 32 w 92"/>
                  <a:gd name="T57" fmla="*/ 36 h 92"/>
                  <a:gd name="T58" fmla="*/ 31 w 92"/>
                  <a:gd name="T59" fmla="*/ 34 h 92"/>
                  <a:gd name="T60" fmla="*/ 32 w 92"/>
                  <a:gd name="T61" fmla="*/ 33 h 92"/>
                  <a:gd name="T62" fmla="*/ 33 w 92"/>
                  <a:gd name="T63" fmla="*/ 30 h 92"/>
                  <a:gd name="T64" fmla="*/ 33 w 92"/>
                  <a:gd name="T65" fmla="*/ 21 h 92"/>
                  <a:gd name="T66" fmla="*/ 46 w 92"/>
                  <a:gd name="T67" fmla="*/ 9 h 92"/>
                  <a:gd name="T68" fmla="*/ 59 w 92"/>
                  <a:gd name="T69" fmla="*/ 21 h 92"/>
                  <a:gd name="T70" fmla="*/ 59 w 92"/>
                  <a:gd name="T71" fmla="*/ 30 h 92"/>
                  <a:gd name="T72" fmla="*/ 60 w 92"/>
                  <a:gd name="T73" fmla="*/ 33 h 92"/>
                  <a:gd name="T74" fmla="*/ 60 w 92"/>
                  <a:gd name="T75" fmla="*/ 34 h 92"/>
                  <a:gd name="T76" fmla="*/ 60 w 92"/>
                  <a:gd name="T77" fmla="*/ 36 h 92"/>
                  <a:gd name="T78" fmla="*/ 58 w 92"/>
                  <a:gd name="T79" fmla="*/ 39 h 92"/>
                  <a:gd name="T80" fmla="*/ 53 w 92"/>
                  <a:gd name="T81" fmla="*/ 48 h 92"/>
                  <a:gd name="T82" fmla="*/ 51 w 92"/>
                  <a:gd name="T83" fmla="*/ 51 h 92"/>
                  <a:gd name="T84" fmla="*/ 51 w 92"/>
                  <a:gd name="T85" fmla="*/ 56 h 92"/>
                  <a:gd name="T86" fmla="*/ 51 w 92"/>
                  <a:gd name="T87" fmla="*/ 57 h 92"/>
                  <a:gd name="T88" fmla="*/ 83 w 92"/>
                  <a:gd name="T89" fmla="*/ 75 h 92"/>
                  <a:gd name="T90" fmla="*/ 83 w 92"/>
                  <a:gd name="T91" fmla="*/ 82 h 92"/>
                  <a:gd name="T92" fmla="*/ 9 w 92"/>
                  <a:gd name="T93" fmla="*/ 82 h 92"/>
                  <a:gd name="T94" fmla="*/ 9 w 92"/>
                  <a:gd name="T95"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92">
                    <a:moveTo>
                      <a:pt x="7" y="92"/>
                    </a:moveTo>
                    <a:cubicBezTo>
                      <a:pt x="84" y="92"/>
                      <a:pt x="84" y="92"/>
                      <a:pt x="84" y="92"/>
                    </a:cubicBezTo>
                    <a:cubicBezTo>
                      <a:pt x="89" y="92"/>
                      <a:pt x="92" y="89"/>
                      <a:pt x="92" y="84"/>
                    </a:cubicBezTo>
                    <a:cubicBezTo>
                      <a:pt x="92" y="74"/>
                      <a:pt x="92" y="74"/>
                      <a:pt x="92" y="74"/>
                    </a:cubicBezTo>
                    <a:cubicBezTo>
                      <a:pt x="92" y="71"/>
                      <a:pt x="90" y="68"/>
                      <a:pt x="87" y="67"/>
                    </a:cubicBezTo>
                    <a:cubicBezTo>
                      <a:pt x="68" y="59"/>
                      <a:pt x="62" y="55"/>
                      <a:pt x="61" y="54"/>
                    </a:cubicBezTo>
                    <a:cubicBezTo>
                      <a:pt x="61" y="53"/>
                      <a:pt x="61" y="53"/>
                      <a:pt x="61" y="53"/>
                    </a:cubicBezTo>
                    <a:cubicBezTo>
                      <a:pt x="63" y="50"/>
                      <a:pt x="65" y="47"/>
                      <a:pt x="67" y="43"/>
                    </a:cubicBezTo>
                    <a:cubicBezTo>
                      <a:pt x="69" y="41"/>
                      <a:pt x="70" y="38"/>
                      <a:pt x="70" y="34"/>
                    </a:cubicBezTo>
                    <a:cubicBezTo>
                      <a:pt x="70" y="32"/>
                      <a:pt x="69" y="30"/>
                      <a:pt x="68" y="29"/>
                    </a:cubicBezTo>
                    <a:cubicBezTo>
                      <a:pt x="68" y="21"/>
                      <a:pt x="68" y="21"/>
                      <a:pt x="68" y="21"/>
                    </a:cubicBezTo>
                    <a:cubicBezTo>
                      <a:pt x="68" y="8"/>
                      <a:pt x="60" y="0"/>
                      <a:pt x="46" y="0"/>
                    </a:cubicBezTo>
                    <a:cubicBezTo>
                      <a:pt x="32" y="0"/>
                      <a:pt x="23" y="8"/>
                      <a:pt x="23" y="21"/>
                    </a:cubicBezTo>
                    <a:cubicBezTo>
                      <a:pt x="23" y="29"/>
                      <a:pt x="23" y="29"/>
                      <a:pt x="23" y="29"/>
                    </a:cubicBezTo>
                    <a:cubicBezTo>
                      <a:pt x="22" y="30"/>
                      <a:pt x="22" y="32"/>
                      <a:pt x="22" y="34"/>
                    </a:cubicBezTo>
                    <a:cubicBezTo>
                      <a:pt x="22" y="38"/>
                      <a:pt x="23" y="41"/>
                      <a:pt x="25" y="43"/>
                    </a:cubicBezTo>
                    <a:cubicBezTo>
                      <a:pt x="27" y="47"/>
                      <a:pt x="29" y="50"/>
                      <a:pt x="31" y="53"/>
                    </a:cubicBezTo>
                    <a:cubicBezTo>
                      <a:pt x="31" y="54"/>
                      <a:pt x="31" y="54"/>
                      <a:pt x="31" y="54"/>
                    </a:cubicBezTo>
                    <a:cubicBezTo>
                      <a:pt x="29" y="55"/>
                      <a:pt x="24" y="59"/>
                      <a:pt x="5" y="67"/>
                    </a:cubicBezTo>
                    <a:cubicBezTo>
                      <a:pt x="2" y="68"/>
                      <a:pt x="0" y="71"/>
                      <a:pt x="0" y="74"/>
                    </a:cubicBezTo>
                    <a:cubicBezTo>
                      <a:pt x="0" y="84"/>
                      <a:pt x="0" y="84"/>
                      <a:pt x="0" y="84"/>
                    </a:cubicBezTo>
                    <a:cubicBezTo>
                      <a:pt x="0" y="89"/>
                      <a:pt x="3" y="92"/>
                      <a:pt x="7" y="92"/>
                    </a:cubicBezTo>
                    <a:close/>
                    <a:moveTo>
                      <a:pt x="9" y="75"/>
                    </a:moveTo>
                    <a:cubicBezTo>
                      <a:pt x="36" y="65"/>
                      <a:pt x="39" y="60"/>
                      <a:pt x="40" y="57"/>
                    </a:cubicBezTo>
                    <a:cubicBezTo>
                      <a:pt x="41" y="57"/>
                      <a:pt x="41" y="56"/>
                      <a:pt x="41" y="56"/>
                    </a:cubicBezTo>
                    <a:cubicBezTo>
                      <a:pt x="41" y="51"/>
                      <a:pt x="41" y="51"/>
                      <a:pt x="41" y="51"/>
                    </a:cubicBezTo>
                    <a:cubicBezTo>
                      <a:pt x="41" y="50"/>
                      <a:pt x="40" y="49"/>
                      <a:pt x="39" y="48"/>
                    </a:cubicBezTo>
                    <a:cubicBezTo>
                      <a:pt x="37" y="46"/>
                      <a:pt x="35" y="42"/>
                      <a:pt x="34" y="39"/>
                    </a:cubicBezTo>
                    <a:cubicBezTo>
                      <a:pt x="34" y="38"/>
                      <a:pt x="33" y="37"/>
                      <a:pt x="32" y="36"/>
                    </a:cubicBezTo>
                    <a:cubicBezTo>
                      <a:pt x="32" y="36"/>
                      <a:pt x="31" y="35"/>
                      <a:pt x="31" y="34"/>
                    </a:cubicBezTo>
                    <a:cubicBezTo>
                      <a:pt x="31" y="34"/>
                      <a:pt x="32" y="33"/>
                      <a:pt x="32" y="33"/>
                    </a:cubicBezTo>
                    <a:cubicBezTo>
                      <a:pt x="33" y="32"/>
                      <a:pt x="33" y="31"/>
                      <a:pt x="33" y="30"/>
                    </a:cubicBezTo>
                    <a:cubicBezTo>
                      <a:pt x="33" y="21"/>
                      <a:pt x="33" y="21"/>
                      <a:pt x="33" y="21"/>
                    </a:cubicBezTo>
                    <a:cubicBezTo>
                      <a:pt x="33" y="13"/>
                      <a:pt x="37" y="9"/>
                      <a:pt x="46" y="9"/>
                    </a:cubicBezTo>
                    <a:cubicBezTo>
                      <a:pt x="55" y="9"/>
                      <a:pt x="59" y="13"/>
                      <a:pt x="59" y="21"/>
                    </a:cubicBezTo>
                    <a:cubicBezTo>
                      <a:pt x="59" y="30"/>
                      <a:pt x="59" y="30"/>
                      <a:pt x="59" y="30"/>
                    </a:cubicBezTo>
                    <a:cubicBezTo>
                      <a:pt x="59" y="31"/>
                      <a:pt x="59" y="32"/>
                      <a:pt x="60" y="33"/>
                    </a:cubicBezTo>
                    <a:cubicBezTo>
                      <a:pt x="60" y="33"/>
                      <a:pt x="60" y="34"/>
                      <a:pt x="60" y="34"/>
                    </a:cubicBezTo>
                    <a:cubicBezTo>
                      <a:pt x="60" y="35"/>
                      <a:pt x="60" y="36"/>
                      <a:pt x="60" y="36"/>
                    </a:cubicBezTo>
                    <a:cubicBezTo>
                      <a:pt x="59" y="37"/>
                      <a:pt x="58" y="38"/>
                      <a:pt x="58" y="39"/>
                    </a:cubicBezTo>
                    <a:cubicBezTo>
                      <a:pt x="57" y="42"/>
                      <a:pt x="55" y="46"/>
                      <a:pt x="53" y="48"/>
                    </a:cubicBezTo>
                    <a:cubicBezTo>
                      <a:pt x="52" y="49"/>
                      <a:pt x="51" y="50"/>
                      <a:pt x="51" y="51"/>
                    </a:cubicBezTo>
                    <a:cubicBezTo>
                      <a:pt x="51" y="56"/>
                      <a:pt x="51" y="56"/>
                      <a:pt x="51" y="56"/>
                    </a:cubicBezTo>
                    <a:cubicBezTo>
                      <a:pt x="51" y="56"/>
                      <a:pt x="51" y="57"/>
                      <a:pt x="51" y="57"/>
                    </a:cubicBezTo>
                    <a:cubicBezTo>
                      <a:pt x="53" y="60"/>
                      <a:pt x="56" y="65"/>
                      <a:pt x="83" y="75"/>
                    </a:cubicBezTo>
                    <a:cubicBezTo>
                      <a:pt x="83" y="82"/>
                      <a:pt x="83" y="82"/>
                      <a:pt x="83" y="82"/>
                    </a:cubicBezTo>
                    <a:cubicBezTo>
                      <a:pt x="9" y="82"/>
                      <a:pt x="9" y="82"/>
                      <a:pt x="9" y="82"/>
                    </a:cubicBezTo>
                    <a:lnTo>
                      <a:pt x="9"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9" name="Freeform 499">
                <a:extLst>
                  <a:ext uri="{FF2B5EF4-FFF2-40B4-BE49-F238E27FC236}">
                    <a16:creationId xmlns:a16="http://schemas.microsoft.com/office/drawing/2014/main" id="{B38E6FC5-DE58-4DFA-BEB7-66F8230BB648}"/>
                  </a:ext>
                </a:extLst>
              </p:cNvPr>
              <p:cNvSpPr>
                <a:spLocks/>
              </p:cNvSpPr>
              <p:nvPr/>
            </p:nvSpPr>
            <p:spPr bwMode="auto">
              <a:xfrm>
                <a:off x="11118851" y="7208838"/>
                <a:ext cx="115888" cy="152400"/>
              </a:xfrm>
              <a:custGeom>
                <a:avLst/>
                <a:gdLst>
                  <a:gd name="T0" fmla="*/ 5 w 56"/>
                  <a:gd name="T1" fmla="*/ 40 h 73"/>
                  <a:gd name="T2" fmla="*/ 11 w 56"/>
                  <a:gd name="T3" fmla="*/ 41 h 73"/>
                  <a:gd name="T4" fmla="*/ 13 w 56"/>
                  <a:gd name="T5" fmla="*/ 35 h 73"/>
                  <a:gd name="T6" fmla="*/ 11 w 56"/>
                  <a:gd name="T7" fmla="*/ 31 h 73"/>
                  <a:gd name="T8" fmla="*/ 10 w 56"/>
                  <a:gd name="T9" fmla="*/ 28 h 73"/>
                  <a:gd name="T10" fmla="*/ 11 w 56"/>
                  <a:gd name="T11" fmla="*/ 24 h 73"/>
                  <a:gd name="T12" fmla="*/ 11 w 56"/>
                  <a:gd name="T13" fmla="*/ 17 h 73"/>
                  <a:gd name="T14" fmla="*/ 19 w 56"/>
                  <a:gd name="T15" fmla="*/ 10 h 73"/>
                  <a:gd name="T16" fmla="*/ 28 w 56"/>
                  <a:gd name="T17" fmla="*/ 17 h 73"/>
                  <a:gd name="T18" fmla="*/ 28 w 56"/>
                  <a:gd name="T19" fmla="*/ 24 h 73"/>
                  <a:gd name="T20" fmla="*/ 29 w 56"/>
                  <a:gd name="T21" fmla="*/ 28 h 73"/>
                  <a:gd name="T22" fmla="*/ 27 w 56"/>
                  <a:gd name="T23" fmla="*/ 31 h 73"/>
                  <a:gd name="T24" fmla="*/ 24 w 56"/>
                  <a:gd name="T25" fmla="*/ 37 h 73"/>
                  <a:gd name="T26" fmla="*/ 22 w 56"/>
                  <a:gd name="T27" fmla="*/ 41 h 73"/>
                  <a:gd name="T28" fmla="*/ 22 w 56"/>
                  <a:gd name="T29" fmla="*/ 44 h 73"/>
                  <a:gd name="T30" fmla="*/ 23 w 56"/>
                  <a:gd name="T31" fmla="*/ 45 h 73"/>
                  <a:gd name="T32" fmla="*/ 46 w 56"/>
                  <a:gd name="T33" fmla="*/ 60 h 73"/>
                  <a:gd name="T34" fmla="*/ 46 w 56"/>
                  <a:gd name="T35" fmla="*/ 63 h 73"/>
                  <a:gd name="T36" fmla="*/ 29 w 56"/>
                  <a:gd name="T37" fmla="*/ 63 h 73"/>
                  <a:gd name="T38" fmla="*/ 24 w 56"/>
                  <a:gd name="T39" fmla="*/ 68 h 73"/>
                  <a:gd name="T40" fmla="*/ 29 w 56"/>
                  <a:gd name="T41" fmla="*/ 73 h 73"/>
                  <a:gd name="T42" fmla="*/ 49 w 56"/>
                  <a:gd name="T43" fmla="*/ 73 h 73"/>
                  <a:gd name="T44" fmla="*/ 56 w 56"/>
                  <a:gd name="T45" fmla="*/ 66 h 73"/>
                  <a:gd name="T46" fmla="*/ 56 w 56"/>
                  <a:gd name="T47" fmla="*/ 58 h 73"/>
                  <a:gd name="T48" fmla="*/ 51 w 56"/>
                  <a:gd name="T49" fmla="*/ 51 h 73"/>
                  <a:gd name="T50" fmla="*/ 32 w 56"/>
                  <a:gd name="T51" fmla="*/ 42 h 73"/>
                  <a:gd name="T52" fmla="*/ 36 w 56"/>
                  <a:gd name="T53" fmla="*/ 35 h 73"/>
                  <a:gd name="T54" fmla="*/ 39 w 56"/>
                  <a:gd name="T55" fmla="*/ 28 h 73"/>
                  <a:gd name="T56" fmla="*/ 38 w 56"/>
                  <a:gd name="T57" fmla="*/ 23 h 73"/>
                  <a:gd name="T58" fmla="*/ 38 w 56"/>
                  <a:gd name="T59" fmla="*/ 17 h 73"/>
                  <a:gd name="T60" fmla="*/ 19 w 56"/>
                  <a:gd name="T61" fmla="*/ 0 h 73"/>
                  <a:gd name="T62" fmla="*/ 1 w 56"/>
                  <a:gd name="T63" fmla="*/ 17 h 73"/>
                  <a:gd name="T64" fmla="*/ 1 w 56"/>
                  <a:gd name="T65" fmla="*/ 23 h 73"/>
                  <a:gd name="T66" fmla="*/ 0 w 56"/>
                  <a:gd name="T67" fmla="*/ 28 h 73"/>
                  <a:gd name="T68" fmla="*/ 3 w 56"/>
                  <a:gd name="T69" fmla="*/ 35 h 73"/>
                  <a:gd name="T70" fmla="*/ 5 w 56"/>
                  <a:gd name="T71" fmla="*/ 4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73">
                    <a:moveTo>
                      <a:pt x="5" y="40"/>
                    </a:moveTo>
                    <a:cubicBezTo>
                      <a:pt x="6" y="42"/>
                      <a:pt x="9" y="43"/>
                      <a:pt x="11" y="41"/>
                    </a:cubicBezTo>
                    <a:cubicBezTo>
                      <a:pt x="14" y="40"/>
                      <a:pt x="14" y="37"/>
                      <a:pt x="13" y="35"/>
                    </a:cubicBezTo>
                    <a:cubicBezTo>
                      <a:pt x="12" y="34"/>
                      <a:pt x="12" y="32"/>
                      <a:pt x="11" y="31"/>
                    </a:cubicBezTo>
                    <a:cubicBezTo>
                      <a:pt x="11" y="30"/>
                      <a:pt x="10" y="28"/>
                      <a:pt x="10" y="28"/>
                    </a:cubicBezTo>
                    <a:cubicBezTo>
                      <a:pt x="10" y="27"/>
                      <a:pt x="11" y="26"/>
                      <a:pt x="11" y="24"/>
                    </a:cubicBezTo>
                    <a:cubicBezTo>
                      <a:pt x="11" y="17"/>
                      <a:pt x="11" y="17"/>
                      <a:pt x="11" y="17"/>
                    </a:cubicBezTo>
                    <a:cubicBezTo>
                      <a:pt x="11" y="14"/>
                      <a:pt x="12" y="10"/>
                      <a:pt x="19" y="10"/>
                    </a:cubicBezTo>
                    <a:cubicBezTo>
                      <a:pt x="27" y="10"/>
                      <a:pt x="28" y="14"/>
                      <a:pt x="28" y="17"/>
                    </a:cubicBezTo>
                    <a:cubicBezTo>
                      <a:pt x="28" y="24"/>
                      <a:pt x="28" y="24"/>
                      <a:pt x="28" y="24"/>
                    </a:cubicBezTo>
                    <a:cubicBezTo>
                      <a:pt x="28" y="26"/>
                      <a:pt x="28" y="27"/>
                      <a:pt x="29" y="28"/>
                    </a:cubicBezTo>
                    <a:cubicBezTo>
                      <a:pt x="28" y="29"/>
                      <a:pt x="28" y="30"/>
                      <a:pt x="27" y="31"/>
                    </a:cubicBezTo>
                    <a:cubicBezTo>
                      <a:pt x="27" y="33"/>
                      <a:pt x="25" y="36"/>
                      <a:pt x="24" y="37"/>
                    </a:cubicBezTo>
                    <a:cubicBezTo>
                      <a:pt x="23" y="38"/>
                      <a:pt x="22" y="40"/>
                      <a:pt x="22" y="41"/>
                    </a:cubicBezTo>
                    <a:cubicBezTo>
                      <a:pt x="22" y="44"/>
                      <a:pt x="22" y="44"/>
                      <a:pt x="22" y="44"/>
                    </a:cubicBezTo>
                    <a:cubicBezTo>
                      <a:pt x="22" y="44"/>
                      <a:pt x="22" y="45"/>
                      <a:pt x="23" y="45"/>
                    </a:cubicBezTo>
                    <a:cubicBezTo>
                      <a:pt x="23" y="48"/>
                      <a:pt x="26" y="52"/>
                      <a:pt x="46" y="60"/>
                    </a:cubicBezTo>
                    <a:cubicBezTo>
                      <a:pt x="46" y="63"/>
                      <a:pt x="46" y="63"/>
                      <a:pt x="46" y="63"/>
                    </a:cubicBezTo>
                    <a:cubicBezTo>
                      <a:pt x="29" y="63"/>
                      <a:pt x="29" y="63"/>
                      <a:pt x="29" y="63"/>
                    </a:cubicBezTo>
                    <a:cubicBezTo>
                      <a:pt x="26" y="63"/>
                      <a:pt x="24" y="66"/>
                      <a:pt x="24" y="68"/>
                    </a:cubicBezTo>
                    <a:cubicBezTo>
                      <a:pt x="24" y="71"/>
                      <a:pt x="26" y="73"/>
                      <a:pt x="29" y="73"/>
                    </a:cubicBezTo>
                    <a:cubicBezTo>
                      <a:pt x="49" y="73"/>
                      <a:pt x="49" y="73"/>
                      <a:pt x="49" y="73"/>
                    </a:cubicBezTo>
                    <a:cubicBezTo>
                      <a:pt x="53" y="73"/>
                      <a:pt x="56" y="70"/>
                      <a:pt x="56" y="66"/>
                    </a:cubicBezTo>
                    <a:cubicBezTo>
                      <a:pt x="56" y="58"/>
                      <a:pt x="56" y="58"/>
                      <a:pt x="56" y="58"/>
                    </a:cubicBezTo>
                    <a:cubicBezTo>
                      <a:pt x="56" y="55"/>
                      <a:pt x="54" y="52"/>
                      <a:pt x="51" y="51"/>
                    </a:cubicBezTo>
                    <a:cubicBezTo>
                      <a:pt x="38" y="46"/>
                      <a:pt x="34" y="44"/>
                      <a:pt x="32" y="42"/>
                    </a:cubicBezTo>
                    <a:cubicBezTo>
                      <a:pt x="34" y="40"/>
                      <a:pt x="35" y="38"/>
                      <a:pt x="36" y="35"/>
                    </a:cubicBezTo>
                    <a:cubicBezTo>
                      <a:pt x="38" y="33"/>
                      <a:pt x="39" y="30"/>
                      <a:pt x="39" y="28"/>
                    </a:cubicBezTo>
                    <a:cubicBezTo>
                      <a:pt x="39" y="26"/>
                      <a:pt x="39" y="25"/>
                      <a:pt x="38" y="23"/>
                    </a:cubicBezTo>
                    <a:cubicBezTo>
                      <a:pt x="38" y="17"/>
                      <a:pt x="38" y="17"/>
                      <a:pt x="38" y="17"/>
                    </a:cubicBezTo>
                    <a:cubicBezTo>
                      <a:pt x="38" y="7"/>
                      <a:pt x="31" y="0"/>
                      <a:pt x="19" y="0"/>
                    </a:cubicBezTo>
                    <a:cubicBezTo>
                      <a:pt x="8" y="0"/>
                      <a:pt x="1" y="7"/>
                      <a:pt x="1" y="17"/>
                    </a:cubicBezTo>
                    <a:cubicBezTo>
                      <a:pt x="1" y="23"/>
                      <a:pt x="1" y="23"/>
                      <a:pt x="1" y="23"/>
                    </a:cubicBezTo>
                    <a:cubicBezTo>
                      <a:pt x="0" y="25"/>
                      <a:pt x="0" y="26"/>
                      <a:pt x="0" y="28"/>
                    </a:cubicBezTo>
                    <a:cubicBezTo>
                      <a:pt x="0" y="30"/>
                      <a:pt x="1" y="33"/>
                      <a:pt x="3" y="35"/>
                    </a:cubicBezTo>
                    <a:cubicBezTo>
                      <a:pt x="3" y="36"/>
                      <a:pt x="4" y="38"/>
                      <a:pt x="5" y="4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0" name="Freeform 500">
                <a:extLst>
                  <a:ext uri="{FF2B5EF4-FFF2-40B4-BE49-F238E27FC236}">
                    <a16:creationId xmlns:a16="http://schemas.microsoft.com/office/drawing/2014/main" id="{E2C810C1-CD97-4362-AC52-779C6BBB28D3}"/>
                  </a:ext>
                </a:extLst>
              </p:cNvPr>
              <p:cNvSpPr>
                <a:spLocks/>
              </p:cNvSpPr>
              <p:nvPr/>
            </p:nvSpPr>
            <p:spPr bwMode="auto">
              <a:xfrm>
                <a:off x="10999788" y="7513638"/>
                <a:ext cx="192088" cy="90488"/>
              </a:xfrm>
              <a:custGeom>
                <a:avLst/>
                <a:gdLst>
                  <a:gd name="T0" fmla="*/ 87 w 92"/>
                  <a:gd name="T1" fmla="*/ 4 h 43"/>
                  <a:gd name="T2" fmla="*/ 81 w 92"/>
                  <a:gd name="T3" fmla="*/ 0 h 43"/>
                  <a:gd name="T4" fmla="*/ 77 w 92"/>
                  <a:gd name="T5" fmla="*/ 6 h 43"/>
                  <a:gd name="T6" fmla="*/ 82 w 92"/>
                  <a:gd name="T7" fmla="*/ 33 h 43"/>
                  <a:gd name="T8" fmla="*/ 10 w 92"/>
                  <a:gd name="T9" fmla="*/ 33 h 43"/>
                  <a:gd name="T10" fmla="*/ 14 w 92"/>
                  <a:gd name="T11" fmla="*/ 6 h 43"/>
                  <a:gd name="T12" fmla="*/ 10 w 92"/>
                  <a:gd name="T13" fmla="*/ 0 h 43"/>
                  <a:gd name="T14" fmla="*/ 5 w 92"/>
                  <a:gd name="T15" fmla="*/ 4 h 43"/>
                  <a:gd name="T16" fmla="*/ 0 w 92"/>
                  <a:gd name="T17" fmla="*/ 33 h 43"/>
                  <a:gd name="T18" fmla="*/ 0 w 92"/>
                  <a:gd name="T19" fmla="*/ 34 h 43"/>
                  <a:gd name="T20" fmla="*/ 10 w 92"/>
                  <a:gd name="T21" fmla="*/ 43 h 43"/>
                  <a:gd name="T22" fmla="*/ 82 w 92"/>
                  <a:gd name="T23" fmla="*/ 43 h 43"/>
                  <a:gd name="T24" fmla="*/ 92 w 92"/>
                  <a:gd name="T25" fmla="*/ 34 h 43"/>
                  <a:gd name="T26" fmla="*/ 92 w 92"/>
                  <a:gd name="T27" fmla="*/ 33 h 43"/>
                  <a:gd name="T28" fmla="*/ 87 w 92"/>
                  <a:gd name="T29"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43">
                    <a:moveTo>
                      <a:pt x="87" y="4"/>
                    </a:moveTo>
                    <a:cubicBezTo>
                      <a:pt x="86" y="1"/>
                      <a:pt x="84" y="0"/>
                      <a:pt x="81" y="0"/>
                    </a:cubicBezTo>
                    <a:cubicBezTo>
                      <a:pt x="79" y="0"/>
                      <a:pt x="77" y="3"/>
                      <a:pt x="77" y="6"/>
                    </a:cubicBezTo>
                    <a:cubicBezTo>
                      <a:pt x="82" y="33"/>
                      <a:pt x="82" y="33"/>
                      <a:pt x="82" y="33"/>
                    </a:cubicBezTo>
                    <a:cubicBezTo>
                      <a:pt x="10" y="33"/>
                      <a:pt x="10" y="33"/>
                      <a:pt x="10" y="33"/>
                    </a:cubicBezTo>
                    <a:cubicBezTo>
                      <a:pt x="14" y="6"/>
                      <a:pt x="14" y="6"/>
                      <a:pt x="14" y="6"/>
                    </a:cubicBezTo>
                    <a:cubicBezTo>
                      <a:pt x="15" y="3"/>
                      <a:pt x="13" y="0"/>
                      <a:pt x="10" y="0"/>
                    </a:cubicBezTo>
                    <a:cubicBezTo>
                      <a:pt x="8" y="0"/>
                      <a:pt x="5" y="1"/>
                      <a:pt x="5" y="4"/>
                    </a:cubicBezTo>
                    <a:cubicBezTo>
                      <a:pt x="0" y="33"/>
                      <a:pt x="0" y="33"/>
                      <a:pt x="0" y="33"/>
                    </a:cubicBezTo>
                    <a:cubicBezTo>
                      <a:pt x="0" y="33"/>
                      <a:pt x="0" y="34"/>
                      <a:pt x="0" y="34"/>
                    </a:cubicBezTo>
                    <a:cubicBezTo>
                      <a:pt x="0" y="39"/>
                      <a:pt x="4" y="43"/>
                      <a:pt x="10" y="43"/>
                    </a:cubicBezTo>
                    <a:cubicBezTo>
                      <a:pt x="82" y="43"/>
                      <a:pt x="82" y="43"/>
                      <a:pt x="82" y="43"/>
                    </a:cubicBezTo>
                    <a:cubicBezTo>
                      <a:pt x="87" y="43"/>
                      <a:pt x="92" y="39"/>
                      <a:pt x="92" y="34"/>
                    </a:cubicBezTo>
                    <a:cubicBezTo>
                      <a:pt x="92" y="34"/>
                      <a:pt x="92" y="33"/>
                      <a:pt x="92" y="33"/>
                    </a:cubicBezTo>
                    <a:lnTo>
                      <a:pt x="87" y="4"/>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1" name="Freeform 501">
                <a:extLst>
                  <a:ext uri="{FF2B5EF4-FFF2-40B4-BE49-F238E27FC236}">
                    <a16:creationId xmlns:a16="http://schemas.microsoft.com/office/drawing/2014/main" id="{AA1B0F1B-9F5E-4D3A-9395-B33F55094CFF}"/>
                  </a:ext>
                </a:extLst>
              </p:cNvPr>
              <p:cNvSpPr>
                <a:spLocks noEditPoints="1"/>
              </p:cNvSpPr>
              <p:nvPr/>
            </p:nvSpPr>
            <p:spPr bwMode="auto">
              <a:xfrm>
                <a:off x="10845801" y="7108825"/>
                <a:ext cx="500063" cy="376237"/>
              </a:xfrm>
              <a:custGeom>
                <a:avLst/>
                <a:gdLst>
                  <a:gd name="T0" fmla="*/ 219 w 240"/>
                  <a:gd name="T1" fmla="*/ 0 h 180"/>
                  <a:gd name="T2" fmla="*/ 21 w 240"/>
                  <a:gd name="T3" fmla="*/ 0 h 180"/>
                  <a:gd name="T4" fmla="*/ 0 w 240"/>
                  <a:gd name="T5" fmla="*/ 21 h 180"/>
                  <a:gd name="T6" fmla="*/ 0 w 240"/>
                  <a:gd name="T7" fmla="*/ 158 h 180"/>
                  <a:gd name="T8" fmla="*/ 21 w 240"/>
                  <a:gd name="T9" fmla="*/ 180 h 180"/>
                  <a:gd name="T10" fmla="*/ 219 w 240"/>
                  <a:gd name="T11" fmla="*/ 180 h 180"/>
                  <a:gd name="T12" fmla="*/ 240 w 240"/>
                  <a:gd name="T13" fmla="*/ 158 h 180"/>
                  <a:gd name="T14" fmla="*/ 240 w 240"/>
                  <a:gd name="T15" fmla="*/ 21 h 180"/>
                  <a:gd name="T16" fmla="*/ 219 w 240"/>
                  <a:gd name="T17" fmla="*/ 0 h 180"/>
                  <a:gd name="T18" fmla="*/ 21 w 240"/>
                  <a:gd name="T19" fmla="*/ 9 h 180"/>
                  <a:gd name="T20" fmla="*/ 219 w 240"/>
                  <a:gd name="T21" fmla="*/ 9 h 180"/>
                  <a:gd name="T22" fmla="*/ 230 w 240"/>
                  <a:gd name="T23" fmla="*/ 21 h 180"/>
                  <a:gd name="T24" fmla="*/ 230 w 240"/>
                  <a:gd name="T25" fmla="*/ 140 h 180"/>
                  <a:gd name="T26" fmla="*/ 10 w 240"/>
                  <a:gd name="T27" fmla="*/ 140 h 180"/>
                  <a:gd name="T28" fmla="*/ 10 w 240"/>
                  <a:gd name="T29" fmla="*/ 21 h 180"/>
                  <a:gd name="T30" fmla="*/ 21 w 240"/>
                  <a:gd name="T31" fmla="*/ 9 h 180"/>
                  <a:gd name="T32" fmla="*/ 219 w 240"/>
                  <a:gd name="T33" fmla="*/ 170 h 180"/>
                  <a:gd name="T34" fmla="*/ 21 w 240"/>
                  <a:gd name="T35" fmla="*/ 170 h 180"/>
                  <a:gd name="T36" fmla="*/ 10 w 240"/>
                  <a:gd name="T37" fmla="*/ 158 h 180"/>
                  <a:gd name="T38" fmla="*/ 10 w 240"/>
                  <a:gd name="T39" fmla="*/ 150 h 180"/>
                  <a:gd name="T40" fmla="*/ 230 w 240"/>
                  <a:gd name="T41" fmla="*/ 150 h 180"/>
                  <a:gd name="T42" fmla="*/ 230 w 240"/>
                  <a:gd name="T43" fmla="*/ 158 h 180"/>
                  <a:gd name="T44" fmla="*/ 219 w 240"/>
                  <a:gd name="T45" fmla="*/ 17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180">
                    <a:moveTo>
                      <a:pt x="219" y="0"/>
                    </a:moveTo>
                    <a:cubicBezTo>
                      <a:pt x="21" y="0"/>
                      <a:pt x="21" y="0"/>
                      <a:pt x="21" y="0"/>
                    </a:cubicBezTo>
                    <a:cubicBezTo>
                      <a:pt x="9" y="0"/>
                      <a:pt x="0" y="9"/>
                      <a:pt x="0" y="21"/>
                    </a:cubicBezTo>
                    <a:cubicBezTo>
                      <a:pt x="0" y="158"/>
                      <a:pt x="0" y="158"/>
                      <a:pt x="0" y="158"/>
                    </a:cubicBezTo>
                    <a:cubicBezTo>
                      <a:pt x="0" y="170"/>
                      <a:pt x="9" y="180"/>
                      <a:pt x="21" y="180"/>
                    </a:cubicBezTo>
                    <a:cubicBezTo>
                      <a:pt x="219" y="180"/>
                      <a:pt x="219" y="180"/>
                      <a:pt x="219" y="180"/>
                    </a:cubicBezTo>
                    <a:cubicBezTo>
                      <a:pt x="230" y="180"/>
                      <a:pt x="240" y="170"/>
                      <a:pt x="240" y="158"/>
                    </a:cubicBezTo>
                    <a:cubicBezTo>
                      <a:pt x="240" y="21"/>
                      <a:pt x="240" y="21"/>
                      <a:pt x="240" y="21"/>
                    </a:cubicBezTo>
                    <a:cubicBezTo>
                      <a:pt x="240" y="9"/>
                      <a:pt x="230" y="0"/>
                      <a:pt x="219" y="0"/>
                    </a:cubicBezTo>
                    <a:close/>
                    <a:moveTo>
                      <a:pt x="21" y="9"/>
                    </a:moveTo>
                    <a:cubicBezTo>
                      <a:pt x="219" y="9"/>
                      <a:pt x="219" y="9"/>
                      <a:pt x="219" y="9"/>
                    </a:cubicBezTo>
                    <a:cubicBezTo>
                      <a:pt x="225" y="9"/>
                      <a:pt x="230" y="15"/>
                      <a:pt x="230" y="21"/>
                    </a:cubicBezTo>
                    <a:cubicBezTo>
                      <a:pt x="230" y="140"/>
                      <a:pt x="230" y="140"/>
                      <a:pt x="230" y="140"/>
                    </a:cubicBezTo>
                    <a:cubicBezTo>
                      <a:pt x="10" y="140"/>
                      <a:pt x="10" y="140"/>
                      <a:pt x="10" y="140"/>
                    </a:cubicBezTo>
                    <a:cubicBezTo>
                      <a:pt x="10" y="21"/>
                      <a:pt x="10" y="21"/>
                      <a:pt x="10" y="21"/>
                    </a:cubicBezTo>
                    <a:cubicBezTo>
                      <a:pt x="10" y="15"/>
                      <a:pt x="15" y="9"/>
                      <a:pt x="21" y="9"/>
                    </a:cubicBezTo>
                    <a:close/>
                    <a:moveTo>
                      <a:pt x="219" y="170"/>
                    </a:moveTo>
                    <a:cubicBezTo>
                      <a:pt x="21" y="170"/>
                      <a:pt x="21" y="170"/>
                      <a:pt x="21" y="170"/>
                    </a:cubicBezTo>
                    <a:cubicBezTo>
                      <a:pt x="15" y="170"/>
                      <a:pt x="10" y="165"/>
                      <a:pt x="10" y="158"/>
                    </a:cubicBezTo>
                    <a:cubicBezTo>
                      <a:pt x="10" y="150"/>
                      <a:pt x="10" y="150"/>
                      <a:pt x="10" y="150"/>
                    </a:cubicBezTo>
                    <a:cubicBezTo>
                      <a:pt x="230" y="150"/>
                      <a:pt x="230" y="150"/>
                      <a:pt x="230" y="150"/>
                    </a:cubicBezTo>
                    <a:cubicBezTo>
                      <a:pt x="230" y="158"/>
                      <a:pt x="230" y="158"/>
                      <a:pt x="230" y="158"/>
                    </a:cubicBezTo>
                    <a:cubicBezTo>
                      <a:pt x="230" y="165"/>
                      <a:pt x="225" y="170"/>
                      <a:pt x="219" y="17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pic>
        <p:nvPicPr>
          <p:cNvPr id="15" name="Picture 14">
            <a:extLst>
              <a:ext uri="{FF2B5EF4-FFF2-40B4-BE49-F238E27FC236}">
                <a16:creationId xmlns:a16="http://schemas.microsoft.com/office/drawing/2014/main" id="{2E1F5565-6D7F-4C51-8137-D35C092EFC4E}"/>
              </a:ext>
            </a:extLst>
          </p:cNvPr>
          <p:cNvPicPr>
            <a:picLocks noChangeAspect="1"/>
          </p:cNvPicPr>
          <p:nvPr/>
        </p:nvPicPr>
        <p:blipFill>
          <a:blip r:embed="rId2"/>
          <a:stretch>
            <a:fillRect/>
          </a:stretch>
        </p:blipFill>
        <p:spPr>
          <a:xfrm>
            <a:off x="1364393" y="1840909"/>
            <a:ext cx="4795106" cy="2284700"/>
          </a:xfrm>
          <a:prstGeom prst="rect">
            <a:avLst/>
          </a:prstGeom>
        </p:spPr>
      </p:pic>
      <p:sp>
        <p:nvSpPr>
          <p:cNvPr id="56" name="Rectangle 55">
            <a:extLst>
              <a:ext uri="{FF2B5EF4-FFF2-40B4-BE49-F238E27FC236}">
                <a16:creationId xmlns:a16="http://schemas.microsoft.com/office/drawing/2014/main" id="{6C7BF2DA-937C-E647-94AE-107203B084E8}"/>
              </a:ext>
            </a:extLst>
          </p:cNvPr>
          <p:cNvSpPr/>
          <p:nvPr/>
        </p:nvSpPr>
        <p:spPr>
          <a:xfrm>
            <a:off x="7855101" y="6325148"/>
            <a:ext cx="3566160" cy="215444"/>
          </a:xfrm>
          <a:prstGeom prst="rect">
            <a:avLst/>
          </a:prstGeom>
        </p:spPr>
        <p:txBody>
          <a:bodyPr>
            <a:spAutoFit/>
          </a:bodyPr>
          <a:lstStyle/>
          <a:p>
            <a:r>
              <a:rPr lang="en-US" sz="800" i="1">
                <a:solidFill>
                  <a:schemeClr val="accent5"/>
                </a:solidFill>
                <a:latin typeface="Calibri" panose="020F0502020204030204" pitchFamily="34" charset="0"/>
              </a:rPr>
              <a:t>*These are illustrative examples of benefits realized by Interaction Studio clients</a:t>
            </a:r>
            <a:endParaRPr lang="en-US" sz="800" i="1">
              <a:solidFill>
                <a:schemeClr val="accent5"/>
              </a:solidFill>
            </a:endParaRPr>
          </a:p>
        </p:txBody>
      </p:sp>
    </p:spTree>
    <p:extLst>
      <p:ext uri="{BB962C8B-B14F-4D97-AF65-F5344CB8AC3E}">
        <p14:creationId xmlns:p14="http://schemas.microsoft.com/office/powerpoint/2010/main" val="3269048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What </a:t>
            </a:r>
            <a:r>
              <a:rPr lang="en-US" dirty="0"/>
              <a:t>Makes </a:t>
            </a:r>
            <a:r>
              <a:rPr lang="en-US"/>
              <a:t>Interaction Studio </a:t>
            </a:r>
            <a:r>
              <a:rPr lang="en-US" dirty="0"/>
              <a:t>Different?</a:t>
            </a:r>
            <a:r>
              <a:rPr lang="en-US"/>
              <a:t> </a:t>
            </a:r>
          </a:p>
        </p:txBody>
      </p:sp>
      <p:sp>
        <p:nvSpPr>
          <p:cNvPr id="3" name="Text Placeholder 2">
            <a:extLst>
              <a:ext uri="{FF2B5EF4-FFF2-40B4-BE49-F238E27FC236}">
                <a16:creationId xmlns:a16="http://schemas.microsoft.com/office/drawing/2014/main" id="{2FC0E889-81FF-42F0-86BE-3F1205287AE8}"/>
              </a:ext>
            </a:extLst>
          </p:cNvPr>
          <p:cNvSpPr>
            <a:spLocks noGrp="1"/>
          </p:cNvSpPr>
          <p:nvPr>
            <p:ph type="body" sz="quarter" idx="14"/>
          </p:nvPr>
        </p:nvSpPr>
        <p:spPr/>
        <p:txBody>
          <a:bodyPr vert="horz" lIns="0" tIns="0" rIns="0" bIns="0" rtlCol="0" anchor="t">
            <a:noAutofit/>
          </a:bodyPr>
          <a:lstStyle/>
          <a:p>
            <a:r>
              <a:rPr lang="en-US"/>
              <a:t>With the acquisition of Evergage into the platform, Interaction Studio is recognized as a market leading personalization engine. </a:t>
            </a:r>
          </a:p>
        </p:txBody>
      </p:sp>
      <p:grpSp>
        <p:nvGrpSpPr>
          <p:cNvPr id="10" name="Group 9">
            <a:extLst>
              <a:ext uri="{FF2B5EF4-FFF2-40B4-BE49-F238E27FC236}">
                <a16:creationId xmlns:a16="http://schemas.microsoft.com/office/drawing/2014/main" id="{C5AA8DE2-8269-46F6-A838-1147440B59F5}"/>
              </a:ext>
            </a:extLst>
          </p:cNvPr>
          <p:cNvGrpSpPr/>
          <p:nvPr/>
        </p:nvGrpSpPr>
        <p:grpSpPr>
          <a:xfrm>
            <a:off x="6080194" y="2070178"/>
            <a:ext cx="5200465" cy="184666"/>
            <a:chOff x="4978400" y="2206367"/>
            <a:chExt cx="6299200" cy="184666"/>
          </a:xfrm>
        </p:grpSpPr>
        <p:cxnSp>
          <p:nvCxnSpPr>
            <p:cNvPr id="11" name="iBar:392/196">
              <a:extLst>
                <a:ext uri="{FF2B5EF4-FFF2-40B4-BE49-F238E27FC236}">
                  <a16:creationId xmlns:a16="http://schemas.microsoft.com/office/drawing/2014/main" id="{EA569EF7-D924-45BA-B358-0D2D9FDD76DB}"/>
                </a:ext>
              </a:extLst>
            </p:cNvPr>
            <p:cNvCxnSpPr/>
            <p:nvPr/>
          </p:nvCxnSpPr>
          <p:spPr>
            <a:xfrm>
              <a:off x="4978400" y="2298700"/>
              <a:ext cx="6299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xtBox:392/196">
              <a:extLst>
                <a:ext uri="{FF2B5EF4-FFF2-40B4-BE49-F238E27FC236}">
                  <a16:creationId xmlns:a16="http://schemas.microsoft.com/office/drawing/2014/main" id="{19927857-64F0-47C1-A582-D28DCB2B31FA}"/>
                </a:ext>
              </a:extLst>
            </p:cNvPr>
            <p:cNvSpPr/>
            <p:nvPr/>
          </p:nvSpPr>
          <p:spPr>
            <a:xfrm>
              <a:off x="7076237" y="2206367"/>
              <a:ext cx="2103538"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kumimoji="0" lang="en-US" sz="1200" b="1" i="0" u="none" strike="noStrike" kern="1200" cap="none" spc="0" normalizeH="0" baseline="0" noProof="0">
                  <a:ln>
                    <a:noFill/>
                  </a:ln>
                  <a:solidFill>
                    <a:srgbClr val="000000"/>
                  </a:solidFill>
                  <a:effectLst/>
                  <a:uLnTx/>
                  <a:uFillTx/>
                  <a:latin typeface="Open Sans"/>
                  <a:ea typeface="+mn-ea"/>
                  <a:cs typeface="+mn-cs"/>
                </a:rPr>
                <a:t>Key </a:t>
              </a:r>
              <a:r>
                <a:rPr lang="en-US" sz="1200" b="1">
                  <a:solidFill>
                    <a:srgbClr val="000000"/>
                  </a:solidFill>
                  <a:latin typeface="Open Sans"/>
                </a:rPr>
                <a:t>Differentiators</a:t>
              </a:r>
              <a:r>
                <a:rPr lang="en-US" sz="1200" b="1" baseline="30000">
                  <a:solidFill>
                    <a:srgbClr val="000000"/>
                  </a:solidFill>
                </a:rPr>
                <a:t> 1</a:t>
              </a:r>
              <a:endParaRPr kumimoji="0" lang="en-US" sz="1200" b="1"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 name="Group 12">
            <a:extLst>
              <a:ext uri="{FF2B5EF4-FFF2-40B4-BE49-F238E27FC236}">
                <a16:creationId xmlns:a16="http://schemas.microsoft.com/office/drawing/2014/main" id="{DB62192D-15E4-4B95-8A14-C9214A98B8F6}"/>
              </a:ext>
            </a:extLst>
          </p:cNvPr>
          <p:cNvGrpSpPr/>
          <p:nvPr/>
        </p:nvGrpSpPr>
        <p:grpSpPr>
          <a:xfrm>
            <a:off x="914400" y="2070178"/>
            <a:ext cx="4389120" cy="184666"/>
            <a:chOff x="914400" y="2206367"/>
            <a:chExt cx="3474563" cy="184666"/>
          </a:xfrm>
        </p:grpSpPr>
        <p:cxnSp>
          <p:nvCxnSpPr>
            <p:cNvPr id="14" name="iBar:72/196">
              <a:extLst>
                <a:ext uri="{FF2B5EF4-FFF2-40B4-BE49-F238E27FC236}">
                  <a16:creationId xmlns:a16="http://schemas.microsoft.com/office/drawing/2014/main" id="{DAF66395-15C6-4FC7-9479-751A633F7DC4}"/>
                </a:ext>
              </a:extLst>
            </p:cNvPr>
            <p:cNvCxnSpPr/>
            <p:nvPr/>
          </p:nvCxnSpPr>
          <p:spPr>
            <a:xfrm>
              <a:off x="914400" y="2298700"/>
              <a:ext cx="3474563" cy="0"/>
            </a:xfrm>
            <a:prstGeom prst="line">
              <a:avLst/>
            </a:prstGeom>
            <a:ln w="12700">
              <a:solidFill>
                <a:srgbClr val="00277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xtBox:72/196">
              <a:extLst>
                <a:ext uri="{FF2B5EF4-FFF2-40B4-BE49-F238E27FC236}">
                  <a16:creationId xmlns:a16="http://schemas.microsoft.com/office/drawing/2014/main" id="{23CBFFF0-1532-4F84-B251-BE746CD9D698}"/>
                </a:ext>
              </a:extLst>
            </p:cNvPr>
            <p:cNvSpPr/>
            <p:nvPr/>
          </p:nvSpPr>
          <p:spPr>
            <a:xfrm>
              <a:off x="1640277" y="2206367"/>
              <a:ext cx="2049771"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lang="en-US" sz="1200" b="1">
                  <a:solidFill>
                    <a:srgbClr val="000000"/>
                  </a:solidFill>
                </a:rPr>
                <a:t>Recognized Leader by Gartner </a:t>
              </a:r>
              <a:r>
                <a:rPr lang="en-US" sz="1200" b="1" baseline="30000">
                  <a:solidFill>
                    <a:srgbClr val="000000"/>
                  </a:solidFill>
                </a:rPr>
                <a:t>1</a:t>
              </a:r>
              <a:endParaRPr kumimoji="0" lang="en-US" sz="1200" b="1" i="0" u="none" strike="noStrike" kern="1200" cap="none" spc="0" normalizeH="0" baseline="30000" noProof="0">
                <a:ln>
                  <a:noFill/>
                </a:ln>
                <a:solidFill>
                  <a:srgbClr val="000000"/>
                </a:solidFill>
                <a:effectLst/>
                <a:uLnTx/>
                <a:uFillTx/>
                <a:latin typeface="Open Sans"/>
                <a:ea typeface="+mn-ea"/>
                <a:cs typeface="+mn-cs"/>
              </a:endParaRPr>
            </a:p>
          </p:txBody>
        </p:sp>
      </p:grpSp>
      <p:sp>
        <p:nvSpPr>
          <p:cNvPr id="25" name="TxtBox:72/196">
            <a:extLst>
              <a:ext uri="{FF2B5EF4-FFF2-40B4-BE49-F238E27FC236}">
                <a16:creationId xmlns:a16="http://schemas.microsoft.com/office/drawing/2014/main" id="{997E8503-72C2-4AB6-98C3-4E8DD7C7A9B1}"/>
              </a:ext>
            </a:extLst>
          </p:cNvPr>
          <p:cNvSpPr/>
          <p:nvPr/>
        </p:nvSpPr>
        <p:spPr>
          <a:xfrm>
            <a:off x="7087727" y="6448811"/>
            <a:ext cx="4280339" cy="153888"/>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defRPr/>
            </a:pPr>
            <a:r>
              <a:rPr lang="en-US" sz="1200" b="1" baseline="30000">
                <a:solidFill>
                  <a:schemeClr val="accent5"/>
                </a:solidFill>
              </a:rPr>
              <a:t>1 </a:t>
            </a:r>
            <a:r>
              <a:rPr lang="en-US" sz="1000">
                <a:solidFill>
                  <a:schemeClr val="accent5"/>
                </a:solidFill>
              </a:rPr>
              <a:t>Gartner’s “Magic Quadrant for Personalization Engines, 2020 report</a:t>
            </a:r>
          </a:p>
        </p:txBody>
      </p:sp>
      <p:sp>
        <p:nvSpPr>
          <p:cNvPr id="5" name="Rectangle 4">
            <a:extLst>
              <a:ext uri="{FF2B5EF4-FFF2-40B4-BE49-F238E27FC236}">
                <a16:creationId xmlns:a16="http://schemas.microsoft.com/office/drawing/2014/main" id="{8729C9EA-1BFA-481B-8B31-C673E4AABA68}"/>
              </a:ext>
            </a:extLst>
          </p:cNvPr>
          <p:cNvSpPr/>
          <p:nvPr/>
        </p:nvSpPr>
        <p:spPr>
          <a:xfrm>
            <a:off x="6096000" y="2559029"/>
            <a:ext cx="5332347" cy="3493264"/>
          </a:xfrm>
          <a:prstGeom prst="rect">
            <a:avLst/>
          </a:prstGeom>
          <a:solidFill>
            <a:schemeClr val="bg1">
              <a:lumMod val="95000"/>
            </a:schemeClr>
          </a:solidFill>
        </p:spPr>
        <p:txBody>
          <a:bodyPr wrap="square" tIns="91440" bIns="91440">
            <a:spAutoFit/>
          </a:bodyPr>
          <a:lstStyle/>
          <a:p>
            <a:pPr marL="182880" indent="-182880">
              <a:spcAft>
                <a:spcPts val="600"/>
              </a:spcAft>
              <a:buFont typeface="Arial" panose="020B0604020202020204" pitchFamily="34" charset="0"/>
              <a:buChar char="•"/>
            </a:pPr>
            <a:r>
              <a:rPr lang="en-US" sz="1300" b="1">
                <a:solidFill>
                  <a:srgbClr val="424242"/>
                </a:solidFill>
                <a:latin typeface="Gartner sans"/>
              </a:rPr>
              <a:t>Granular Audience Optimization</a:t>
            </a:r>
            <a:r>
              <a:rPr lang="en-US" sz="1300">
                <a:solidFill>
                  <a:srgbClr val="424242"/>
                </a:solidFill>
                <a:latin typeface="Gartner sans"/>
              </a:rPr>
              <a:t>: through the use of Interaction Studio’s customizable “contextual bandit” algorithms, marketers are able to generate finer-grained optimizations for smaller audiences over time. </a:t>
            </a:r>
          </a:p>
          <a:p>
            <a:pPr marL="182880" indent="-182880">
              <a:spcAft>
                <a:spcPts val="600"/>
              </a:spcAft>
              <a:buFont typeface="Arial" panose="020B0604020202020204" pitchFamily="34" charset="0"/>
              <a:buChar char="•"/>
            </a:pPr>
            <a:r>
              <a:rPr lang="en-US" sz="1300" b="1">
                <a:solidFill>
                  <a:srgbClr val="424242"/>
                </a:solidFill>
                <a:latin typeface="Gartner sans"/>
              </a:rPr>
              <a:t>Customizable Audience Alerts</a:t>
            </a:r>
            <a:r>
              <a:rPr lang="en-US" sz="1300">
                <a:solidFill>
                  <a:srgbClr val="424242"/>
                </a:solidFill>
                <a:latin typeface="Gartner sans"/>
              </a:rPr>
              <a:t>: Easy to configure alerts and notifications that allow marketers to evaluate granular segment-level personalization opportunities across all active campaigns.</a:t>
            </a:r>
          </a:p>
          <a:p>
            <a:pPr marL="182880" indent="-182880">
              <a:spcAft>
                <a:spcPts val="600"/>
              </a:spcAft>
              <a:buFont typeface="Arial" panose="020B0604020202020204" pitchFamily="34" charset="0"/>
              <a:buChar char="•"/>
            </a:pPr>
            <a:r>
              <a:rPr lang="en-US" sz="1300" b="1">
                <a:solidFill>
                  <a:srgbClr val="424242"/>
                </a:solidFill>
                <a:latin typeface="Gartner sans"/>
              </a:rPr>
              <a:t>Data Science Support</a:t>
            </a:r>
            <a:r>
              <a:rPr lang="en-US" sz="1300">
                <a:solidFill>
                  <a:srgbClr val="424242"/>
                </a:solidFill>
                <a:latin typeface="Gartner sans"/>
              </a:rPr>
              <a:t>: A new data science workbench, an expanded analytics schema, and easy to configure algorithm recipes enable citizen data scientists to get the most out of their customer data. </a:t>
            </a:r>
          </a:p>
          <a:p>
            <a:pPr marL="182880" indent="-182880">
              <a:spcAft>
                <a:spcPts val="600"/>
              </a:spcAft>
              <a:buFont typeface="Arial" panose="020B0604020202020204" pitchFamily="34" charset="0"/>
              <a:buChar char="•"/>
            </a:pPr>
            <a:r>
              <a:rPr lang="en-US" sz="1300" b="1">
                <a:solidFill>
                  <a:srgbClr val="424242"/>
                </a:solidFill>
                <a:latin typeface="Gartner sans"/>
              </a:rPr>
              <a:t>Real-Time Decisioning</a:t>
            </a:r>
            <a:r>
              <a:rPr lang="en-US" sz="1300">
                <a:solidFill>
                  <a:srgbClr val="424242"/>
                </a:solidFill>
                <a:latin typeface="Gartner sans"/>
              </a:rPr>
              <a:t>: real time listening of visitor clicks, scroll depth, dwell time and cursor behavior to create a more complete user profile that can be used for real-time triggering and personalization. </a:t>
            </a:r>
          </a:p>
          <a:p>
            <a:pPr marL="182880" indent="-182880">
              <a:spcAft>
                <a:spcPts val="600"/>
              </a:spcAft>
              <a:buFont typeface="Arial" panose="020B0604020202020204" pitchFamily="34" charset="0"/>
              <a:buChar char="•"/>
            </a:pPr>
            <a:r>
              <a:rPr lang="en-US" sz="1300" b="1">
                <a:solidFill>
                  <a:srgbClr val="424242"/>
                </a:solidFill>
                <a:latin typeface="Gartner sans"/>
              </a:rPr>
              <a:t>Real-Time Analytics</a:t>
            </a:r>
            <a:r>
              <a:rPr lang="en-US" sz="1300">
                <a:solidFill>
                  <a:srgbClr val="424242"/>
                </a:solidFill>
                <a:latin typeface="Gartner sans"/>
              </a:rPr>
              <a:t>: In addition to the real-time decisioning engine, Interaction Studio generates several data streams and analytic reports on the fly to help monitor customer behaviors and trends in real-time. </a:t>
            </a:r>
            <a:endParaRPr lang="en-US" sz="1300" b="0" i="0">
              <a:solidFill>
                <a:srgbClr val="424242"/>
              </a:solidFill>
              <a:effectLst/>
              <a:latin typeface="Gartner sans"/>
            </a:endParaRPr>
          </a:p>
        </p:txBody>
      </p:sp>
      <p:pic>
        <p:nvPicPr>
          <p:cNvPr id="6" name="Picture 5">
            <a:extLst>
              <a:ext uri="{FF2B5EF4-FFF2-40B4-BE49-F238E27FC236}">
                <a16:creationId xmlns:a16="http://schemas.microsoft.com/office/drawing/2014/main" id="{F0DFBAAF-D152-4911-B38D-B8E0CE69DA41}"/>
              </a:ext>
            </a:extLst>
          </p:cNvPr>
          <p:cNvPicPr>
            <a:picLocks noChangeAspect="1"/>
          </p:cNvPicPr>
          <p:nvPr/>
        </p:nvPicPr>
        <p:blipFill>
          <a:blip r:embed="rId2"/>
          <a:stretch>
            <a:fillRect/>
          </a:stretch>
        </p:blipFill>
        <p:spPr>
          <a:xfrm>
            <a:off x="1215592" y="2496222"/>
            <a:ext cx="3634314" cy="3760641"/>
          </a:xfrm>
          <a:prstGeom prst="rect">
            <a:avLst/>
          </a:prstGeom>
        </p:spPr>
      </p:pic>
      <p:cxnSp>
        <p:nvCxnSpPr>
          <p:cNvPr id="17" name="Straight Arrow Connector 16">
            <a:extLst>
              <a:ext uri="{FF2B5EF4-FFF2-40B4-BE49-F238E27FC236}">
                <a16:creationId xmlns:a16="http://schemas.microsoft.com/office/drawing/2014/main" id="{B82E92DF-08DD-4759-8909-AC7EABA4E480}"/>
              </a:ext>
            </a:extLst>
          </p:cNvPr>
          <p:cNvCxnSpPr>
            <a:cxnSpLocks/>
          </p:cNvCxnSpPr>
          <p:nvPr/>
        </p:nvCxnSpPr>
        <p:spPr>
          <a:xfrm>
            <a:off x="3096616" y="2496222"/>
            <a:ext cx="1062278" cy="736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77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364">
            <a:extLst>
              <a:ext uri="{FF2B5EF4-FFF2-40B4-BE49-F238E27FC236}">
                <a16:creationId xmlns:a16="http://schemas.microsoft.com/office/drawing/2014/main" id="{B4ED40C1-DB71-4041-AF3C-200419A63153}"/>
              </a:ext>
            </a:extLst>
          </p:cNvPr>
          <p:cNvSpPr/>
          <p:nvPr/>
        </p:nvSpPr>
        <p:spPr>
          <a:xfrm rot="5400000">
            <a:off x="5419850" y="910229"/>
            <a:ext cx="959502" cy="9398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69" name="Rectangle 368">
            <a:extLst>
              <a:ext uri="{FF2B5EF4-FFF2-40B4-BE49-F238E27FC236}">
                <a16:creationId xmlns:a16="http://schemas.microsoft.com/office/drawing/2014/main" id="{A93A0FEE-B738-2B47-BEDE-BAAEAFE7F525}"/>
              </a:ext>
            </a:extLst>
          </p:cNvPr>
          <p:cNvSpPr/>
          <p:nvPr/>
        </p:nvSpPr>
        <p:spPr>
          <a:xfrm rot="2862822">
            <a:off x="10291768" y="4389137"/>
            <a:ext cx="1455591" cy="1565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64" name="Rectangle 363">
            <a:extLst>
              <a:ext uri="{FF2B5EF4-FFF2-40B4-BE49-F238E27FC236}">
                <a16:creationId xmlns:a16="http://schemas.microsoft.com/office/drawing/2014/main" id="{76B62358-8C4E-444D-8D32-8C3FBA4D9BDE}"/>
              </a:ext>
            </a:extLst>
          </p:cNvPr>
          <p:cNvSpPr/>
          <p:nvPr/>
        </p:nvSpPr>
        <p:spPr>
          <a:xfrm>
            <a:off x="122832" y="1470917"/>
            <a:ext cx="11973563" cy="3697623"/>
          </a:xfrm>
          <a:prstGeom prst="rect">
            <a:avLst/>
          </a:prstGeom>
          <a:solidFill>
            <a:schemeClr val="bg1">
              <a:lumMod val="9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359" tIns="45679" rIns="91359" bIns="45679" rtlCol="0" anchor="ctr"/>
          <a:lstStyle/>
          <a:p>
            <a:pPr marL="0" marR="0" lvl="0" indent="0" algn="ctr" defTabSz="913477"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pen Sans"/>
              <a:ea typeface="+mn-ea"/>
              <a:cs typeface="+mn-cs"/>
            </a:endParaRPr>
          </a:p>
        </p:txBody>
      </p:sp>
      <p:sp>
        <p:nvSpPr>
          <p:cNvPr id="227" name="Rectangle 226">
            <a:extLst>
              <a:ext uri="{FF2B5EF4-FFF2-40B4-BE49-F238E27FC236}">
                <a16:creationId xmlns:a16="http://schemas.microsoft.com/office/drawing/2014/main" id="{5B5C5BC3-3409-6841-9992-D3BB0310EC16}"/>
              </a:ext>
            </a:extLst>
          </p:cNvPr>
          <p:cNvSpPr/>
          <p:nvPr/>
        </p:nvSpPr>
        <p:spPr>
          <a:xfrm>
            <a:off x="7252900" y="1585414"/>
            <a:ext cx="4754880" cy="3591058"/>
          </a:xfrm>
          <a:prstGeom prst="rect">
            <a:avLst/>
          </a:prstGeom>
          <a:solidFill>
            <a:schemeClr val="bg1"/>
          </a:solidFill>
          <a:ln w="1905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050" b="1" i="0" u="none" strike="noStrike" kern="1200" cap="none" spc="0" normalizeH="0" baseline="0" noProof="0">
                <a:ln>
                  <a:noFill/>
                </a:ln>
                <a:solidFill>
                  <a:srgbClr val="3F3F3F"/>
                </a:solidFill>
                <a:effectLst/>
                <a:uLnTx/>
                <a:uFillTx/>
                <a:latin typeface="Open Sans" charset="0"/>
                <a:ea typeface="Open Sans" charset="0"/>
                <a:cs typeface="Open Sans" charset="0"/>
              </a:rPr>
              <a:t>DELIVERY</a:t>
            </a:r>
          </a:p>
        </p:txBody>
      </p:sp>
      <p:sp>
        <p:nvSpPr>
          <p:cNvPr id="229" name="Rounded Rectangle 118">
            <a:extLst>
              <a:ext uri="{FF2B5EF4-FFF2-40B4-BE49-F238E27FC236}">
                <a16:creationId xmlns:a16="http://schemas.microsoft.com/office/drawing/2014/main" id="{B943E3CF-2578-A04B-93D4-249F089F9F60}"/>
              </a:ext>
            </a:extLst>
          </p:cNvPr>
          <p:cNvSpPr>
            <a:spLocks/>
          </p:cNvSpPr>
          <p:nvPr/>
        </p:nvSpPr>
        <p:spPr>
          <a:xfrm>
            <a:off x="7347328" y="2142930"/>
            <a:ext cx="2169720" cy="1363736"/>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388" name="Oval 387">
            <a:extLst>
              <a:ext uri="{FF2B5EF4-FFF2-40B4-BE49-F238E27FC236}">
                <a16:creationId xmlns:a16="http://schemas.microsoft.com/office/drawing/2014/main" id="{17B307E8-CB59-A44C-82E5-5A309F735D5B}"/>
              </a:ext>
            </a:extLst>
          </p:cNvPr>
          <p:cNvSpPr/>
          <p:nvPr/>
        </p:nvSpPr>
        <p:spPr>
          <a:xfrm>
            <a:off x="7223301" y="1984409"/>
            <a:ext cx="337120" cy="3202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171EB168-EEC2-A847-BE82-B53BBAADF491}"/>
              </a:ext>
            </a:extLst>
          </p:cNvPr>
          <p:cNvSpPr/>
          <p:nvPr/>
        </p:nvSpPr>
        <p:spPr>
          <a:xfrm rot="2359219">
            <a:off x="443957" y="4204304"/>
            <a:ext cx="1455591" cy="1590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 name="Rectangle 197">
            <a:extLst>
              <a:ext uri="{FF2B5EF4-FFF2-40B4-BE49-F238E27FC236}">
                <a16:creationId xmlns:a16="http://schemas.microsoft.com/office/drawing/2014/main" id="{0FF1F39A-2638-764D-A720-C3E41D66DA56}"/>
              </a:ext>
            </a:extLst>
          </p:cNvPr>
          <p:cNvSpPr/>
          <p:nvPr/>
        </p:nvSpPr>
        <p:spPr>
          <a:xfrm>
            <a:off x="3572072" y="1595678"/>
            <a:ext cx="3393418" cy="3586511"/>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050" b="1" i="0" u="none" strike="noStrike" kern="1200" cap="none" spc="0" normalizeH="0" baseline="0" noProof="0">
                <a:ln>
                  <a:noFill/>
                </a:ln>
                <a:solidFill>
                  <a:srgbClr val="3F3F3F"/>
                </a:solidFill>
                <a:effectLst/>
                <a:uLnTx/>
                <a:uFillTx/>
                <a:latin typeface="Open Sans" charset="0"/>
                <a:ea typeface="Open Sans" charset="0"/>
                <a:cs typeface="Open Sans" charset="0"/>
              </a:rPr>
              <a:t>DECISION</a:t>
            </a:r>
          </a:p>
        </p:txBody>
      </p:sp>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a:t>How Interaction Studio fits into </a:t>
            </a:r>
            <a:r>
              <a:rPr lang="en-US" err="1"/>
              <a:t>MarTech</a:t>
            </a:r>
            <a:r>
              <a:rPr lang="en-US"/>
              <a:t> stacks</a:t>
            </a:r>
          </a:p>
        </p:txBody>
      </p:sp>
      <p:sp>
        <p:nvSpPr>
          <p:cNvPr id="15" name="Rectangle 14">
            <a:extLst>
              <a:ext uri="{FF2B5EF4-FFF2-40B4-BE49-F238E27FC236}">
                <a16:creationId xmlns:a16="http://schemas.microsoft.com/office/drawing/2014/main" id="{99D254C9-BE53-4ADB-A00D-55554B79B5AA}"/>
              </a:ext>
            </a:extLst>
          </p:cNvPr>
          <p:cNvSpPr/>
          <p:nvPr/>
        </p:nvSpPr>
        <p:spPr>
          <a:xfrm>
            <a:off x="199646" y="1596616"/>
            <a:ext cx="3100268" cy="3564108"/>
          </a:xfrm>
          <a:prstGeom prst="rect">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050" b="1" i="0" u="none" strike="noStrike" kern="1200" cap="none" spc="0" normalizeH="0" baseline="0" noProof="0">
                <a:ln>
                  <a:noFill/>
                </a:ln>
                <a:solidFill>
                  <a:srgbClr val="3F3F3F"/>
                </a:solidFill>
                <a:effectLst/>
                <a:uLnTx/>
                <a:uFillTx/>
                <a:latin typeface="Open Sans" charset="0"/>
                <a:ea typeface="Open Sans" charset="0"/>
                <a:cs typeface="Open Sans" charset="0"/>
              </a:rPr>
              <a:t>DATA</a:t>
            </a:r>
          </a:p>
        </p:txBody>
      </p:sp>
      <p:sp>
        <p:nvSpPr>
          <p:cNvPr id="24" name="Rounded Rectangle 118">
            <a:extLst>
              <a:ext uri="{FF2B5EF4-FFF2-40B4-BE49-F238E27FC236}">
                <a16:creationId xmlns:a16="http://schemas.microsoft.com/office/drawing/2014/main" id="{B01981EE-5DC4-4599-85DE-72F5E4893530}"/>
              </a:ext>
            </a:extLst>
          </p:cNvPr>
          <p:cNvSpPr>
            <a:spLocks/>
          </p:cNvSpPr>
          <p:nvPr/>
        </p:nvSpPr>
        <p:spPr>
          <a:xfrm>
            <a:off x="318194" y="2174154"/>
            <a:ext cx="1670582" cy="1713022"/>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25" name="object 18">
            <a:extLst>
              <a:ext uri="{FF2B5EF4-FFF2-40B4-BE49-F238E27FC236}">
                <a16:creationId xmlns:a16="http://schemas.microsoft.com/office/drawing/2014/main" id="{2A59C4DD-CCB0-4FD6-801F-42B6B5368DCB}"/>
              </a:ext>
            </a:extLst>
          </p:cNvPr>
          <p:cNvSpPr txBox="1"/>
          <p:nvPr/>
        </p:nvSpPr>
        <p:spPr>
          <a:xfrm>
            <a:off x="428523" y="2056332"/>
            <a:ext cx="1430381" cy="178831"/>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DATA MANAGEMENT</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26" name="object 124">
            <a:extLst>
              <a:ext uri="{FF2B5EF4-FFF2-40B4-BE49-F238E27FC236}">
                <a16:creationId xmlns:a16="http://schemas.microsoft.com/office/drawing/2014/main" id="{D860C6C0-0022-4C48-939C-C24FCFA06F3C}"/>
              </a:ext>
            </a:extLst>
          </p:cNvPr>
          <p:cNvSpPr txBox="1"/>
          <p:nvPr/>
        </p:nvSpPr>
        <p:spPr>
          <a:xfrm>
            <a:off x="1200468" y="2412998"/>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ETL/ELT Orchestration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7" name="object 124">
            <a:extLst>
              <a:ext uri="{FF2B5EF4-FFF2-40B4-BE49-F238E27FC236}">
                <a16:creationId xmlns:a16="http://schemas.microsoft.com/office/drawing/2014/main" id="{554C1506-E3AC-4793-986B-10F1640F6F55}"/>
              </a:ext>
            </a:extLst>
          </p:cNvPr>
          <p:cNvSpPr txBox="1"/>
          <p:nvPr/>
        </p:nvSpPr>
        <p:spPr>
          <a:xfrm>
            <a:off x="1200468" y="3123259"/>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Consent / Preference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8" name="object 124">
            <a:extLst>
              <a:ext uri="{FF2B5EF4-FFF2-40B4-BE49-F238E27FC236}">
                <a16:creationId xmlns:a16="http://schemas.microsoft.com/office/drawing/2014/main" id="{3355C4A7-311D-46E6-9C39-98BC0B5A4BB4}"/>
              </a:ext>
            </a:extLst>
          </p:cNvPr>
          <p:cNvSpPr txBox="1"/>
          <p:nvPr/>
        </p:nvSpPr>
        <p:spPr>
          <a:xfrm>
            <a:off x="476478" y="2766432"/>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Data Hygiene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9" name="object 124">
            <a:extLst>
              <a:ext uri="{FF2B5EF4-FFF2-40B4-BE49-F238E27FC236}">
                <a16:creationId xmlns:a16="http://schemas.microsoft.com/office/drawing/2014/main" id="{2E2466A4-AC74-40F2-BF20-39E315959A93}"/>
              </a:ext>
            </a:extLst>
          </p:cNvPr>
          <p:cNvSpPr txBox="1"/>
          <p:nvPr/>
        </p:nvSpPr>
        <p:spPr>
          <a:xfrm>
            <a:off x="476478" y="3123259"/>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Semantic Data Model</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0" name="object 124">
            <a:extLst>
              <a:ext uri="{FF2B5EF4-FFF2-40B4-BE49-F238E27FC236}">
                <a16:creationId xmlns:a16="http://schemas.microsoft.com/office/drawing/2014/main" id="{A2CE1FBA-BE73-475C-9A64-1C81DD3AC8CE}"/>
              </a:ext>
            </a:extLst>
          </p:cNvPr>
          <p:cNvSpPr txBox="1"/>
          <p:nvPr/>
        </p:nvSpPr>
        <p:spPr>
          <a:xfrm>
            <a:off x="1200468" y="2766432"/>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Identity Resolution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1" name="Rounded Rectangle 118">
            <a:extLst>
              <a:ext uri="{FF2B5EF4-FFF2-40B4-BE49-F238E27FC236}">
                <a16:creationId xmlns:a16="http://schemas.microsoft.com/office/drawing/2014/main" id="{A9843095-1B10-4F84-A95B-DDD00382BE3D}"/>
              </a:ext>
            </a:extLst>
          </p:cNvPr>
          <p:cNvSpPr>
            <a:spLocks/>
          </p:cNvSpPr>
          <p:nvPr/>
        </p:nvSpPr>
        <p:spPr>
          <a:xfrm>
            <a:off x="2110725" y="2168630"/>
            <a:ext cx="1058349" cy="1713022"/>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32" name="object 18">
            <a:extLst>
              <a:ext uri="{FF2B5EF4-FFF2-40B4-BE49-F238E27FC236}">
                <a16:creationId xmlns:a16="http://schemas.microsoft.com/office/drawing/2014/main" id="{7A62D3C8-DCC5-4581-97C5-4C9C2ECECE40}"/>
              </a:ext>
            </a:extLst>
          </p:cNvPr>
          <p:cNvSpPr txBox="1"/>
          <p:nvPr/>
        </p:nvSpPr>
        <p:spPr>
          <a:xfrm>
            <a:off x="2181779" y="2059492"/>
            <a:ext cx="916239" cy="178830"/>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DATA STORAGE</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33" name="object 124">
            <a:extLst>
              <a:ext uri="{FF2B5EF4-FFF2-40B4-BE49-F238E27FC236}">
                <a16:creationId xmlns:a16="http://schemas.microsoft.com/office/drawing/2014/main" id="{E2165D52-9653-4F2A-8225-1CD860D68248}"/>
              </a:ext>
            </a:extLst>
          </p:cNvPr>
          <p:cNvSpPr txBox="1"/>
          <p:nvPr/>
        </p:nvSpPr>
        <p:spPr>
          <a:xfrm>
            <a:off x="2317375" y="2412998"/>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Data Lake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4" name="object 124">
            <a:extLst>
              <a:ext uri="{FF2B5EF4-FFF2-40B4-BE49-F238E27FC236}">
                <a16:creationId xmlns:a16="http://schemas.microsoft.com/office/drawing/2014/main" id="{DC1F0D7D-B13A-4694-AEDC-611F46F2AFD0}"/>
              </a:ext>
            </a:extLst>
          </p:cNvPr>
          <p:cNvSpPr txBox="1"/>
          <p:nvPr/>
        </p:nvSpPr>
        <p:spPr>
          <a:xfrm>
            <a:off x="2317375" y="2766432"/>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Data Warehouse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5" name="object 124">
            <a:extLst>
              <a:ext uri="{FF2B5EF4-FFF2-40B4-BE49-F238E27FC236}">
                <a16:creationId xmlns:a16="http://schemas.microsoft.com/office/drawing/2014/main" id="{10F73124-3B06-4D27-8A56-A4816DAB7896}"/>
              </a:ext>
            </a:extLst>
          </p:cNvPr>
          <p:cNvSpPr txBox="1"/>
          <p:nvPr/>
        </p:nvSpPr>
        <p:spPr>
          <a:xfrm>
            <a:off x="2317375" y="348008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Archive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6" name="object 124">
            <a:extLst>
              <a:ext uri="{FF2B5EF4-FFF2-40B4-BE49-F238E27FC236}">
                <a16:creationId xmlns:a16="http://schemas.microsoft.com/office/drawing/2014/main" id="{46F66DAF-5058-40ED-B831-B955109C5034}"/>
              </a:ext>
            </a:extLst>
          </p:cNvPr>
          <p:cNvSpPr txBox="1"/>
          <p:nvPr/>
        </p:nvSpPr>
        <p:spPr>
          <a:xfrm>
            <a:off x="2317375" y="3123259"/>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Cloud / Serverless </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7" name="object 124">
            <a:extLst>
              <a:ext uri="{FF2B5EF4-FFF2-40B4-BE49-F238E27FC236}">
                <a16:creationId xmlns:a16="http://schemas.microsoft.com/office/drawing/2014/main" id="{E4254B78-89C0-4BD9-B2F0-928AE82D2A74}"/>
              </a:ext>
            </a:extLst>
          </p:cNvPr>
          <p:cNvSpPr txBox="1"/>
          <p:nvPr/>
        </p:nvSpPr>
        <p:spPr>
          <a:xfrm>
            <a:off x="476478" y="348008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Governance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8" name="object 124">
            <a:extLst>
              <a:ext uri="{FF2B5EF4-FFF2-40B4-BE49-F238E27FC236}">
                <a16:creationId xmlns:a16="http://schemas.microsoft.com/office/drawing/2014/main" id="{60852C21-8185-4643-B966-54B7F49B931D}"/>
              </a:ext>
            </a:extLst>
          </p:cNvPr>
          <p:cNvSpPr txBox="1"/>
          <p:nvPr/>
        </p:nvSpPr>
        <p:spPr>
          <a:xfrm>
            <a:off x="1200468" y="348008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CIAM</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151" name="object 124">
            <a:extLst>
              <a:ext uri="{FF2B5EF4-FFF2-40B4-BE49-F238E27FC236}">
                <a16:creationId xmlns:a16="http://schemas.microsoft.com/office/drawing/2014/main" id="{18F6F835-4060-476B-93EC-D4E049FDE320}"/>
              </a:ext>
            </a:extLst>
          </p:cNvPr>
          <p:cNvSpPr txBox="1"/>
          <p:nvPr/>
        </p:nvSpPr>
        <p:spPr>
          <a:xfrm>
            <a:off x="316265" y="4068944"/>
            <a:ext cx="2880582" cy="959505"/>
          </a:xfrm>
          <a:prstGeom prst="rect">
            <a:avLst/>
          </a:prstGeom>
          <a:solidFill>
            <a:schemeClr val="bg1"/>
          </a:solidFill>
          <a:ln w="12700">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152" name="TextBox 151">
            <a:extLst>
              <a:ext uri="{FF2B5EF4-FFF2-40B4-BE49-F238E27FC236}">
                <a16:creationId xmlns:a16="http://schemas.microsoft.com/office/drawing/2014/main" id="{C001E381-253D-41B3-8727-B068C62B306A}"/>
              </a:ext>
            </a:extLst>
          </p:cNvPr>
          <p:cNvSpPr txBox="1"/>
          <p:nvPr/>
        </p:nvSpPr>
        <p:spPr>
          <a:xfrm>
            <a:off x="377948" y="4248275"/>
            <a:ext cx="640080" cy="182880"/>
          </a:xfrm>
          <a:prstGeom prst="rect">
            <a:avLst/>
          </a:prstGeom>
          <a:solidFill>
            <a:schemeClr val="accent2"/>
          </a:solidFill>
          <a:ln>
            <a:noFill/>
          </a:ln>
        </p:spPr>
        <p:txBody>
          <a:bodyPr vert="horz" wrap="square" lIns="0" tIns="0" rIns="0" bIns="0" rtlCol="0" anchor="ctr">
            <a:noAutofit/>
          </a:bodyPr>
          <a:lstStyle>
            <a:defPPr>
              <a:defRPr lang="en-US"/>
            </a:defPPr>
            <a:lvl1pPr marL="11113" marR="5080" lvl="0" indent="1588" algn="ctr" fontAlgn="auto">
              <a:lnSpc>
                <a:spcPct val="95000"/>
              </a:lnSpc>
              <a:spcBef>
                <a:spcPts val="135"/>
              </a:spcBef>
              <a:spcAft>
                <a:spcPts val="0"/>
              </a:spcAft>
              <a:buClrTx/>
              <a:buSzTx/>
              <a:buFontTx/>
              <a:buNone/>
              <a:defRPr sz="700" spc="-5">
                <a:solidFill>
                  <a:srgbClr val="000000"/>
                </a:solidFill>
                <a:latin typeface="Open Sans"/>
                <a:cs typeface="Open Sans"/>
              </a:defRPr>
            </a:lvl1p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Interaction</a:t>
            </a:r>
          </a:p>
        </p:txBody>
      </p:sp>
      <p:sp>
        <p:nvSpPr>
          <p:cNvPr id="153" name="TextBox 152">
            <a:extLst>
              <a:ext uri="{FF2B5EF4-FFF2-40B4-BE49-F238E27FC236}">
                <a16:creationId xmlns:a16="http://schemas.microsoft.com/office/drawing/2014/main" id="{1BE5AAA9-8152-4D9D-851E-554BD58897ED}"/>
              </a:ext>
            </a:extLst>
          </p:cNvPr>
          <p:cNvSpPr txBox="1"/>
          <p:nvPr/>
        </p:nvSpPr>
        <p:spPr>
          <a:xfrm>
            <a:off x="1085028" y="4248275"/>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Transactional</a:t>
            </a:r>
          </a:p>
        </p:txBody>
      </p:sp>
      <p:sp>
        <p:nvSpPr>
          <p:cNvPr id="154" name="TextBox 153">
            <a:extLst>
              <a:ext uri="{FF2B5EF4-FFF2-40B4-BE49-F238E27FC236}">
                <a16:creationId xmlns:a16="http://schemas.microsoft.com/office/drawing/2014/main" id="{7C0E8014-4881-45AE-A9FE-B1D33A72A430}"/>
              </a:ext>
            </a:extLst>
          </p:cNvPr>
          <p:cNvSpPr txBox="1"/>
          <p:nvPr/>
        </p:nvSpPr>
        <p:spPr>
          <a:xfrm>
            <a:off x="1790740" y="4248275"/>
            <a:ext cx="640080" cy="182880"/>
          </a:xfrm>
          <a:prstGeom prst="rect">
            <a:avLst/>
          </a:prstGeom>
          <a:solidFill>
            <a:schemeClr val="accent2"/>
          </a:solidFill>
          <a:ln w="6350">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Behavioral</a:t>
            </a:r>
          </a:p>
        </p:txBody>
      </p:sp>
      <p:sp>
        <p:nvSpPr>
          <p:cNvPr id="155" name="TextBox 154">
            <a:extLst>
              <a:ext uri="{FF2B5EF4-FFF2-40B4-BE49-F238E27FC236}">
                <a16:creationId xmlns:a16="http://schemas.microsoft.com/office/drawing/2014/main" id="{C44F2043-8681-4250-8F7F-E29B2C757BC1}"/>
              </a:ext>
            </a:extLst>
          </p:cNvPr>
          <p:cNvSpPr txBox="1"/>
          <p:nvPr/>
        </p:nvSpPr>
        <p:spPr>
          <a:xfrm>
            <a:off x="1790740" y="4798076"/>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Service</a:t>
            </a:r>
          </a:p>
        </p:txBody>
      </p:sp>
      <p:sp>
        <p:nvSpPr>
          <p:cNvPr id="156" name="TextBox 155">
            <a:extLst>
              <a:ext uri="{FF2B5EF4-FFF2-40B4-BE49-F238E27FC236}">
                <a16:creationId xmlns:a16="http://schemas.microsoft.com/office/drawing/2014/main" id="{07016CED-73A8-46DF-85AF-2EE11529ECBF}"/>
              </a:ext>
            </a:extLst>
          </p:cNvPr>
          <p:cNvSpPr txBox="1"/>
          <p:nvPr/>
        </p:nvSpPr>
        <p:spPr>
          <a:xfrm>
            <a:off x="1085028" y="4517909"/>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Customer</a:t>
            </a:r>
          </a:p>
        </p:txBody>
      </p:sp>
      <p:sp>
        <p:nvSpPr>
          <p:cNvPr id="157" name="TextBox 156">
            <a:extLst>
              <a:ext uri="{FF2B5EF4-FFF2-40B4-BE49-F238E27FC236}">
                <a16:creationId xmlns:a16="http://schemas.microsoft.com/office/drawing/2014/main" id="{234FA1A7-FEA6-496C-9CE1-C9239DCA2DC7}"/>
              </a:ext>
            </a:extLst>
          </p:cNvPr>
          <p:cNvSpPr txBox="1"/>
          <p:nvPr/>
        </p:nvSpPr>
        <p:spPr>
          <a:xfrm>
            <a:off x="1790740" y="4531157"/>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Audience</a:t>
            </a:r>
          </a:p>
        </p:txBody>
      </p:sp>
      <p:sp>
        <p:nvSpPr>
          <p:cNvPr id="158" name="TextBox 157">
            <a:extLst>
              <a:ext uri="{FF2B5EF4-FFF2-40B4-BE49-F238E27FC236}">
                <a16:creationId xmlns:a16="http://schemas.microsoft.com/office/drawing/2014/main" id="{564354FA-F76D-4082-9421-76547466AAE8}"/>
              </a:ext>
            </a:extLst>
          </p:cNvPr>
          <p:cNvSpPr txBox="1"/>
          <p:nvPr/>
        </p:nvSpPr>
        <p:spPr>
          <a:xfrm>
            <a:off x="377948" y="4497111"/>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Prospect</a:t>
            </a:r>
          </a:p>
        </p:txBody>
      </p:sp>
      <p:sp>
        <p:nvSpPr>
          <p:cNvPr id="159" name="TextBox 158">
            <a:extLst>
              <a:ext uri="{FF2B5EF4-FFF2-40B4-BE49-F238E27FC236}">
                <a16:creationId xmlns:a16="http://schemas.microsoft.com/office/drawing/2014/main" id="{89B5E392-08E7-4B8A-A0E0-ADBBF0E77FC1}"/>
              </a:ext>
            </a:extLst>
          </p:cNvPr>
          <p:cNvSpPr txBox="1"/>
          <p:nvPr/>
        </p:nvSpPr>
        <p:spPr>
          <a:xfrm>
            <a:off x="1085028" y="4803023"/>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Operational</a:t>
            </a:r>
          </a:p>
        </p:txBody>
      </p:sp>
      <p:sp>
        <p:nvSpPr>
          <p:cNvPr id="160" name="TextBox 159">
            <a:extLst>
              <a:ext uri="{FF2B5EF4-FFF2-40B4-BE49-F238E27FC236}">
                <a16:creationId xmlns:a16="http://schemas.microsoft.com/office/drawing/2014/main" id="{D8536BFA-B80F-45BA-B2F5-3FAF2B34D65B}"/>
              </a:ext>
            </a:extLst>
          </p:cNvPr>
          <p:cNvSpPr txBox="1"/>
          <p:nvPr/>
        </p:nvSpPr>
        <p:spPr>
          <a:xfrm>
            <a:off x="2490766" y="4531157"/>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Demographic</a:t>
            </a:r>
          </a:p>
        </p:txBody>
      </p:sp>
      <p:sp>
        <p:nvSpPr>
          <p:cNvPr id="161" name="TextBox 160">
            <a:extLst>
              <a:ext uri="{FF2B5EF4-FFF2-40B4-BE49-F238E27FC236}">
                <a16:creationId xmlns:a16="http://schemas.microsoft.com/office/drawing/2014/main" id="{3AF6957B-C57F-4705-BE23-1980CB44FD97}"/>
              </a:ext>
            </a:extLst>
          </p:cNvPr>
          <p:cNvSpPr txBox="1"/>
          <p:nvPr/>
        </p:nvSpPr>
        <p:spPr>
          <a:xfrm>
            <a:off x="2490766" y="4248275"/>
            <a:ext cx="640080" cy="182880"/>
          </a:xfrm>
          <a:prstGeom prst="rect">
            <a:avLst/>
          </a:prstGeom>
          <a:solidFill>
            <a:schemeClr val="accent2"/>
          </a:solidFill>
          <a:ln w="6350">
            <a:noFill/>
          </a:ln>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Open Sans"/>
                <a:ea typeface="+mn-ea"/>
                <a:cs typeface="+mn-cs"/>
              </a:rPr>
              <a:t>Sales</a:t>
            </a:r>
          </a:p>
        </p:txBody>
      </p:sp>
      <p:sp>
        <p:nvSpPr>
          <p:cNvPr id="162" name="object 18">
            <a:extLst>
              <a:ext uri="{FF2B5EF4-FFF2-40B4-BE49-F238E27FC236}">
                <a16:creationId xmlns:a16="http://schemas.microsoft.com/office/drawing/2014/main" id="{5E46AD68-6937-44F5-A9B2-ADFFFF185AD4}"/>
              </a:ext>
            </a:extLst>
          </p:cNvPr>
          <p:cNvSpPr txBox="1"/>
          <p:nvPr/>
        </p:nvSpPr>
        <p:spPr>
          <a:xfrm>
            <a:off x="1290246" y="3951462"/>
            <a:ext cx="1045501" cy="150455"/>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DATA SOURCES</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172" name="object 124">
            <a:extLst>
              <a:ext uri="{FF2B5EF4-FFF2-40B4-BE49-F238E27FC236}">
                <a16:creationId xmlns:a16="http://schemas.microsoft.com/office/drawing/2014/main" id="{98B99187-7311-444E-85AA-03530D3FDE94}"/>
              </a:ext>
            </a:extLst>
          </p:cNvPr>
          <p:cNvSpPr txBox="1"/>
          <p:nvPr/>
        </p:nvSpPr>
        <p:spPr>
          <a:xfrm>
            <a:off x="476478" y="2412998"/>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Customer Data Platform</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199" name="object 124">
            <a:extLst>
              <a:ext uri="{FF2B5EF4-FFF2-40B4-BE49-F238E27FC236}">
                <a16:creationId xmlns:a16="http://schemas.microsoft.com/office/drawing/2014/main" id="{B06C24CA-8BB8-D140-9D00-C2153D8EF7DA}"/>
              </a:ext>
            </a:extLst>
          </p:cNvPr>
          <p:cNvSpPr txBox="1"/>
          <p:nvPr/>
        </p:nvSpPr>
        <p:spPr>
          <a:xfrm>
            <a:off x="3757320" y="2433194"/>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Ad-hoc Reporting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0" name="object 124">
            <a:extLst>
              <a:ext uri="{FF2B5EF4-FFF2-40B4-BE49-F238E27FC236}">
                <a16:creationId xmlns:a16="http://schemas.microsoft.com/office/drawing/2014/main" id="{BB4D3B4C-34E0-164F-80D0-D33D72656182}"/>
              </a:ext>
            </a:extLst>
          </p:cNvPr>
          <p:cNvSpPr txBox="1"/>
          <p:nvPr/>
        </p:nvSpPr>
        <p:spPr>
          <a:xfrm>
            <a:off x="4497045" y="2433194"/>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Segmentation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1" name="object 124">
            <a:extLst>
              <a:ext uri="{FF2B5EF4-FFF2-40B4-BE49-F238E27FC236}">
                <a16:creationId xmlns:a16="http://schemas.microsoft.com/office/drawing/2014/main" id="{DB5BEEE5-BADE-8047-8A19-46502344B35D}"/>
              </a:ext>
            </a:extLst>
          </p:cNvPr>
          <p:cNvSpPr txBox="1"/>
          <p:nvPr/>
        </p:nvSpPr>
        <p:spPr>
          <a:xfrm>
            <a:off x="3757320" y="2880788"/>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Attribution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2" name="object 124">
            <a:extLst>
              <a:ext uri="{FF2B5EF4-FFF2-40B4-BE49-F238E27FC236}">
                <a16:creationId xmlns:a16="http://schemas.microsoft.com/office/drawing/2014/main" id="{C5D5B5E7-2E3A-AF41-857A-8BE5F65A9307}"/>
              </a:ext>
            </a:extLst>
          </p:cNvPr>
          <p:cNvSpPr txBox="1"/>
          <p:nvPr/>
        </p:nvSpPr>
        <p:spPr>
          <a:xfrm>
            <a:off x="4497045" y="2880788"/>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Dashboards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5" name="object 124">
            <a:extLst>
              <a:ext uri="{FF2B5EF4-FFF2-40B4-BE49-F238E27FC236}">
                <a16:creationId xmlns:a16="http://schemas.microsoft.com/office/drawing/2014/main" id="{12C0615B-C09D-3447-A9FB-45D5E23EAC78}"/>
              </a:ext>
            </a:extLst>
          </p:cNvPr>
          <p:cNvSpPr txBox="1"/>
          <p:nvPr/>
        </p:nvSpPr>
        <p:spPr>
          <a:xfrm>
            <a:off x="6139458" y="2433194"/>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Market Mix Modeling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6" name="object 124">
            <a:extLst>
              <a:ext uri="{FF2B5EF4-FFF2-40B4-BE49-F238E27FC236}">
                <a16:creationId xmlns:a16="http://schemas.microsoft.com/office/drawing/2014/main" id="{B7F6F990-5A57-6F48-93A0-AB7A23F8429E}"/>
              </a:ext>
            </a:extLst>
          </p:cNvPr>
          <p:cNvSpPr txBox="1"/>
          <p:nvPr/>
        </p:nvSpPr>
        <p:spPr>
          <a:xfrm>
            <a:off x="5420856" y="2880788"/>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Multi-touch Attribution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7" name="object 124">
            <a:extLst>
              <a:ext uri="{FF2B5EF4-FFF2-40B4-BE49-F238E27FC236}">
                <a16:creationId xmlns:a16="http://schemas.microsoft.com/office/drawing/2014/main" id="{EC6C1B09-0172-0E46-88B0-1EB0E2564BFA}"/>
              </a:ext>
            </a:extLst>
          </p:cNvPr>
          <p:cNvSpPr txBox="1"/>
          <p:nvPr/>
        </p:nvSpPr>
        <p:spPr>
          <a:xfrm>
            <a:off x="6139458" y="2880788"/>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Propensity Modeling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8" name="object 124">
            <a:extLst>
              <a:ext uri="{FF2B5EF4-FFF2-40B4-BE49-F238E27FC236}">
                <a16:creationId xmlns:a16="http://schemas.microsoft.com/office/drawing/2014/main" id="{3775AA10-A2DD-434A-993C-40003BF6B888}"/>
              </a:ext>
            </a:extLst>
          </p:cNvPr>
          <p:cNvSpPr txBox="1"/>
          <p:nvPr/>
        </p:nvSpPr>
        <p:spPr>
          <a:xfrm>
            <a:off x="5420856" y="332838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Econometric Modeling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09" name="Rounded Rectangle 118">
            <a:extLst>
              <a:ext uri="{FF2B5EF4-FFF2-40B4-BE49-F238E27FC236}">
                <a16:creationId xmlns:a16="http://schemas.microsoft.com/office/drawing/2014/main" id="{B41BC208-2D84-9B4C-9072-9DE4412E5866}"/>
              </a:ext>
            </a:extLst>
          </p:cNvPr>
          <p:cNvSpPr>
            <a:spLocks/>
          </p:cNvSpPr>
          <p:nvPr/>
        </p:nvSpPr>
        <p:spPr>
          <a:xfrm>
            <a:off x="5308732" y="2188827"/>
            <a:ext cx="1559821" cy="2872528"/>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210" name="object 18">
            <a:extLst>
              <a:ext uri="{FF2B5EF4-FFF2-40B4-BE49-F238E27FC236}">
                <a16:creationId xmlns:a16="http://schemas.microsoft.com/office/drawing/2014/main" id="{D70E664A-2C43-894C-B322-CED9FF92426D}"/>
              </a:ext>
            </a:extLst>
          </p:cNvPr>
          <p:cNvSpPr txBox="1"/>
          <p:nvPr/>
        </p:nvSpPr>
        <p:spPr>
          <a:xfrm>
            <a:off x="5513247" y="2049932"/>
            <a:ext cx="1144023" cy="168102"/>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DATA SCIENCE</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211" name="object 124">
            <a:extLst>
              <a:ext uri="{FF2B5EF4-FFF2-40B4-BE49-F238E27FC236}">
                <a16:creationId xmlns:a16="http://schemas.microsoft.com/office/drawing/2014/main" id="{EC20A0DD-92AC-794E-B205-707A5BB04F22}"/>
              </a:ext>
            </a:extLst>
          </p:cNvPr>
          <p:cNvSpPr txBox="1"/>
          <p:nvPr/>
        </p:nvSpPr>
        <p:spPr>
          <a:xfrm>
            <a:off x="6139458" y="3328382"/>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Next Best Action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2" name="object 124">
            <a:extLst>
              <a:ext uri="{FF2B5EF4-FFF2-40B4-BE49-F238E27FC236}">
                <a16:creationId xmlns:a16="http://schemas.microsoft.com/office/drawing/2014/main" id="{38C31657-F3CD-D64E-AE4B-47338A3B2FB0}"/>
              </a:ext>
            </a:extLst>
          </p:cNvPr>
          <p:cNvSpPr txBox="1"/>
          <p:nvPr/>
        </p:nvSpPr>
        <p:spPr>
          <a:xfrm>
            <a:off x="3757320" y="332838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Sentiment Analysis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3" name="object 124">
            <a:extLst>
              <a:ext uri="{FF2B5EF4-FFF2-40B4-BE49-F238E27FC236}">
                <a16:creationId xmlns:a16="http://schemas.microsoft.com/office/drawing/2014/main" id="{36CFDAA5-13F7-A046-8951-EF0C88FB204D}"/>
              </a:ext>
            </a:extLst>
          </p:cNvPr>
          <p:cNvSpPr txBox="1"/>
          <p:nvPr/>
        </p:nvSpPr>
        <p:spPr>
          <a:xfrm>
            <a:off x="4497045" y="332838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KPI / CPI Measurement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4" name="object 124">
            <a:extLst>
              <a:ext uri="{FF2B5EF4-FFF2-40B4-BE49-F238E27FC236}">
                <a16:creationId xmlns:a16="http://schemas.microsoft.com/office/drawing/2014/main" id="{FEDB9EFF-F406-014D-9C64-D31505FF7A68}"/>
              </a:ext>
            </a:extLst>
          </p:cNvPr>
          <p:cNvSpPr txBox="1"/>
          <p:nvPr/>
        </p:nvSpPr>
        <p:spPr>
          <a:xfrm>
            <a:off x="5420856" y="2433194"/>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Affinity Analysis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5" name="object 124">
            <a:extLst>
              <a:ext uri="{FF2B5EF4-FFF2-40B4-BE49-F238E27FC236}">
                <a16:creationId xmlns:a16="http://schemas.microsoft.com/office/drawing/2014/main" id="{9A357E59-580B-B143-84A5-44950CD82EB1}"/>
              </a:ext>
            </a:extLst>
          </p:cNvPr>
          <p:cNvSpPr txBox="1"/>
          <p:nvPr/>
        </p:nvSpPr>
        <p:spPr>
          <a:xfrm>
            <a:off x="3757320" y="3775976"/>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Suppressions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6" name="object 124">
            <a:extLst>
              <a:ext uri="{FF2B5EF4-FFF2-40B4-BE49-F238E27FC236}">
                <a16:creationId xmlns:a16="http://schemas.microsoft.com/office/drawing/2014/main" id="{3097B6D0-BD80-744B-B8DA-E1E48BE07055}"/>
              </a:ext>
            </a:extLst>
          </p:cNvPr>
          <p:cNvSpPr txBox="1"/>
          <p:nvPr/>
        </p:nvSpPr>
        <p:spPr>
          <a:xfrm>
            <a:off x="4497045" y="3775976"/>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Journey Analytics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7" name="object 124">
            <a:extLst>
              <a:ext uri="{FF2B5EF4-FFF2-40B4-BE49-F238E27FC236}">
                <a16:creationId xmlns:a16="http://schemas.microsoft.com/office/drawing/2014/main" id="{FCBD2223-87ED-734E-8AC0-923E39744D9A}"/>
              </a:ext>
            </a:extLst>
          </p:cNvPr>
          <p:cNvSpPr txBox="1"/>
          <p:nvPr/>
        </p:nvSpPr>
        <p:spPr>
          <a:xfrm>
            <a:off x="3757320" y="4223570"/>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Campaign Analytics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8" name="object 124">
            <a:extLst>
              <a:ext uri="{FF2B5EF4-FFF2-40B4-BE49-F238E27FC236}">
                <a16:creationId xmlns:a16="http://schemas.microsoft.com/office/drawing/2014/main" id="{F10C0A89-E7E9-B84C-BC34-E7F25460987A}"/>
              </a:ext>
            </a:extLst>
          </p:cNvPr>
          <p:cNvSpPr txBox="1"/>
          <p:nvPr/>
        </p:nvSpPr>
        <p:spPr>
          <a:xfrm>
            <a:off x="4497045" y="4223570"/>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Channel Analytics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19" name="object 124">
            <a:extLst>
              <a:ext uri="{FF2B5EF4-FFF2-40B4-BE49-F238E27FC236}">
                <a16:creationId xmlns:a16="http://schemas.microsoft.com/office/drawing/2014/main" id="{DEE72777-9044-2544-B109-71B8F2A7814A}"/>
              </a:ext>
            </a:extLst>
          </p:cNvPr>
          <p:cNvSpPr txBox="1"/>
          <p:nvPr/>
        </p:nvSpPr>
        <p:spPr>
          <a:xfrm>
            <a:off x="3757320" y="467116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Market Basket Analysis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0" name="object 124">
            <a:extLst>
              <a:ext uri="{FF2B5EF4-FFF2-40B4-BE49-F238E27FC236}">
                <a16:creationId xmlns:a16="http://schemas.microsoft.com/office/drawing/2014/main" id="{D9F8F1A4-386A-EB47-BF01-838438078AA9}"/>
              </a:ext>
            </a:extLst>
          </p:cNvPr>
          <p:cNvSpPr txBox="1"/>
          <p:nvPr/>
        </p:nvSpPr>
        <p:spPr>
          <a:xfrm>
            <a:off x="4497045" y="4671162"/>
            <a:ext cx="640080" cy="270927"/>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Optimization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1" name="object 124">
            <a:extLst>
              <a:ext uri="{FF2B5EF4-FFF2-40B4-BE49-F238E27FC236}">
                <a16:creationId xmlns:a16="http://schemas.microsoft.com/office/drawing/2014/main" id="{CF3C1D11-B6C4-AD4A-8247-FC073F60B699}"/>
              </a:ext>
            </a:extLst>
          </p:cNvPr>
          <p:cNvSpPr txBox="1"/>
          <p:nvPr/>
        </p:nvSpPr>
        <p:spPr>
          <a:xfrm>
            <a:off x="6139458" y="3775976"/>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Churn analysis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2" name="object 124">
            <a:extLst>
              <a:ext uri="{FF2B5EF4-FFF2-40B4-BE49-F238E27FC236}">
                <a16:creationId xmlns:a16="http://schemas.microsoft.com/office/drawing/2014/main" id="{4A4890D2-A72D-D64E-BBBB-7E82B240B4ED}"/>
              </a:ext>
            </a:extLst>
          </p:cNvPr>
          <p:cNvSpPr txBox="1"/>
          <p:nvPr/>
        </p:nvSpPr>
        <p:spPr>
          <a:xfrm>
            <a:off x="5420856" y="4223570"/>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Reactivation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3" name="object 124">
            <a:extLst>
              <a:ext uri="{FF2B5EF4-FFF2-40B4-BE49-F238E27FC236}">
                <a16:creationId xmlns:a16="http://schemas.microsoft.com/office/drawing/2014/main" id="{93FABB09-DAFE-C34B-B62A-0E609547701A}"/>
              </a:ext>
            </a:extLst>
          </p:cNvPr>
          <p:cNvSpPr txBox="1"/>
          <p:nvPr/>
        </p:nvSpPr>
        <p:spPr>
          <a:xfrm>
            <a:off x="6139458" y="4223570"/>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Customer Lifetime Value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4" name="object 124">
            <a:extLst>
              <a:ext uri="{FF2B5EF4-FFF2-40B4-BE49-F238E27FC236}">
                <a16:creationId xmlns:a16="http://schemas.microsoft.com/office/drawing/2014/main" id="{7F39B910-8964-9046-A7E0-CB3574DDCF4A}"/>
              </a:ext>
            </a:extLst>
          </p:cNvPr>
          <p:cNvSpPr txBox="1"/>
          <p:nvPr/>
        </p:nvSpPr>
        <p:spPr>
          <a:xfrm>
            <a:off x="5420856" y="467116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Response Modeling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5" name="object 124">
            <a:extLst>
              <a:ext uri="{FF2B5EF4-FFF2-40B4-BE49-F238E27FC236}">
                <a16:creationId xmlns:a16="http://schemas.microsoft.com/office/drawing/2014/main" id="{25A6C1ED-B539-9040-8490-3C10B5AC2E68}"/>
              </a:ext>
            </a:extLst>
          </p:cNvPr>
          <p:cNvSpPr txBox="1"/>
          <p:nvPr/>
        </p:nvSpPr>
        <p:spPr>
          <a:xfrm>
            <a:off x="6139458" y="4671162"/>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Forecasting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26" name="object 124">
            <a:extLst>
              <a:ext uri="{FF2B5EF4-FFF2-40B4-BE49-F238E27FC236}">
                <a16:creationId xmlns:a16="http://schemas.microsoft.com/office/drawing/2014/main" id="{1D000DAD-528B-CC45-828B-71ED1F2CD43D}"/>
              </a:ext>
            </a:extLst>
          </p:cNvPr>
          <p:cNvSpPr txBox="1"/>
          <p:nvPr/>
        </p:nvSpPr>
        <p:spPr>
          <a:xfrm>
            <a:off x="5420856" y="3775976"/>
            <a:ext cx="640080" cy="270927"/>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Lookalike</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30" name="object 18">
            <a:extLst>
              <a:ext uri="{FF2B5EF4-FFF2-40B4-BE49-F238E27FC236}">
                <a16:creationId xmlns:a16="http://schemas.microsoft.com/office/drawing/2014/main" id="{A168257C-7E2E-D642-ACCF-B5F3F72C11BD}"/>
              </a:ext>
            </a:extLst>
          </p:cNvPr>
          <p:cNvSpPr txBox="1"/>
          <p:nvPr/>
        </p:nvSpPr>
        <p:spPr>
          <a:xfrm>
            <a:off x="7875503" y="2064820"/>
            <a:ext cx="1142733" cy="195960"/>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PLANNING</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233" name="Rounded Rectangle 118">
            <a:extLst>
              <a:ext uri="{FF2B5EF4-FFF2-40B4-BE49-F238E27FC236}">
                <a16:creationId xmlns:a16="http://schemas.microsoft.com/office/drawing/2014/main" id="{136734A4-BF41-A645-A96A-68124815802D}"/>
              </a:ext>
            </a:extLst>
          </p:cNvPr>
          <p:cNvSpPr>
            <a:spLocks/>
          </p:cNvSpPr>
          <p:nvPr/>
        </p:nvSpPr>
        <p:spPr>
          <a:xfrm>
            <a:off x="7334662" y="3735659"/>
            <a:ext cx="4566059" cy="1303528"/>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235" name="object 124">
            <a:extLst>
              <a:ext uri="{FF2B5EF4-FFF2-40B4-BE49-F238E27FC236}">
                <a16:creationId xmlns:a16="http://schemas.microsoft.com/office/drawing/2014/main" id="{14AE5599-7500-1F42-B01F-ED5A986499FF}"/>
              </a:ext>
            </a:extLst>
          </p:cNvPr>
          <p:cNvSpPr txBox="1"/>
          <p:nvPr/>
        </p:nvSpPr>
        <p:spPr>
          <a:xfrm>
            <a:off x="7521202" y="3121288"/>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MRM</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36" name="object 124">
            <a:extLst>
              <a:ext uri="{FF2B5EF4-FFF2-40B4-BE49-F238E27FC236}">
                <a16:creationId xmlns:a16="http://schemas.microsoft.com/office/drawing/2014/main" id="{8F76A096-035F-B442-9820-2B9B72E5A4D4}"/>
              </a:ext>
            </a:extLst>
          </p:cNvPr>
          <p:cNvSpPr txBox="1"/>
          <p:nvPr/>
        </p:nvSpPr>
        <p:spPr>
          <a:xfrm>
            <a:off x="8571995" y="2411027"/>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Workflows &amp; Approval</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37" name="object 124">
            <a:extLst>
              <a:ext uri="{FF2B5EF4-FFF2-40B4-BE49-F238E27FC236}">
                <a16:creationId xmlns:a16="http://schemas.microsoft.com/office/drawing/2014/main" id="{FD422ADB-E102-B74D-953E-C8F708A5C712}"/>
              </a:ext>
            </a:extLst>
          </p:cNvPr>
          <p:cNvSpPr txBox="1"/>
          <p:nvPr/>
        </p:nvSpPr>
        <p:spPr>
          <a:xfrm>
            <a:off x="8571995" y="2764461"/>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Budgeting</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38" name="object 124">
            <a:extLst>
              <a:ext uri="{FF2B5EF4-FFF2-40B4-BE49-F238E27FC236}">
                <a16:creationId xmlns:a16="http://schemas.microsoft.com/office/drawing/2014/main" id="{2DB1050F-EB69-3840-A36A-E5FC143CBEF1}"/>
              </a:ext>
            </a:extLst>
          </p:cNvPr>
          <p:cNvSpPr txBox="1"/>
          <p:nvPr/>
        </p:nvSpPr>
        <p:spPr>
          <a:xfrm>
            <a:off x="8571995" y="3121288"/>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KPI / Metric Planning </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39" name="object 124">
            <a:extLst>
              <a:ext uri="{FF2B5EF4-FFF2-40B4-BE49-F238E27FC236}">
                <a16:creationId xmlns:a16="http://schemas.microsoft.com/office/drawing/2014/main" id="{2A9CC7D4-DA5F-214C-9593-681467C4D79D}"/>
              </a:ext>
            </a:extLst>
          </p:cNvPr>
          <p:cNvSpPr txBox="1"/>
          <p:nvPr/>
        </p:nvSpPr>
        <p:spPr>
          <a:xfrm>
            <a:off x="7521202" y="2411027"/>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Project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0" name="object 124">
            <a:extLst>
              <a:ext uri="{FF2B5EF4-FFF2-40B4-BE49-F238E27FC236}">
                <a16:creationId xmlns:a16="http://schemas.microsoft.com/office/drawing/2014/main" id="{B91944DD-DDCB-D84E-8A6D-3A94B4EF0877}"/>
              </a:ext>
            </a:extLst>
          </p:cNvPr>
          <p:cNvSpPr txBox="1"/>
          <p:nvPr/>
        </p:nvSpPr>
        <p:spPr>
          <a:xfrm>
            <a:off x="7521202" y="2764461"/>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Metadata Creation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1" name="object 124">
            <a:extLst>
              <a:ext uri="{FF2B5EF4-FFF2-40B4-BE49-F238E27FC236}">
                <a16:creationId xmlns:a16="http://schemas.microsoft.com/office/drawing/2014/main" id="{0D61BBFE-46AE-8B45-9CCC-F79549D31767}"/>
              </a:ext>
            </a:extLst>
          </p:cNvPr>
          <p:cNvSpPr txBox="1"/>
          <p:nvPr/>
        </p:nvSpPr>
        <p:spPr>
          <a:xfrm>
            <a:off x="9966319" y="3121288"/>
            <a:ext cx="73152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Dynamic Creative Optimization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2" name="object 124">
            <a:extLst>
              <a:ext uri="{FF2B5EF4-FFF2-40B4-BE49-F238E27FC236}">
                <a16:creationId xmlns:a16="http://schemas.microsoft.com/office/drawing/2014/main" id="{8D8F31AF-A2E9-1348-89F2-E976E5BE1644}"/>
              </a:ext>
            </a:extLst>
          </p:cNvPr>
          <p:cNvSpPr txBox="1"/>
          <p:nvPr/>
        </p:nvSpPr>
        <p:spPr>
          <a:xfrm>
            <a:off x="10985788" y="2411027"/>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Conversion Rate Optimization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3" name="object 124">
            <a:extLst>
              <a:ext uri="{FF2B5EF4-FFF2-40B4-BE49-F238E27FC236}">
                <a16:creationId xmlns:a16="http://schemas.microsoft.com/office/drawing/2014/main" id="{21E21833-1C37-DD49-B5FD-1A34C5E7D4B5}"/>
              </a:ext>
            </a:extLst>
          </p:cNvPr>
          <p:cNvSpPr txBox="1"/>
          <p:nvPr/>
        </p:nvSpPr>
        <p:spPr>
          <a:xfrm>
            <a:off x="10985788" y="2764461"/>
            <a:ext cx="73152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DAM</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4" name="object 124">
            <a:extLst>
              <a:ext uri="{FF2B5EF4-FFF2-40B4-BE49-F238E27FC236}">
                <a16:creationId xmlns:a16="http://schemas.microsoft.com/office/drawing/2014/main" id="{1201857C-3BE9-8342-A210-AA22553681DB}"/>
              </a:ext>
            </a:extLst>
          </p:cNvPr>
          <p:cNvSpPr txBox="1"/>
          <p:nvPr/>
        </p:nvSpPr>
        <p:spPr>
          <a:xfrm>
            <a:off x="10985788" y="3121288"/>
            <a:ext cx="731520" cy="274320"/>
          </a:xfrm>
          <a:prstGeom prst="rect">
            <a:avLst/>
          </a:prstGeom>
          <a:no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Tag </a:t>
            </a:r>
          </a:p>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5" name="object 124">
            <a:extLst>
              <a:ext uri="{FF2B5EF4-FFF2-40B4-BE49-F238E27FC236}">
                <a16:creationId xmlns:a16="http://schemas.microsoft.com/office/drawing/2014/main" id="{B1CD2357-7A82-6244-8AE9-43C71EA68996}"/>
              </a:ext>
            </a:extLst>
          </p:cNvPr>
          <p:cNvSpPr txBox="1"/>
          <p:nvPr/>
        </p:nvSpPr>
        <p:spPr>
          <a:xfrm>
            <a:off x="9966319" y="2411027"/>
            <a:ext cx="73152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Personalization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6" name="object 124">
            <a:extLst>
              <a:ext uri="{FF2B5EF4-FFF2-40B4-BE49-F238E27FC236}">
                <a16:creationId xmlns:a16="http://schemas.microsoft.com/office/drawing/2014/main" id="{E364B35D-9B33-E441-8DD5-0DBE099D1F58}"/>
              </a:ext>
            </a:extLst>
          </p:cNvPr>
          <p:cNvSpPr txBox="1"/>
          <p:nvPr/>
        </p:nvSpPr>
        <p:spPr>
          <a:xfrm>
            <a:off x="9966319" y="2764461"/>
            <a:ext cx="73152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Experience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7" name="object 124">
            <a:extLst>
              <a:ext uri="{FF2B5EF4-FFF2-40B4-BE49-F238E27FC236}">
                <a16:creationId xmlns:a16="http://schemas.microsoft.com/office/drawing/2014/main" id="{19465F59-DD3A-8344-849D-0A519979C6CB}"/>
              </a:ext>
            </a:extLst>
          </p:cNvPr>
          <p:cNvSpPr txBox="1"/>
          <p:nvPr/>
        </p:nvSpPr>
        <p:spPr>
          <a:xfrm>
            <a:off x="7398190" y="3999883"/>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DMP</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8" name="object 124">
            <a:extLst>
              <a:ext uri="{FF2B5EF4-FFF2-40B4-BE49-F238E27FC236}">
                <a16:creationId xmlns:a16="http://schemas.microsoft.com/office/drawing/2014/main" id="{A31CBA15-FE12-DC4B-997E-437B30C30109}"/>
              </a:ext>
            </a:extLst>
          </p:cNvPr>
          <p:cNvSpPr txBox="1"/>
          <p:nvPr/>
        </p:nvSpPr>
        <p:spPr>
          <a:xfrm>
            <a:off x="7398190" y="435377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DSP / SSP</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49" name="object 124">
            <a:extLst>
              <a:ext uri="{FF2B5EF4-FFF2-40B4-BE49-F238E27FC236}">
                <a16:creationId xmlns:a16="http://schemas.microsoft.com/office/drawing/2014/main" id="{1078DC05-46C6-2B40-8A7A-21EB25146333}"/>
              </a:ext>
            </a:extLst>
          </p:cNvPr>
          <p:cNvSpPr txBox="1"/>
          <p:nvPr/>
        </p:nvSpPr>
        <p:spPr>
          <a:xfrm>
            <a:off x="7398190" y="4706260"/>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Paid Search</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0" name="object 124">
            <a:extLst>
              <a:ext uri="{FF2B5EF4-FFF2-40B4-BE49-F238E27FC236}">
                <a16:creationId xmlns:a16="http://schemas.microsoft.com/office/drawing/2014/main" id="{40DBCAE3-916E-714C-B834-C42BBB9FFB63}"/>
              </a:ext>
            </a:extLst>
          </p:cNvPr>
          <p:cNvSpPr txBox="1"/>
          <p:nvPr/>
        </p:nvSpPr>
        <p:spPr>
          <a:xfrm>
            <a:off x="8098683" y="3999883"/>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Ad Server</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1" name="object 124">
            <a:extLst>
              <a:ext uri="{FF2B5EF4-FFF2-40B4-BE49-F238E27FC236}">
                <a16:creationId xmlns:a16="http://schemas.microsoft.com/office/drawing/2014/main" id="{384DD9E7-C1BA-A54C-8509-F6B2458E4FD2}"/>
              </a:ext>
            </a:extLst>
          </p:cNvPr>
          <p:cNvSpPr txBox="1"/>
          <p:nvPr/>
        </p:nvSpPr>
        <p:spPr>
          <a:xfrm>
            <a:off x="8820987" y="3999883"/>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SEO</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2" name="object 124">
            <a:extLst>
              <a:ext uri="{FF2B5EF4-FFF2-40B4-BE49-F238E27FC236}">
                <a16:creationId xmlns:a16="http://schemas.microsoft.com/office/drawing/2014/main" id="{EA66EF11-74F0-B347-A517-F021542A39E2}"/>
              </a:ext>
            </a:extLst>
          </p:cNvPr>
          <p:cNvSpPr txBox="1"/>
          <p:nvPr/>
        </p:nvSpPr>
        <p:spPr>
          <a:xfrm>
            <a:off x="8820987" y="435377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Social Media Activation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3" name="object 124">
            <a:extLst>
              <a:ext uri="{FF2B5EF4-FFF2-40B4-BE49-F238E27FC236}">
                <a16:creationId xmlns:a16="http://schemas.microsoft.com/office/drawing/2014/main" id="{08F7B226-434F-E94B-9910-F55999259FAD}"/>
              </a:ext>
            </a:extLst>
          </p:cNvPr>
          <p:cNvSpPr txBox="1"/>
          <p:nvPr/>
        </p:nvSpPr>
        <p:spPr>
          <a:xfrm>
            <a:off x="9521480" y="3999883"/>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Lead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4" name="object 124">
            <a:extLst>
              <a:ext uri="{FF2B5EF4-FFF2-40B4-BE49-F238E27FC236}">
                <a16:creationId xmlns:a16="http://schemas.microsoft.com/office/drawing/2014/main" id="{0E127D29-102F-6249-B4BF-D5DE90A2866D}"/>
              </a:ext>
            </a:extLst>
          </p:cNvPr>
          <p:cNvSpPr txBox="1"/>
          <p:nvPr/>
        </p:nvSpPr>
        <p:spPr>
          <a:xfrm>
            <a:off x="9521480" y="4706260"/>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Communities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5" name="object 124">
            <a:extLst>
              <a:ext uri="{FF2B5EF4-FFF2-40B4-BE49-F238E27FC236}">
                <a16:creationId xmlns:a16="http://schemas.microsoft.com/office/drawing/2014/main" id="{E0F738DF-EABA-ED49-8D85-A94316D6277D}"/>
              </a:ext>
            </a:extLst>
          </p:cNvPr>
          <p:cNvSpPr txBox="1"/>
          <p:nvPr/>
        </p:nvSpPr>
        <p:spPr>
          <a:xfrm>
            <a:off x="10262067" y="3999883"/>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CMS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6" name="object 124">
            <a:extLst>
              <a:ext uri="{FF2B5EF4-FFF2-40B4-BE49-F238E27FC236}">
                <a16:creationId xmlns:a16="http://schemas.microsoft.com/office/drawing/2014/main" id="{68AECFC4-2FB7-FA40-A769-20B92946D7F8}"/>
              </a:ext>
            </a:extLst>
          </p:cNvPr>
          <p:cNvSpPr txBox="1"/>
          <p:nvPr/>
        </p:nvSpPr>
        <p:spPr>
          <a:xfrm>
            <a:off x="10262067" y="4353775"/>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Email</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7" name="object 124">
            <a:extLst>
              <a:ext uri="{FF2B5EF4-FFF2-40B4-BE49-F238E27FC236}">
                <a16:creationId xmlns:a16="http://schemas.microsoft.com/office/drawing/2014/main" id="{1967551A-C1BC-AE40-8F2B-0EEC4B837F1E}"/>
              </a:ext>
            </a:extLst>
          </p:cNvPr>
          <p:cNvSpPr txBox="1"/>
          <p:nvPr/>
        </p:nvSpPr>
        <p:spPr>
          <a:xfrm>
            <a:off x="10262067" y="4706260"/>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Mobile / SMS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8" name="object 124">
            <a:extLst>
              <a:ext uri="{FF2B5EF4-FFF2-40B4-BE49-F238E27FC236}">
                <a16:creationId xmlns:a16="http://schemas.microsoft.com/office/drawing/2014/main" id="{051648C2-DB11-1240-A3F8-637ED0428BDB}"/>
              </a:ext>
            </a:extLst>
          </p:cNvPr>
          <p:cNvSpPr txBox="1"/>
          <p:nvPr/>
        </p:nvSpPr>
        <p:spPr>
          <a:xfrm>
            <a:off x="8098683" y="435377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Bid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59" name="object 124">
            <a:extLst>
              <a:ext uri="{FF2B5EF4-FFF2-40B4-BE49-F238E27FC236}">
                <a16:creationId xmlns:a16="http://schemas.microsoft.com/office/drawing/2014/main" id="{6C04D53F-B699-994F-A01D-16BE0D804A1D}"/>
              </a:ext>
            </a:extLst>
          </p:cNvPr>
          <p:cNvSpPr txBox="1"/>
          <p:nvPr/>
        </p:nvSpPr>
        <p:spPr>
          <a:xfrm>
            <a:off x="9521480" y="4353775"/>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Product Reviews</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60" name="object 124">
            <a:extLst>
              <a:ext uri="{FF2B5EF4-FFF2-40B4-BE49-F238E27FC236}">
                <a16:creationId xmlns:a16="http://schemas.microsoft.com/office/drawing/2014/main" id="{BDD59D39-7153-484C-AEF8-E67F1E6C7D45}"/>
              </a:ext>
            </a:extLst>
          </p:cNvPr>
          <p:cNvSpPr txBox="1"/>
          <p:nvPr/>
        </p:nvSpPr>
        <p:spPr>
          <a:xfrm rot="16200000">
            <a:off x="11271043" y="4388039"/>
            <a:ext cx="974119" cy="211882"/>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Orchestration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61" name="object 124">
            <a:extLst>
              <a:ext uri="{FF2B5EF4-FFF2-40B4-BE49-F238E27FC236}">
                <a16:creationId xmlns:a16="http://schemas.microsoft.com/office/drawing/2014/main" id="{FE7A00BF-998F-C646-BF50-FE4F342D83ED}"/>
              </a:ext>
            </a:extLst>
          </p:cNvPr>
          <p:cNvSpPr txBox="1"/>
          <p:nvPr/>
        </p:nvSpPr>
        <p:spPr>
          <a:xfrm>
            <a:off x="8098683" y="4706260"/>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0795" marR="5080" lvl="0" indent="1270"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Onboarder</a:t>
            </a:r>
            <a:endParaRPr lang="en-US" sz="500" b="0" i="0" u="none" strike="noStrike" kern="1200" cap="none" spc="0" normalizeH="0" baseline="0" noProof="0">
              <a:ln>
                <a:noFill/>
              </a:ln>
              <a:solidFill>
                <a:srgbClr val="000000"/>
              </a:solidFill>
              <a:effectLst/>
              <a:uLnTx/>
              <a:uFillTx/>
              <a:latin typeface="Open Sans"/>
              <a:cs typeface="Open Sans"/>
            </a:endParaRPr>
          </a:p>
        </p:txBody>
      </p:sp>
      <p:sp>
        <p:nvSpPr>
          <p:cNvPr id="262" name="object 124">
            <a:extLst>
              <a:ext uri="{FF2B5EF4-FFF2-40B4-BE49-F238E27FC236}">
                <a16:creationId xmlns:a16="http://schemas.microsoft.com/office/drawing/2014/main" id="{46425531-8B8F-A848-90F8-E22CA5E9E016}"/>
              </a:ext>
            </a:extLst>
          </p:cNvPr>
          <p:cNvSpPr txBox="1"/>
          <p:nvPr/>
        </p:nvSpPr>
        <p:spPr>
          <a:xfrm>
            <a:off x="8820987" y="4706260"/>
            <a:ext cx="640080" cy="274320"/>
          </a:xfrm>
          <a:prstGeom prst="rect">
            <a:avLst/>
          </a:prstGeom>
          <a:solidFill>
            <a:schemeClr val="bg1"/>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Event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66" name="object 124">
            <a:extLst>
              <a:ext uri="{FF2B5EF4-FFF2-40B4-BE49-F238E27FC236}">
                <a16:creationId xmlns:a16="http://schemas.microsoft.com/office/drawing/2014/main" id="{2F8D6F71-7BEA-E84B-8AF8-3EEAF0332433}"/>
              </a:ext>
            </a:extLst>
          </p:cNvPr>
          <p:cNvSpPr txBox="1"/>
          <p:nvPr/>
        </p:nvSpPr>
        <p:spPr>
          <a:xfrm>
            <a:off x="10962560" y="3999883"/>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Marketing Automation</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67" name="object 124">
            <a:extLst>
              <a:ext uri="{FF2B5EF4-FFF2-40B4-BE49-F238E27FC236}">
                <a16:creationId xmlns:a16="http://schemas.microsoft.com/office/drawing/2014/main" id="{195CC90D-EE7A-A748-A643-78470A53B74B}"/>
              </a:ext>
            </a:extLst>
          </p:cNvPr>
          <p:cNvSpPr txBox="1"/>
          <p:nvPr/>
        </p:nvSpPr>
        <p:spPr>
          <a:xfrm>
            <a:off x="10962560" y="4353775"/>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CRM / Loyalty</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68" name="object 124">
            <a:extLst>
              <a:ext uri="{FF2B5EF4-FFF2-40B4-BE49-F238E27FC236}">
                <a16:creationId xmlns:a16="http://schemas.microsoft.com/office/drawing/2014/main" id="{108599A6-2134-F34D-AB2F-AF7553B9A4DE}"/>
              </a:ext>
            </a:extLst>
          </p:cNvPr>
          <p:cNvSpPr txBox="1"/>
          <p:nvPr/>
        </p:nvSpPr>
        <p:spPr>
          <a:xfrm>
            <a:off x="10962560" y="4706260"/>
            <a:ext cx="640080" cy="27432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Offer Management</a:t>
            </a: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cxnSp>
        <p:nvCxnSpPr>
          <p:cNvPr id="269" name="Straight Connector 268">
            <a:extLst>
              <a:ext uri="{FF2B5EF4-FFF2-40B4-BE49-F238E27FC236}">
                <a16:creationId xmlns:a16="http://schemas.microsoft.com/office/drawing/2014/main" id="{494D61DE-AB10-E341-BB61-3EA3A43514FA}"/>
              </a:ext>
            </a:extLst>
          </p:cNvPr>
          <p:cNvCxnSpPr/>
          <p:nvPr/>
        </p:nvCxnSpPr>
        <p:spPr>
          <a:xfrm>
            <a:off x="7398190" y="3911481"/>
            <a:ext cx="13405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object 18">
            <a:extLst>
              <a:ext uri="{FF2B5EF4-FFF2-40B4-BE49-F238E27FC236}">
                <a16:creationId xmlns:a16="http://schemas.microsoft.com/office/drawing/2014/main" id="{EFB6615B-3440-2646-830A-A6A6215ACD5B}"/>
              </a:ext>
            </a:extLst>
          </p:cNvPr>
          <p:cNvSpPr txBox="1"/>
          <p:nvPr/>
        </p:nvSpPr>
        <p:spPr>
          <a:xfrm>
            <a:off x="7890544" y="3865761"/>
            <a:ext cx="365760" cy="91440"/>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600" b="1" i="0" u="none" strike="noStrike" kern="1200" cap="none" spc="300" normalizeH="0" baseline="0" noProof="0">
                <a:ln>
                  <a:noFill/>
                </a:ln>
                <a:solidFill>
                  <a:srgbClr val="000000"/>
                </a:solidFill>
                <a:effectLst/>
                <a:uLnTx/>
                <a:uFillTx/>
                <a:latin typeface="Open Sans"/>
                <a:ea typeface="+mn-ea"/>
                <a:cs typeface="Open Sans"/>
              </a:rPr>
              <a:t>PAID</a:t>
            </a:r>
            <a:endParaRPr kumimoji="0" lang="en-US" sz="600" b="0" i="0" u="none" strike="noStrike" kern="1200" cap="none" spc="300" normalizeH="0" baseline="0" noProof="0">
              <a:ln>
                <a:noFill/>
              </a:ln>
              <a:solidFill>
                <a:srgbClr val="000000"/>
              </a:solidFill>
              <a:effectLst/>
              <a:uLnTx/>
              <a:uFillTx/>
              <a:latin typeface="Open Sans"/>
              <a:ea typeface="+mn-ea"/>
              <a:cs typeface="Open Sans"/>
            </a:endParaRPr>
          </a:p>
        </p:txBody>
      </p:sp>
      <p:cxnSp>
        <p:nvCxnSpPr>
          <p:cNvPr id="271" name="Straight Connector 270">
            <a:extLst>
              <a:ext uri="{FF2B5EF4-FFF2-40B4-BE49-F238E27FC236}">
                <a16:creationId xmlns:a16="http://schemas.microsoft.com/office/drawing/2014/main" id="{963CED3B-2591-F34E-AED2-4FF61C95EA2E}"/>
              </a:ext>
            </a:extLst>
          </p:cNvPr>
          <p:cNvCxnSpPr/>
          <p:nvPr/>
        </p:nvCxnSpPr>
        <p:spPr>
          <a:xfrm>
            <a:off x="8820987" y="3911481"/>
            <a:ext cx="13405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object 18">
            <a:extLst>
              <a:ext uri="{FF2B5EF4-FFF2-40B4-BE49-F238E27FC236}">
                <a16:creationId xmlns:a16="http://schemas.microsoft.com/office/drawing/2014/main" id="{1C3C7978-24F8-CA42-ACCE-AEA61202333C}"/>
              </a:ext>
            </a:extLst>
          </p:cNvPr>
          <p:cNvSpPr txBox="1"/>
          <p:nvPr/>
        </p:nvSpPr>
        <p:spPr>
          <a:xfrm>
            <a:off x="9148241" y="3865761"/>
            <a:ext cx="640080" cy="91440"/>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600" b="1" i="0" u="none" strike="noStrike" kern="1200" cap="none" spc="300" normalizeH="0" baseline="0" noProof="0">
                <a:ln>
                  <a:noFill/>
                </a:ln>
                <a:solidFill>
                  <a:srgbClr val="000000"/>
                </a:solidFill>
                <a:effectLst/>
                <a:uLnTx/>
                <a:uFillTx/>
                <a:latin typeface="Open Sans"/>
                <a:ea typeface="+mn-ea"/>
                <a:cs typeface="Open Sans"/>
              </a:rPr>
              <a:t>EARNED</a:t>
            </a:r>
            <a:endParaRPr kumimoji="0" lang="en-US" sz="600" b="0" i="0" u="none" strike="noStrike" kern="1200" cap="none" spc="300" normalizeH="0" baseline="0" noProof="0">
              <a:ln>
                <a:noFill/>
              </a:ln>
              <a:solidFill>
                <a:srgbClr val="000000"/>
              </a:solidFill>
              <a:effectLst/>
              <a:uLnTx/>
              <a:uFillTx/>
              <a:latin typeface="Open Sans"/>
              <a:ea typeface="+mn-ea"/>
              <a:cs typeface="Open Sans"/>
            </a:endParaRPr>
          </a:p>
        </p:txBody>
      </p:sp>
      <p:cxnSp>
        <p:nvCxnSpPr>
          <p:cNvPr id="273" name="Straight Connector 272">
            <a:extLst>
              <a:ext uri="{FF2B5EF4-FFF2-40B4-BE49-F238E27FC236}">
                <a16:creationId xmlns:a16="http://schemas.microsoft.com/office/drawing/2014/main" id="{A961ADD2-6F12-2F4A-8B4D-5D932EB0C548}"/>
              </a:ext>
            </a:extLst>
          </p:cNvPr>
          <p:cNvCxnSpPr/>
          <p:nvPr/>
        </p:nvCxnSpPr>
        <p:spPr>
          <a:xfrm>
            <a:off x="10262067" y="3911481"/>
            <a:ext cx="13405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object 18">
            <a:extLst>
              <a:ext uri="{FF2B5EF4-FFF2-40B4-BE49-F238E27FC236}">
                <a16:creationId xmlns:a16="http://schemas.microsoft.com/office/drawing/2014/main" id="{61DCBC14-A47E-544D-AD61-466A26BA3826}"/>
              </a:ext>
            </a:extLst>
          </p:cNvPr>
          <p:cNvSpPr txBox="1"/>
          <p:nvPr/>
        </p:nvSpPr>
        <p:spPr>
          <a:xfrm>
            <a:off x="10652821" y="3865761"/>
            <a:ext cx="548640" cy="91440"/>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600" b="1" i="0" u="none" strike="noStrike" kern="1200" cap="none" spc="300" normalizeH="0" baseline="0" noProof="0">
                <a:ln>
                  <a:noFill/>
                </a:ln>
                <a:solidFill>
                  <a:srgbClr val="000000"/>
                </a:solidFill>
                <a:effectLst/>
                <a:uLnTx/>
                <a:uFillTx/>
                <a:latin typeface="Open Sans"/>
                <a:ea typeface="+mn-ea"/>
                <a:cs typeface="Open Sans"/>
              </a:rPr>
              <a:t>OWNED</a:t>
            </a:r>
            <a:endParaRPr kumimoji="0" lang="en-US" sz="6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277" name="Rounded Rectangle 257">
            <a:extLst>
              <a:ext uri="{FF2B5EF4-FFF2-40B4-BE49-F238E27FC236}">
                <a16:creationId xmlns:a16="http://schemas.microsoft.com/office/drawing/2014/main" id="{FA3BC36C-14E1-DE45-B6FB-778AF6C46F43}"/>
              </a:ext>
            </a:extLst>
          </p:cNvPr>
          <p:cNvSpPr>
            <a:spLocks/>
          </p:cNvSpPr>
          <p:nvPr/>
        </p:nvSpPr>
        <p:spPr>
          <a:xfrm>
            <a:off x="539839" y="5514402"/>
            <a:ext cx="2743792" cy="747456"/>
          </a:xfrm>
          <a:prstGeom prst="roundRect">
            <a:avLst>
              <a:gd name="adj" fmla="val 0"/>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78" name="object 18">
            <a:extLst>
              <a:ext uri="{FF2B5EF4-FFF2-40B4-BE49-F238E27FC236}">
                <a16:creationId xmlns:a16="http://schemas.microsoft.com/office/drawing/2014/main" id="{B709A309-183C-FD45-9DCA-711385F1CB98}"/>
              </a:ext>
            </a:extLst>
          </p:cNvPr>
          <p:cNvSpPr txBox="1"/>
          <p:nvPr/>
        </p:nvSpPr>
        <p:spPr>
          <a:xfrm>
            <a:off x="1038732" y="5470768"/>
            <a:ext cx="1700474" cy="101098"/>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WALLED GARDENS</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grpSp>
        <p:nvGrpSpPr>
          <p:cNvPr id="279" name="Group 278">
            <a:extLst>
              <a:ext uri="{FF2B5EF4-FFF2-40B4-BE49-F238E27FC236}">
                <a16:creationId xmlns:a16="http://schemas.microsoft.com/office/drawing/2014/main" id="{780A1BBB-6871-654B-868D-EBE606A673CE}"/>
              </a:ext>
            </a:extLst>
          </p:cNvPr>
          <p:cNvGrpSpPr/>
          <p:nvPr/>
        </p:nvGrpSpPr>
        <p:grpSpPr>
          <a:xfrm>
            <a:off x="1533429" y="5681252"/>
            <a:ext cx="603342" cy="452923"/>
            <a:chOff x="9558367" y="4475255"/>
            <a:chExt cx="583814" cy="452923"/>
          </a:xfrm>
        </p:grpSpPr>
        <p:pic>
          <p:nvPicPr>
            <p:cNvPr id="280" name="Picture 279">
              <a:extLst>
                <a:ext uri="{FF2B5EF4-FFF2-40B4-BE49-F238E27FC236}">
                  <a16:creationId xmlns:a16="http://schemas.microsoft.com/office/drawing/2014/main" id="{9D84F4BC-F5F4-DA4E-A554-98775FC6995C}"/>
                </a:ext>
              </a:extLst>
            </p:cNvPr>
            <p:cNvPicPr>
              <a:picLocks noChangeAspect="1"/>
            </p:cNvPicPr>
            <p:nvPr/>
          </p:nvPicPr>
          <p:blipFill>
            <a:blip r:embed="rId3">
              <a:biLevel thresh="50000"/>
            </a:blip>
            <a:stretch>
              <a:fillRect/>
            </a:stretch>
          </p:blipFill>
          <p:spPr>
            <a:xfrm>
              <a:off x="9730113" y="4475255"/>
              <a:ext cx="222711" cy="222711"/>
            </a:xfrm>
            <a:prstGeom prst="rect">
              <a:avLst/>
            </a:prstGeom>
          </p:spPr>
        </p:pic>
        <p:sp>
          <p:nvSpPr>
            <p:cNvPr id="281" name="TextBox 280">
              <a:extLst>
                <a:ext uri="{FF2B5EF4-FFF2-40B4-BE49-F238E27FC236}">
                  <a16:creationId xmlns:a16="http://schemas.microsoft.com/office/drawing/2014/main" id="{3A063949-419B-BA43-843E-3C1C5BCAEC13}"/>
                </a:ext>
              </a:extLst>
            </p:cNvPr>
            <p:cNvSpPr txBox="1"/>
            <p:nvPr/>
          </p:nvSpPr>
          <p:spPr>
            <a:xfrm>
              <a:off x="9558367" y="4728123"/>
              <a:ext cx="583814" cy="200055"/>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Open Sans"/>
                  <a:ea typeface="+mn-ea"/>
                  <a:cs typeface="+mn-cs"/>
                </a:rPr>
                <a:t>Facebook</a:t>
              </a:r>
            </a:p>
          </p:txBody>
        </p:sp>
      </p:grpSp>
      <p:grpSp>
        <p:nvGrpSpPr>
          <p:cNvPr id="282" name="Group 281">
            <a:extLst>
              <a:ext uri="{FF2B5EF4-FFF2-40B4-BE49-F238E27FC236}">
                <a16:creationId xmlns:a16="http://schemas.microsoft.com/office/drawing/2014/main" id="{54885082-A34A-0243-98B8-6AD4EC447F5C}"/>
              </a:ext>
            </a:extLst>
          </p:cNvPr>
          <p:cNvGrpSpPr/>
          <p:nvPr/>
        </p:nvGrpSpPr>
        <p:grpSpPr>
          <a:xfrm>
            <a:off x="786742" y="5681252"/>
            <a:ext cx="497318" cy="460139"/>
            <a:chOff x="10120347" y="4458580"/>
            <a:chExt cx="481222" cy="460139"/>
          </a:xfrm>
        </p:grpSpPr>
        <p:pic>
          <p:nvPicPr>
            <p:cNvPr id="283" name="Picture 282">
              <a:extLst>
                <a:ext uri="{FF2B5EF4-FFF2-40B4-BE49-F238E27FC236}">
                  <a16:creationId xmlns:a16="http://schemas.microsoft.com/office/drawing/2014/main" id="{A1C15A13-A61F-AC4F-8EAB-7F58C15D7DC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230076" y="4458580"/>
              <a:ext cx="254888" cy="237895"/>
            </a:xfrm>
            <a:prstGeom prst="rect">
              <a:avLst/>
            </a:prstGeom>
          </p:spPr>
        </p:pic>
        <p:sp>
          <p:nvSpPr>
            <p:cNvPr id="284" name="TextBox 283">
              <a:extLst>
                <a:ext uri="{FF2B5EF4-FFF2-40B4-BE49-F238E27FC236}">
                  <a16:creationId xmlns:a16="http://schemas.microsoft.com/office/drawing/2014/main" id="{0572405E-4CC4-EC48-8CCF-1A7D3B74842C}"/>
                </a:ext>
              </a:extLst>
            </p:cNvPr>
            <p:cNvSpPr txBox="1"/>
            <p:nvPr/>
          </p:nvSpPr>
          <p:spPr>
            <a:xfrm>
              <a:off x="10120347" y="4718664"/>
              <a:ext cx="481222" cy="200055"/>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Open Sans"/>
                  <a:ea typeface="+mn-ea"/>
                  <a:cs typeface="+mn-cs"/>
                </a:rPr>
                <a:t>Google</a:t>
              </a:r>
            </a:p>
          </p:txBody>
        </p:sp>
      </p:grpSp>
      <p:grpSp>
        <p:nvGrpSpPr>
          <p:cNvPr id="285" name="Group 284">
            <a:extLst>
              <a:ext uri="{FF2B5EF4-FFF2-40B4-BE49-F238E27FC236}">
                <a16:creationId xmlns:a16="http://schemas.microsoft.com/office/drawing/2014/main" id="{B80E0CA5-42E9-0743-8A92-F82B03D54205}"/>
              </a:ext>
            </a:extLst>
          </p:cNvPr>
          <p:cNvGrpSpPr/>
          <p:nvPr/>
        </p:nvGrpSpPr>
        <p:grpSpPr>
          <a:xfrm>
            <a:off x="2386141" y="5681252"/>
            <a:ext cx="648134" cy="418756"/>
            <a:chOff x="8963392" y="4470814"/>
            <a:chExt cx="627157" cy="418756"/>
          </a:xfrm>
        </p:grpSpPr>
        <p:pic>
          <p:nvPicPr>
            <p:cNvPr id="286" name="Picture 285">
              <a:extLst>
                <a:ext uri="{FF2B5EF4-FFF2-40B4-BE49-F238E27FC236}">
                  <a16:creationId xmlns:a16="http://schemas.microsoft.com/office/drawing/2014/main" id="{785E4DEC-A23B-AA4B-915F-4BA0A05EC366}"/>
                </a:ext>
              </a:extLst>
            </p:cNvPr>
            <p:cNvPicPr>
              <a:picLocks noChangeAspect="1"/>
            </p:cNvPicPr>
            <p:nvPr/>
          </p:nvPicPr>
          <p:blipFill>
            <a:blip r:embed="rId6">
              <a:biLevel thresh="75000"/>
            </a:blip>
            <a:stretch>
              <a:fillRect/>
            </a:stretch>
          </p:blipFill>
          <p:spPr>
            <a:xfrm>
              <a:off x="9110667" y="4470814"/>
              <a:ext cx="394168" cy="133615"/>
            </a:xfrm>
            <a:prstGeom prst="rect">
              <a:avLst/>
            </a:prstGeom>
          </p:spPr>
        </p:pic>
        <p:sp>
          <p:nvSpPr>
            <p:cNvPr id="287" name="TextBox 286">
              <a:extLst>
                <a:ext uri="{FF2B5EF4-FFF2-40B4-BE49-F238E27FC236}">
                  <a16:creationId xmlns:a16="http://schemas.microsoft.com/office/drawing/2014/main" id="{44E4A6BF-AF6D-6A4E-8840-F49ED9AA6B80}"/>
                </a:ext>
              </a:extLst>
            </p:cNvPr>
            <p:cNvSpPr txBox="1"/>
            <p:nvPr/>
          </p:nvSpPr>
          <p:spPr>
            <a:xfrm>
              <a:off x="8963392" y="4638881"/>
              <a:ext cx="627157" cy="25068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Open Sans"/>
                  <a:ea typeface="+mn-ea"/>
                  <a:cs typeface="+mn-cs"/>
                </a:rPr>
                <a:t>Amazon</a:t>
              </a:r>
              <a:br>
                <a:rPr kumimoji="0" lang="en-US" sz="700" b="1" i="0" u="none" strike="noStrike" kern="1200" cap="none" spc="0" normalizeH="0" baseline="0" noProof="0">
                  <a:ln>
                    <a:noFill/>
                  </a:ln>
                  <a:solidFill>
                    <a:srgbClr val="000000"/>
                  </a:solidFill>
                  <a:effectLst/>
                  <a:uLnTx/>
                  <a:uFillTx/>
                  <a:latin typeface="Open Sans"/>
                  <a:ea typeface="+mn-ea"/>
                  <a:cs typeface="+mn-cs"/>
                </a:rPr>
              </a:br>
              <a:r>
                <a:rPr kumimoji="0" lang="en-US" sz="700" b="1" i="0" u="none" strike="noStrike" kern="1200" cap="none" spc="0" normalizeH="0" baseline="0" noProof="0">
                  <a:ln>
                    <a:noFill/>
                  </a:ln>
                  <a:solidFill>
                    <a:srgbClr val="000000"/>
                  </a:solidFill>
                  <a:effectLst/>
                  <a:uLnTx/>
                  <a:uFillTx/>
                  <a:latin typeface="Open Sans"/>
                  <a:ea typeface="+mn-ea"/>
                  <a:cs typeface="+mn-cs"/>
                </a:rPr>
                <a:t> Media</a:t>
              </a:r>
            </a:p>
          </p:txBody>
        </p:sp>
      </p:grpSp>
      <p:sp>
        <p:nvSpPr>
          <p:cNvPr id="288" name="Rounded Rectangle 257">
            <a:extLst>
              <a:ext uri="{FF2B5EF4-FFF2-40B4-BE49-F238E27FC236}">
                <a16:creationId xmlns:a16="http://schemas.microsoft.com/office/drawing/2014/main" id="{F9D15A21-E1FF-7F45-91DE-F9760D0D05D7}"/>
              </a:ext>
            </a:extLst>
          </p:cNvPr>
          <p:cNvSpPr>
            <a:spLocks/>
          </p:cNvSpPr>
          <p:nvPr/>
        </p:nvSpPr>
        <p:spPr>
          <a:xfrm>
            <a:off x="3579401" y="5488036"/>
            <a:ext cx="8115051" cy="745134"/>
          </a:xfrm>
          <a:prstGeom prst="roundRect">
            <a:avLst>
              <a:gd name="adj" fmla="val 0"/>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89" name="object 18">
            <a:extLst>
              <a:ext uri="{FF2B5EF4-FFF2-40B4-BE49-F238E27FC236}">
                <a16:creationId xmlns:a16="http://schemas.microsoft.com/office/drawing/2014/main" id="{101822CD-1A15-E04F-AB8B-5BAEF13DE78F}"/>
              </a:ext>
            </a:extLst>
          </p:cNvPr>
          <p:cNvSpPr txBox="1"/>
          <p:nvPr/>
        </p:nvSpPr>
        <p:spPr>
          <a:xfrm>
            <a:off x="6453394" y="5436819"/>
            <a:ext cx="1976088" cy="238237"/>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EXPERIENCE CHANNELS</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grpSp>
        <p:nvGrpSpPr>
          <p:cNvPr id="344" name="Group 343">
            <a:extLst>
              <a:ext uri="{FF2B5EF4-FFF2-40B4-BE49-F238E27FC236}">
                <a16:creationId xmlns:a16="http://schemas.microsoft.com/office/drawing/2014/main" id="{52FC559F-3187-7341-B1B0-4A2D1D197C23}"/>
              </a:ext>
            </a:extLst>
          </p:cNvPr>
          <p:cNvGrpSpPr/>
          <p:nvPr/>
        </p:nvGrpSpPr>
        <p:grpSpPr>
          <a:xfrm>
            <a:off x="7926405" y="5723904"/>
            <a:ext cx="510324" cy="326014"/>
            <a:chOff x="7727317" y="5415513"/>
            <a:chExt cx="510324" cy="326014"/>
          </a:xfrm>
        </p:grpSpPr>
        <p:sp>
          <p:nvSpPr>
            <p:cNvPr id="290" name="object 36">
              <a:extLst>
                <a:ext uri="{FF2B5EF4-FFF2-40B4-BE49-F238E27FC236}">
                  <a16:creationId xmlns:a16="http://schemas.microsoft.com/office/drawing/2014/main" id="{EFD93C9D-D88D-6947-A3D6-84CFBE68811F}"/>
                </a:ext>
              </a:extLst>
            </p:cNvPr>
            <p:cNvSpPr txBox="1"/>
            <p:nvPr/>
          </p:nvSpPr>
          <p:spPr>
            <a:xfrm>
              <a:off x="7727317" y="5621053"/>
              <a:ext cx="510324"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a:ln>
                    <a:noFill/>
                  </a:ln>
                  <a:solidFill>
                    <a:srgbClr val="000000"/>
                  </a:solidFill>
                  <a:effectLst/>
                  <a:uLnTx/>
                  <a:uFillTx/>
                  <a:latin typeface="Open Sans"/>
                  <a:ea typeface="+mn-ea"/>
                  <a:cs typeface="Open Sans"/>
                </a:rPr>
                <a:t>Call</a:t>
              </a:r>
              <a:r>
                <a:rPr kumimoji="0" sz="700" b="0" i="0" u="none" strike="noStrike" kern="1200" cap="none" spc="-45" normalizeH="0" baseline="0" noProof="0">
                  <a:ln>
                    <a:noFill/>
                  </a:ln>
                  <a:solidFill>
                    <a:srgbClr val="000000"/>
                  </a:solidFill>
                  <a:effectLst/>
                  <a:uLnTx/>
                  <a:uFillTx/>
                  <a:latin typeface="Open Sans"/>
                  <a:ea typeface="+mn-ea"/>
                  <a:cs typeface="Open Sans"/>
                </a:rPr>
                <a:t> </a:t>
              </a:r>
              <a:r>
                <a:rPr kumimoji="0" sz="700" b="0" i="0" u="none" strike="noStrike" kern="1200" cap="none" spc="-5" normalizeH="0" baseline="0" noProof="0">
                  <a:ln>
                    <a:noFill/>
                  </a:ln>
                  <a:solidFill>
                    <a:srgbClr val="000000"/>
                  </a:solidFill>
                  <a:effectLst/>
                  <a:uLnTx/>
                  <a:uFillTx/>
                  <a:latin typeface="Open Sans"/>
                  <a:ea typeface="+mn-ea"/>
                  <a:cs typeface="Open Sans"/>
                </a:rPr>
                <a:t>Center</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91" name="object 39">
              <a:extLst>
                <a:ext uri="{FF2B5EF4-FFF2-40B4-BE49-F238E27FC236}">
                  <a16:creationId xmlns:a16="http://schemas.microsoft.com/office/drawing/2014/main" id="{807BF4DF-13AA-2949-88AE-0D233747D69E}"/>
                </a:ext>
              </a:extLst>
            </p:cNvPr>
            <p:cNvSpPr/>
            <p:nvPr/>
          </p:nvSpPr>
          <p:spPr>
            <a:xfrm>
              <a:off x="7883128" y="5415513"/>
              <a:ext cx="208472" cy="189051"/>
            </a:xfrm>
            <a:prstGeom prst="rect">
              <a:avLst/>
            </a:prstGeom>
            <a:blipFill>
              <a:blip r:embed="rId7"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347" name="Group 346">
            <a:extLst>
              <a:ext uri="{FF2B5EF4-FFF2-40B4-BE49-F238E27FC236}">
                <a16:creationId xmlns:a16="http://schemas.microsoft.com/office/drawing/2014/main" id="{B0616349-B3F7-3A4C-BF2E-C4A421DE1756}"/>
              </a:ext>
            </a:extLst>
          </p:cNvPr>
          <p:cNvGrpSpPr/>
          <p:nvPr/>
        </p:nvGrpSpPr>
        <p:grpSpPr>
          <a:xfrm>
            <a:off x="5138091" y="5774672"/>
            <a:ext cx="268056" cy="275246"/>
            <a:chOff x="6167366" y="5444240"/>
            <a:chExt cx="268056" cy="275246"/>
          </a:xfrm>
        </p:grpSpPr>
        <p:sp>
          <p:nvSpPr>
            <p:cNvPr id="292" name="object 40">
              <a:extLst>
                <a:ext uri="{FF2B5EF4-FFF2-40B4-BE49-F238E27FC236}">
                  <a16:creationId xmlns:a16="http://schemas.microsoft.com/office/drawing/2014/main" id="{A6AF5EEA-1793-954A-B754-174D4C7A93BA}"/>
                </a:ext>
              </a:extLst>
            </p:cNvPr>
            <p:cNvSpPr/>
            <p:nvPr/>
          </p:nvSpPr>
          <p:spPr>
            <a:xfrm>
              <a:off x="6207706" y="5444240"/>
              <a:ext cx="189905" cy="129973"/>
            </a:xfrm>
            <a:prstGeom prst="rect">
              <a:avLst/>
            </a:prstGeom>
            <a:blipFill>
              <a:blip r:embed="rId8"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3" name="object 44">
              <a:extLst>
                <a:ext uri="{FF2B5EF4-FFF2-40B4-BE49-F238E27FC236}">
                  <a16:creationId xmlns:a16="http://schemas.microsoft.com/office/drawing/2014/main" id="{AAD134B3-4E09-8C4B-AD28-127C623AA758}"/>
                </a:ext>
              </a:extLst>
            </p:cNvPr>
            <p:cNvSpPr txBox="1"/>
            <p:nvPr/>
          </p:nvSpPr>
          <p:spPr>
            <a:xfrm>
              <a:off x="6167366" y="5599012"/>
              <a:ext cx="268056"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10" normalizeH="0" baseline="0" noProof="0">
                  <a:ln>
                    <a:noFill/>
                  </a:ln>
                  <a:solidFill>
                    <a:srgbClr val="000000"/>
                  </a:solidFill>
                  <a:effectLst/>
                  <a:uLnTx/>
                  <a:uFillTx/>
                  <a:latin typeface="Open Sans"/>
                  <a:ea typeface="+mn-ea"/>
                  <a:cs typeface="Open Sans"/>
                </a:rPr>
                <a:t>Ema</a:t>
              </a:r>
              <a:r>
                <a:rPr kumimoji="0" sz="700" b="0" i="0" u="none" strike="noStrike" kern="1200" cap="none" spc="-5" normalizeH="0" baseline="0" noProof="0">
                  <a:ln>
                    <a:noFill/>
                  </a:ln>
                  <a:solidFill>
                    <a:srgbClr val="000000"/>
                  </a:solidFill>
                  <a:effectLst/>
                  <a:uLnTx/>
                  <a:uFillTx/>
                  <a:latin typeface="Open Sans"/>
                  <a:ea typeface="+mn-ea"/>
                  <a:cs typeface="Open Sans"/>
                </a:rPr>
                <a:t>il</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grpSp>
      <p:grpSp>
        <p:nvGrpSpPr>
          <p:cNvPr id="345" name="Group 344">
            <a:extLst>
              <a:ext uri="{FF2B5EF4-FFF2-40B4-BE49-F238E27FC236}">
                <a16:creationId xmlns:a16="http://schemas.microsoft.com/office/drawing/2014/main" id="{66013E1D-E402-3E46-A8FD-F7A42BD6DB7B}"/>
              </a:ext>
            </a:extLst>
          </p:cNvPr>
          <p:cNvGrpSpPr/>
          <p:nvPr/>
        </p:nvGrpSpPr>
        <p:grpSpPr>
          <a:xfrm>
            <a:off x="6948332" y="5698473"/>
            <a:ext cx="348134" cy="351445"/>
            <a:chOff x="7230590" y="5404590"/>
            <a:chExt cx="348134" cy="351445"/>
          </a:xfrm>
        </p:grpSpPr>
        <p:sp>
          <p:nvSpPr>
            <p:cNvPr id="295" name="object 53">
              <a:extLst>
                <a:ext uri="{FF2B5EF4-FFF2-40B4-BE49-F238E27FC236}">
                  <a16:creationId xmlns:a16="http://schemas.microsoft.com/office/drawing/2014/main" id="{A46DC5EB-B343-6648-A472-74A26B1F1C9B}"/>
                </a:ext>
              </a:extLst>
            </p:cNvPr>
            <p:cNvSpPr txBox="1"/>
            <p:nvPr/>
          </p:nvSpPr>
          <p:spPr>
            <a:xfrm>
              <a:off x="7230590" y="5635561"/>
              <a:ext cx="348134"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10" normalizeH="0" baseline="0" noProof="0">
                  <a:ln>
                    <a:noFill/>
                  </a:ln>
                  <a:solidFill>
                    <a:srgbClr val="000000"/>
                  </a:solidFill>
                  <a:effectLst/>
                  <a:uLnTx/>
                  <a:uFillTx/>
                  <a:latin typeface="Open Sans"/>
                  <a:ea typeface="+mn-ea"/>
                  <a:cs typeface="Open Sans"/>
                </a:rPr>
                <a:t>D</a:t>
              </a:r>
              <a:r>
                <a:rPr kumimoji="0" sz="700" b="0" i="0" u="none" strike="noStrike" kern="1200" cap="none" spc="-5" normalizeH="0" baseline="0" noProof="0">
                  <a:ln>
                    <a:noFill/>
                  </a:ln>
                  <a:solidFill>
                    <a:srgbClr val="000000"/>
                  </a:solidFill>
                  <a:effectLst/>
                  <a:uLnTx/>
                  <a:uFillTx/>
                  <a:latin typeface="Open Sans"/>
                  <a:ea typeface="+mn-ea"/>
                  <a:cs typeface="Open Sans"/>
                </a:rPr>
                <a:t>is</a:t>
              </a:r>
              <a:r>
                <a:rPr kumimoji="0" sz="700" b="0" i="0" u="none" strike="noStrike" kern="1200" cap="none" spc="0" normalizeH="0" baseline="0" noProof="0">
                  <a:ln>
                    <a:noFill/>
                  </a:ln>
                  <a:solidFill>
                    <a:srgbClr val="000000"/>
                  </a:solidFill>
                  <a:effectLst/>
                  <a:uLnTx/>
                  <a:uFillTx/>
                  <a:latin typeface="Open Sans"/>
                  <a:ea typeface="+mn-ea"/>
                  <a:cs typeface="Open Sans"/>
                </a:rPr>
                <a:t>p</a:t>
              </a:r>
              <a:r>
                <a:rPr kumimoji="0" sz="700" b="0" i="0" u="none" strike="noStrike" kern="1200" cap="none" spc="-5" normalizeH="0" baseline="0" noProof="0">
                  <a:ln>
                    <a:noFill/>
                  </a:ln>
                  <a:solidFill>
                    <a:srgbClr val="000000"/>
                  </a:solidFill>
                  <a:effectLst/>
                  <a:uLnTx/>
                  <a:uFillTx/>
                  <a:latin typeface="Open Sans"/>
                  <a:ea typeface="+mn-ea"/>
                  <a:cs typeface="Open Sans"/>
                </a:rPr>
                <a:t>l</a:t>
              </a:r>
              <a:r>
                <a:rPr kumimoji="0" sz="700" b="0" i="0" u="none" strike="noStrike" kern="1200" cap="none" spc="-10" normalizeH="0" baseline="0" noProof="0">
                  <a:ln>
                    <a:noFill/>
                  </a:ln>
                  <a:solidFill>
                    <a:srgbClr val="000000"/>
                  </a:solidFill>
                  <a:effectLst/>
                  <a:uLnTx/>
                  <a:uFillTx/>
                  <a:latin typeface="Open Sans"/>
                  <a:ea typeface="+mn-ea"/>
                  <a:cs typeface="Open Sans"/>
                </a:rPr>
                <a:t>a</a:t>
              </a:r>
              <a:r>
                <a:rPr kumimoji="0" sz="700" b="0" i="0" u="none" strike="noStrike" kern="1200" cap="none" spc="-5" normalizeH="0" baseline="0" noProof="0">
                  <a:ln>
                    <a:noFill/>
                  </a:ln>
                  <a:solidFill>
                    <a:srgbClr val="000000"/>
                  </a:solidFill>
                  <a:effectLst/>
                  <a:uLnTx/>
                  <a:uFillTx/>
                  <a:latin typeface="Open Sans"/>
                  <a:ea typeface="+mn-ea"/>
                  <a:cs typeface="Open Sans"/>
                </a:rPr>
                <a:t>y</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97" name="Freeform 311">
              <a:extLst>
                <a:ext uri="{FF2B5EF4-FFF2-40B4-BE49-F238E27FC236}">
                  <a16:creationId xmlns:a16="http://schemas.microsoft.com/office/drawing/2014/main" id="{679F3E3B-0FF4-D141-9230-BB2DE50EABFB}"/>
                </a:ext>
              </a:extLst>
            </p:cNvPr>
            <p:cNvSpPr>
              <a:spLocks noChangeAspect="1" noEditPoints="1"/>
            </p:cNvSpPr>
            <p:nvPr/>
          </p:nvSpPr>
          <p:spPr bwMode="auto">
            <a:xfrm>
              <a:off x="7282011" y="5404590"/>
              <a:ext cx="248516" cy="191169"/>
            </a:xfrm>
            <a:custGeom>
              <a:avLst/>
              <a:gdLst>
                <a:gd name="T0" fmla="*/ 32 w 1256"/>
                <a:gd name="T1" fmla="*/ 1 h 1135"/>
                <a:gd name="T2" fmla="*/ 7 w 1256"/>
                <a:gd name="T3" fmla="*/ 18 h 1135"/>
                <a:gd name="T4" fmla="*/ 0 w 1256"/>
                <a:gd name="T5" fmla="*/ 1094 h 1135"/>
                <a:gd name="T6" fmla="*/ 7 w 1256"/>
                <a:gd name="T7" fmla="*/ 1117 h 1135"/>
                <a:gd name="T8" fmla="*/ 32 w 1256"/>
                <a:gd name="T9" fmla="*/ 1134 h 1135"/>
                <a:gd name="T10" fmla="*/ 1224 w 1256"/>
                <a:gd name="T11" fmla="*/ 1134 h 1135"/>
                <a:gd name="T12" fmla="*/ 1249 w 1256"/>
                <a:gd name="T13" fmla="*/ 1117 h 1135"/>
                <a:gd name="T14" fmla="*/ 1256 w 1256"/>
                <a:gd name="T15" fmla="*/ 41 h 1135"/>
                <a:gd name="T16" fmla="*/ 1249 w 1256"/>
                <a:gd name="T17" fmla="*/ 18 h 1135"/>
                <a:gd name="T18" fmla="*/ 1224 w 1256"/>
                <a:gd name="T19" fmla="*/ 1 h 1135"/>
                <a:gd name="T20" fmla="*/ 122 w 1256"/>
                <a:gd name="T21" fmla="*/ 101 h 1135"/>
                <a:gd name="T22" fmla="*/ 150 w 1256"/>
                <a:gd name="T23" fmla="*/ 114 h 1135"/>
                <a:gd name="T24" fmla="*/ 162 w 1256"/>
                <a:gd name="T25" fmla="*/ 142 h 1135"/>
                <a:gd name="T26" fmla="*/ 155 w 1256"/>
                <a:gd name="T27" fmla="*/ 165 h 1135"/>
                <a:gd name="T28" fmla="*/ 129 w 1256"/>
                <a:gd name="T29" fmla="*/ 181 h 1135"/>
                <a:gd name="T30" fmla="*/ 105 w 1256"/>
                <a:gd name="T31" fmla="*/ 179 h 1135"/>
                <a:gd name="T32" fmla="*/ 84 w 1256"/>
                <a:gd name="T33" fmla="*/ 158 h 1135"/>
                <a:gd name="T34" fmla="*/ 82 w 1256"/>
                <a:gd name="T35" fmla="*/ 134 h 1135"/>
                <a:gd name="T36" fmla="*/ 99 w 1256"/>
                <a:gd name="T37" fmla="*/ 108 h 1135"/>
                <a:gd name="T38" fmla="*/ 122 w 1256"/>
                <a:gd name="T39" fmla="*/ 101 h 1135"/>
                <a:gd name="T40" fmla="*/ 279 w 1256"/>
                <a:gd name="T41" fmla="*/ 104 h 1135"/>
                <a:gd name="T42" fmla="*/ 300 w 1256"/>
                <a:gd name="T43" fmla="*/ 127 h 1135"/>
                <a:gd name="T44" fmla="*/ 302 w 1256"/>
                <a:gd name="T45" fmla="*/ 150 h 1135"/>
                <a:gd name="T46" fmla="*/ 285 w 1256"/>
                <a:gd name="T47" fmla="*/ 176 h 1135"/>
                <a:gd name="T48" fmla="*/ 263 w 1256"/>
                <a:gd name="T49" fmla="*/ 182 h 1135"/>
                <a:gd name="T50" fmla="*/ 235 w 1256"/>
                <a:gd name="T51" fmla="*/ 171 h 1135"/>
                <a:gd name="T52" fmla="*/ 222 w 1256"/>
                <a:gd name="T53" fmla="*/ 142 h 1135"/>
                <a:gd name="T54" fmla="*/ 230 w 1256"/>
                <a:gd name="T55" fmla="*/ 119 h 1135"/>
                <a:gd name="T56" fmla="*/ 255 w 1256"/>
                <a:gd name="T57" fmla="*/ 102 h 1135"/>
                <a:gd name="T58" fmla="*/ 405 w 1256"/>
                <a:gd name="T59" fmla="*/ 101 h 1135"/>
                <a:gd name="T60" fmla="*/ 434 w 1256"/>
                <a:gd name="T61" fmla="*/ 114 h 1135"/>
                <a:gd name="T62" fmla="*/ 446 w 1256"/>
                <a:gd name="T63" fmla="*/ 142 h 1135"/>
                <a:gd name="T64" fmla="*/ 438 w 1256"/>
                <a:gd name="T65" fmla="*/ 165 h 1135"/>
                <a:gd name="T66" fmla="*/ 413 w 1256"/>
                <a:gd name="T67" fmla="*/ 181 h 1135"/>
                <a:gd name="T68" fmla="*/ 389 w 1256"/>
                <a:gd name="T69" fmla="*/ 179 h 1135"/>
                <a:gd name="T70" fmla="*/ 368 w 1256"/>
                <a:gd name="T71" fmla="*/ 158 h 1135"/>
                <a:gd name="T72" fmla="*/ 366 w 1256"/>
                <a:gd name="T73" fmla="*/ 134 h 1135"/>
                <a:gd name="T74" fmla="*/ 383 w 1256"/>
                <a:gd name="T75" fmla="*/ 108 h 1135"/>
                <a:gd name="T76" fmla="*/ 405 w 1256"/>
                <a:gd name="T77" fmla="*/ 101 h 1135"/>
                <a:gd name="T78" fmla="*/ 1214 w 1256"/>
                <a:gd name="T79" fmla="*/ 1082 h 1135"/>
                <a:gd name="T80" fmla="*/ 1203 w 1256"/>
                <a:gd name="T81" fmla="*/ 1093 h 1135"/>
                <a:gd name="T82" fmla="*/ 61 w 1256"/>
                <a:gd name="T83" fmla="*/ 1094 h 1135"/>
                <a:gd name="T84" fmla="*/ 47 w 1256"/>
                <a:gd name="T85" fmla="*/ 1088 h 1135"/>
                <a:gd name="T86" fmla="*/ 40 w 1256"/>
                <a:gd name="T87" fmla="*/ 1074 h 1135"/>
                <a:gd name="T88" fmla="*/ 42 w 1256"/>
                <a:gd name="T89" fmla="*/ 296 h 1135"/>
                <a:gd name="T90" fmla="*/ 53 w 1256"/>
                <a:gd name="T91" fmla="*/ 285 h 1135"/>
                <a:gd name="T92" fmla="*/ 1195 w 1256"/>
                <a:gd name="T93" fmla="*/ 284 h 1135"/>
                <a:gd name="T94" fmla="*/ 1209 w 1256"/>
                <a:gd name="T95" fmla="*/ 289 h 1135"/>
                <a:gd name="T96" fmla="*/ 1215 w 1256"/>
                <a:gd name="T97" fmla="*/ 30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6" h="1135">
                  <a:moveTo>
                    <a:pt x="1215" y="0"/>
                  </a:moveTo>
                  <a:lnTo>
                    <a:pt x="40" y="0"/>
                  </a:lnTo>
                  <a:lnTo>
                    <a:pt x="40" y="0"/>
                  </a:lnTo>
                  <a:lnTo>
                    <a:pt x="32" y="1"/>
                  </a:lnTo>
                  <a:lnTo>
                    <a:pt x="24" y="3"/>
                  </a:lnTo>
                  <a:lnTo>
                    <a:pt x="18" y="7"/>
                  </a:lnTo>
                  <a:lnTo>
                    <a:pt x="11" y="12"/>
                  </a:lnTo>
                  <a:lnTo>
                    <a:pt x="7" y="18"/>
                  </a:lnTo>
                  <a:lnTo>
                    <a:pt x="3" y="25"/>
                  </a:lnTo>
                  <a:lnTo>
                    <a:pt x="1" y="32"/>
                  </a:lnTo>
                  <a:lnTo>
                    <a:pt x="0" y="41"/>
                  </a:lnTo>
                  <a:lnTo>
                    <a:pt x="0" y="1094"/>
                  </a:lnTo>
                  <a:lnTo>
                    <a:pt x="0" y="1094"/>
                  </a:lnTo>
                  <a:lnTo>
                    <a:pt x="1" y="1103"/>
                  </a:lnTo>
                  <a:lnTo>
                    <a:pt x="3" y="1111"/>
                  </a:lnTo>
                  <a:lnTo>
                    <a:pt x="7" y="1117"/>
                  </a:lnTo>
                  <a:lnTo>
                    <a:pt x="11" y="1123"/>
                  </a:lnTo>
                  <a:lnTo>
                    <a:pt x="18" y="1128"/>
                  </a:lnTo>
                  <a:lnTo>
                    <a:pt x="24" y="1132"/>
                  </a:lnTo>
                  <a:lnTo>
                    <a:pt x="32" y="1134"/>
                  </a:lnTo>
                  <a:lnTo>
                    <a:pt x="40" y="1135"/>
                  </a:lnTo>
                  <a:lnTo>
                    <a:pt x="1215" y="1135"/>
                  </a:lnTo>
                  <a:lnTo>
                    <a:pt x="1215" y="1135"/>
                  </a:lnTo>
                  <a:lnTo>
                    <a:pt x="1224" y="1134"/>
                  </a:lnTo>
                  <a:lnTo>
                    <a:pt x="1232" y="1132"/>
                  </a:lnTo>
                  <a:lnTo>
                    <a:pt x="1238" y="1128"/>
                  </a:lnTo>
                  <a:lnTo>
                    <a:pt x="1244" y="1123"/>
                  </a:lnTo>
                  <a:lnTo>
                    <a:pt x="1249" y="1117"/>
                  </a:lnTo>
                  <a:lnTo>
                    <a:pt x="1253" y="1111"/>
                  </a:lnTo>
                  <a:lnTo>
                    <a:pt x="1255" y="1103"/>
                  </a:lnTo>
                  <a:lnTo>
                    <a:pt x="1256" y="1094"/>
                  </a:lnTo>
                  <a:lnTo>
                    <a:pt x="1256" y="41"/>
                  </a:lnTo>
                  <a:lnTo>
                    <a:pt x="1256" y="41"/>
                  </a:lnTo>
                  <a:lnTo>
                    <a:pt x="1255" y="32"/>
                  </a:lnTo>
                  <a:lnTo>
                    <a:pt x="1253" y="25"/>
                  </a:lnTo>
                  <a:lnTo>
                    <a:pt x="1249" y="18"/>
                  </a:lnTo>
                  <a:lnTo>
                    <a:pt x="1244" y="12"/>
                  </a:lnTo>
                  <a:lnTo>
                    <a:pt x="1238" y="7"/>
                  </a:lnTo>
                  <a:lnTo>
                    <a:pt x="1232" y="3"/>
                  </a:lnTo>
                  <a:lnTo>
                    <a:pt x="1224" y="1"/>
                  </a:lnTo>
                  <a:lnTo>
                    <a:pt x="1215" y="0"/>
                  </a:lnTo>
                  <a:lnTo>
                    <a:pt x="1215" y="0"/>
                  </a:lnTo>
                  <a:close/>
                  <a:moveTo>
                    <a:pt x="122" y="101"/>
                  </a:moveTo>
                  <a:lnTo>
                    <a:pt x="122" y="101"/>
                  </a:lnTo>
                  <a:lnTo>
                    <a:pt x="129" y="102"/>
                  </a:lnTo>
                  <a:lnTo>
                    <a:pt x="138" y="104"/>
                  </a:lnTo>
                  <a:lnTo>
                    <a:pt x="144" y="108"/>
                  </a:lnTo>
                  <a:lnTo>
                    <a:pt x="150" y="114"/>
                  </a:lnTo>
                  <a:lnTo>
                    <a:pt x="155" y="119"/>
                  </a:lnTo>
                  <a:lnTo>
                    <a:pt x="159" y="127"/>
                  </a:lnTo>
                  <a:lnTo>
                    <a:pt x="161" y="134"/>
                  </a:lnTo>
                  <a:lnTo>
                    <a:pt x="162" y="142"/>
                  </a:lnTo>
                  <a:lnTo>
                    <a:pt x="162" y="142"/>
                  </a:lnTo>
                  <a:lnTo>
                    <a:pt x="161" y="150"/>
                  </a:lnTo>
                  <a:lnTo>
                    <a:pt x="159" y="158"/>
                  </a:lnTo>
                  <a:lnTo>
                    <a:pt x="155" y="165"/>
                  </a:lnTo>
                  <a:lnTo>
                    <a:pt x="150" y="171"/>
                  </a:lnTo>
                  <a:lnTo>
                    <a:pt x="144" y="176"/>
                  </a:lnTo>
                  <a:lnTo>
                    <a:pt x="138" y="179"/>
                  </a:lnTo>
                  <a:lnTo>
                    <a:pt x="129" y="181"/>
                  </a:lnTo>
                  <a:lnTo>
                    <a:pt x="122" y="182"/>
                  </a:lnTo>
                  <a:lnTo>
                    <a:pt x="122" y="182"/>
                  </a:lnTo>
                  <a:lnTo>
                    <a:pt x="113" y="181"/>
                  </a:lnTo>
                  <a:lnTo>
                    <a:pt x="105" y="179"/>
                  </a:lnTo>
                  <a:lnTo>
                    <a:pt x="99" y="176"/>
                  </a:lnTo>
                  <a:lnTo>
                    <a:pt x="93" y="171"/>
                  </a:lnTo>
                  <a:lnTo>
                    <a:pt x="87" y="165"/>
                  </a:lnTo>
                  <a:lnTo>
                    <a:pt x="84" y="158"/>
                  </a:lnTo>
                  <a:lnTo>
                    <a:pt x="82" y="150"/>
                  </a:lnTo>
                  <a:lnTo>
                    <a:pt x="81" y="142"/>
                  </a:lnTo>
                  <a:lnTo>
                    <a:pt x="81" y="142"/>
                  </a:lnTo>
                  <a:lnTo>
                    <a:pt x="82" y="134"/>
                  </a:lnTo>
                  <a:lnTo>
                    <a:pt x="84" y="127"/>
                  </a:lnTo>
                  <a:lnTo>
                    <a:pt x="87" y="119"/>
                  </a:lnTo>
                  <a:lnTo>
                    <a:pt x="93" y="114"/>
                  </a:lnTo>
                  <a:lnTo>
                    <a:pt x="99" y="108"/>
                  </a:lnTo>
                  <a:lnTo>
                    <a:pt x="105" y="104"/>
                  </a:lnTo>
                  <a:lnTo>
                    <a:pt x="113" y="102"/>
                  </a:lnTo>
                  <a:lnTo>
                    <a:pt x="122" y="101"/>
                  </a:lnTo>
                  <a:lnTo>
                    <a:pt x="122" y="101"/>
                  </a:lnTo>
                  <a:close/>
                  <a:moveTo>
                    <a:pt x="263" y="101"/>
                  </a:moveTo>
                  <a:lnTo>
                    <a:pt x="263" y="101"/>
                  </a:lnTo>
                  <a:lnTo>
                    <a:pt x="271" y="102"/>
                  </a:lnTo>
                  <a:lnTo>
                    <a:pt x="279" y="104"/>
                  </a:lnTo>
                  <a:lnTo>
                    <a:pt x="285" y="108"/>
                  </a:lnTo>
                  <a:lnTo>
                    <a:pt x="292" y="114"/>
                  </a:lnTo>
                  <a:lnTo>
                    <a:pt x="297" y="119"/>
                  </a:lnTo>
                  <a:lnTo>
                    <a:pt x="300" y="127"/>
                  </a:lnTo>
                  <a:lnTo>
                    <a:pt x="302" y="134"/>
                  </a:lnTo>
                  <a:lnTo>
                    <a:pt x="303" y="142"/>
                  </a:lnTo>
                  <a:lnTo>
                    <a:pt x="303" y="142"/>
                  </a:lnTo>
                  <a:lnTo>
                    <a:pt x="302" y="150"/>
                  </a:lnTo>
                  <a:lnTo>
                    <a:pt x="300" y="158"/>
                  </a:lnTo>
                  <a:lnTo>
                    <a:pt x="297" y="165"/>
                  </a:lnTo>
                  <a:lnTo>
                    <a:pt x="292" y="171"/>
                  </a:lnTo>
                  <a:lnTo>
                    <a:pt x="285" y="176"/>
                  </a:lnTo>
                  <a:lnTo>
                    <a:pt x="279" y="179"/>
                  </a:lnTo>
                  <a:lnTo>
                    <a:pt x="271" y="181"/>
                  </a:lnTo>
                  <a:lnTo>
                    <a:pt x="263" y="182"/>
                  </a:lnTo>
                  <a:lnTo>
                    <a:pt x="263" y="182"/>
                  </a:lnTo>
                  <a:lnTo>
                    <a:pt x="255" y="181"/>
                  </a:lnTo>
                  <a:lnTo>
                    <a:pt x="248" y="179"/>
                  </a:lnTo>
                  <a:lnTo>
                    <a:pt x="240" y="176"/>
                  </a:lnTo>
                  <a:lnTo>
                    <a:pt x="235" y="171"/>
                  </a:lnTo>
                  <a:lnTo>
                    <a:pt x="230" y="165"/>
                  </a:lnTo>
                  <a:lnTo>
                    <a:pt x="225" y="158"/>
                  </a:lnTo>
                  <a:lnTo>
                    <a:pt x="223" y="150"/>
                  </a:lnTo>
                  <a:lnTo>
                    <a:pt x="222" y="142"/>
                  </a:lnTo>
                  <a:lnTo>
                    <a:pt x="222" y="142"/>
                  </a:lnTo>
                  <a:lnTo>
                    <a:pt x="223" y="134"/>
                  </a:lnTo>
                  <a:lnTo>
                    <a:pt x="225" y="127"/>
                  </a:lnTo>
                  <a:lnTo>
                    <a:pt x="230" y="119"/>
                  </a:lnTo>
                  <a:lnTo>
                    <a:pt x="235" y="114"/>
                  </a:lnTo>
                  <a:lnTo>
                    <a:pt x="240" y="108"/>
                  </a:lnTo>
                  <a:lnTo>
                    <a:pt x="248" y="104"/>
                  </a:lnTo>
                  <a:lnTo>
                    <a:pt x="255" y="102"/>
                  </a:lnTo>
                  <a:lnTo>
                    <a:pt x="263" y="101"/>
                  </a:lnTo>
                  <a:lnTo>
                    <a:pt x="263" y="101"/>
                  </a:lnTo>
                  <a:close/>
                  <a:moveTo>
                    <a:pt x="405" y="101"/>
                  </a:moveTo>
                  <a:lnTo>
                    <a:pt x="405" y="101"/>
                  </a:lnTo>
                  <a:lnTo>
                    <a:pt x="413" y="102"/>
                  </a:lnTo>
                  <a:lnTo>
                    <a:pt x="421" y="104"/>
                  </a:lnTo>
                  <a:lnTo>
                    <a:pt x="428" y="108"/>
                  </a:lnTo>
                  <a:lnTo>
                    <a:pt x="434" y="114"/>
                  </a:lnTo>
                  <a:lnTo>
                    <a:pt x="438" y="119"/>
                  </a:lnTo>
                  <a:lnTo>
                    <a:pt x="443" y="127"/>
                  </a:lnTo>
                  <a:lnTo>
                    <a:pt x="445" y="134"/>
                  </a:lnTo>
                  <a:lnTo>
                    <a:pt x="446" y="142"/>
                  </a:lnTo>
                  <a:lnTo>
                    <a:pt x="446" y="142"/>
                  </a:lnTo>
                  <a:lnTo>
                    <a:pt x="445" y="150"/>
                  </a:lnTo>
                  <a:lnTo>
                    <a:pt x="443" y="158"/>
                  </a:lnTo>
                  <a:lnTo>
                    <a:pt x="438" y="165"/>
                  </a:lnTo>
                  <a:lnTo>
                    <a:pt x="434" y="171"/>
                  </a:lnTo>
                  <a:lnTo>
                    <a:pt x="428" y="176"/>
                  </a:lnTo>
                  <a:lnTo>
                    <a:pt x="421" y="179"/>
                  </a:lnTo>
                  <a:lnTo>
                    <a:pt x="413" y="181"/>
                  </a:lnTo>
                  <a:lnTo>
                    <a:pt x="405" y="182"/>
                  </a:lnTo>
                  <a:lnTo>
                    <a:pt x="405" y="182"/>
                  </a:lnTo>
                  <a:lnTo>
                    <a:pt x="397" y="181"/>
                  </a:lnTo>
                  <a:lnTo>
                    <a:pt x="389" y="179"/>
                  </a:lnTo>
                  <a:lnTo>
                    <a:pt x="383" y="176"/>
                  </a:lnTo>
                  <a:lnTo>
                    <a:pt x="376" y="171"/>
                  </a:lnTo>
                  <a:lnTo>
                    <a:pt x="371" y="165"/>
                  </a:lnTo>
                  <a:lnTo>
                    <a:pt x="368" y="158"/>
                  </a:lnTo>
                  <a:lnTo>
                    <a:pt x="366" y="150"/>
                  </a:lnTo>
                  <a:lnTo>
                    <a:pt x="365" y="142"/>
                  </a:lnTo>
                  <a:lnTo>
                    <a:pt x="365" y="142"/>
                  </a:lnTo>
                  <a:lnTo>
                    <a:pt x="366" y="134"/>
                  </a:lnTo>
                  <a:lnTo>
                    <a:pt x="368" y="127"/>
                  </a:lnTo>
                  <a:lnTo>
                    <a:pt x="371" y="119"/>
                  </a:lnTo>
                  <a:lnTo>
                    <a:pt x="376" y="114"/>
                  </a:lnTo>
                  <a:lnTo>
                    <a:pt x="383" y="108"/>
                  </a:lnTo>
                  <a:lnTo>
                    <a:pt x="389" y="104"/>
                  </a:lnTo>
                  <a:lnTo>
                    <a:pt x="397" y="102"/>
                  </a:lnTo>
                  <a:lnTo>
                    <a:pt x="405" y="101"/>
                  </a:lnTo>
                  <a:lnTo>
                    <a:pt x="405" y="101"/>
                  </a:lnTo>
                  <a:close/>
                  <a:moveTo>
                    <a:pt x="1215" y="1074"/>
                  </a:moveTo>
                  <a:lnTo>
                    <a:pt x="1215" y="1074"/>
                  </a:lnTo>
                  <a:lnTo>
                    <a:pt x="1215" y="1078"/>
                  </a:lnTo>
                  <a:lnTo>
                    <a:pt x="1214" y="1082"/>
                  </a:lnTo>
                  <a:lnTo>
                    <a:pt x="1212" y="1086"/>
                  </a:lnTo>
                  <a:lnTo>
                    <a:pt x="1209" y="1088"/>
                  </a:lnTo>
                  <a:lnTo>
                    <a:pt x="1207" y="1091"/>
                  </a:lnTo>
                  <a:lnTo>
                    <a:pt x="1203" y="1093"/>
                  </a:lnTo>
                  <a:lnTo>
                    <a:pt x="1199" y="1094"/>
                  </a:lnTo>
                  <a:lnTo>
                    <a:pt x="1195" y="1094"/>
                  </a:lnTo>
                  <a:lnTo>
                    <a:pt x="61" y="1094"/>
                  </a:lnTo>
                  <a:lnTo>
                    <a:pt x="61" y="1094"/>
                  </a:lnTo>
                  <a:lnTo>
                    <a:pt x="56" y="1094"/>
                  </a:lnTo>
                  <a:lnTo>
                    <a:pt x="53" y="1093"/>
                  </a:lnTo>
                  <a:lnTo>
                    <a:pt x="49" y="1091"/>
                  </a:lnTo>
                  <a:lnTo>
                    <a:pt x="47" y="1088"/>
                  </a:lnTo>
                  <a:lnTo>
                    <a:pt x="43" y="1086"/>
                  </a:lnTo>
                  <a:lnTo>
                    <a:pt x="42" y="1082"/>
                  </a:lnTo>
                  <a:lnTo>
                    <a:pt x="40" y="1078"/>
                  </a:lnTo>
                  <a:lnTo>
                    <a:pt x="40" y="1074"/>
                  </a:lnTo>
                  <a:lnTo>
                    <a:pt x="40" y="304"/>
                  </a:lnTo>
                  <a:lnTo>
                    <a:pt x="40" y="304"/>
                  </a:lnTo>
                  <a:lnTo>
                    <a:pt x="40" y="300"/>
                  </a:lnTo>
                  <a:lnTo>
                    <a:pt x="42" y="296"/>
                  </a:lnTo>
                  <a:lnTo>
                    <a:pt x="43" y="293"/>
                  </a:lnTo>
                  <a:lnTo>
                    <a:pt x="47" y="289"/>
                  </a:lnTo>
                  <a:lnTo>
                    <a:pt x="49" y="287"/>
                  </a:lnTo>
                  <a:lnTo>
                    <a:pt x="53" y="285"/>
                  </a:lnTo>
                  <a:lnTo>
                    <a:pt x="56" y="284"/>
                  </a:lnTo>
                  <a:lnTo>
                    <a:pt x="61" y="284"/>
                  </a:lnTo>
                  <a:lnTo>
                    <a:pt x="1195" y="284"/>
                  </a:lnTo>
                  <a:lnTo>
                    <a:pt x="1195" y="284"/>
                  </a:lnTo>
                  <a:lnTo>
                    <a:pt x="1199" y="284"/>
                  </a:lnTo>
                  <a:lnTo>
                    <a:pt x="1203" y="285"/>
                  </a:lnTo>
                  <a:lnTo>
                    <a:pt x="1207" y="287"/>
                  </a:lnTo>
                  <a:lnTo>
                    <a:pt x="1209" y="289"/>
                  </a:lnTo>
                  <a:lnTo>
                    <a:pt x="1212" y="293"/>
                  </a:lnTo>
                  <a:lnTo>
                    <a:pt x="1214" y="296"/>
                  </a:lnTo>
                  <a:lnTo>
                    <a:pt x="1215" y="300"/>
                  </a:lnTo>
                  <a:lnTo>
                    <a:pt x="1215" y="304"/>
                  </a:lnTo>
                  <a:lnTo>
                    <a:pt x="1215" y="1074"/>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348" name="Group 347">
            <a:extLst>
              <a:ext uri="{FF2B5EF4-FFF2-40B4-BE49-F238E27FC236}">
                <a16:creationId xmlns:a16="http://schemas.microsoft.com/office/drawing/2014/main" id="{E1AEAFF2-0F38-C44C-B0B3-15CA32F0FD05}"/>
              </a:ext>
            </a:extLst>
          </p:cNvPr>
          <p:cNvGrpSpPr/>
          <p:nvPr/>
        </p:nvGrpSpPr>
        <p:grpSpPr>
          <a:xfrm>
            <a:off x="4160018" y="5690354"/>
            <a:ext cx="348134" cy="391932"/>
            <a:chOff x="5520893" y="5386691"/>
            <a:chExt cx="348134" cy="391932"/>
          </a:xfrm>
        </p:grpSpPr>
        <p:sp>
          <p:nvSpPr>
            <p:cNvPr id="296" name="object 90">
              <a:extLst>
                <a:ext uri="{FF2B5EF4-FFF2-40B4-BE49-F238E27FC236}">
                  <a16:creationId xmlns:a16="http://schemas.microsoft.com/office/drawing/2014/main" id="{B57556D0-266D-274F-9FBA-C9EFAEB0444D}"/>
                </a:ext>
              </a:extLst>
            </p:cNvPr>
            <p:cNvSpPr txBox="1"/>
            <p:nvPr/>
          </p:nvSpPr>
          <p:spPr>
            <a:xfrm>
              <a:off x="5520893" y="5648651"/>
              <a:ext cx="348134" cy="129972"/>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700" b="0" i="0" u="none" strike="noStrike" kern="1200" cap="none" spc="-5" normalizeH="0" baseline="0" noProof="0">
                  <a:ln>
                    <a:noFill/>
                  </a:ln>
                  <a:solidFill>
                    <a:srgbClr val="000000"/>
                  </a:solidFill>
                  <a:effectLst/>
                  <a:uLnTx/>
                  <a:uFillTx/>
                  <a:latin typeface="Open Sans"/>
                  <a:ea typeface="+mn-ea"/>
                  <a:cs typeface="Open Sans"/>
                </a:rPr>
                <a:t>Mobile</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sp>
          <p:nvSpPr>
            <p:cNvPr id="298" name="Freeform 384">
              <a:extLst>
                <a:ext uri="{FF2B5EF4-FFF2-40B4-BE49-F238E27FC236}">
                  <a16:creationId xmlns:a16="http://schemas.microsoft.com/office/drawing/2014/main" id="{668F8146-69F2-914C-8737-805B3CDD710F}"/>
                </a:ext>
              </a:extLst>
            </p:cNvPr>
            <p:cNvSpPr>
              <a:spLocks noChangeAspect="1" noEditPoints="1"/>
            </p:cNvSpPr>
            <p:nvPr/>
          </p:nvSpPr>
          <p:spPr bwMode="auto">
            <a:xfrm>
              <a:off x="5602301" y="5386691"/>
              <a:ext cx="187575" cy="236428"/>
            </a:xfrm>
            <a:custGeom>
              <a:avLst/>
              <a:gdLst>
                <a:gd name="T0" fmla="*/ 113 w 948"/>
                <a:gd name="T1" fmla="*/ 0 h 1399"/>
                <a:gd name="T2" fmla="*/ 79 w 948"/>
                <a:gd name="T3" fmla="*/ 6 h 1399"/>
                <a:gd name="T4" fmla="*/ 49 w 948"/>
                <a:gd name="T5" fmla="*/ 20 h 1399"/>
                <a:gd name="T6" fmla="*/ 26 w 948"/>
                <a:gd name="T7" fmla="*/ 41 h 1399"/>
                <a:gd name="T8" fmla="*/ 8 w 948"/>
                <a:gd name="T9" fmla="*/ 69 h 1399"/>
                <a:gd name="T10" fmla="*/ 0 w 948"/>
                <a:gd name="T11" fmla="*/ 101 h 1399"/>
                <a:gd name="T12" fmla="*/ 0 w 948"/>
                <a:gd name="T13" fmla="*/ 1287 h 1399"/>
                <a:gd name="T14" fmla="*/ 4 w 948"/>
                <a:gd name="T15" fmla="*/ 1320 h 1399"/>
                <a:gd name="T16" fmla="*/ 19 w 948"/>
                <a:gd name="T17" fmla="*/ 1350 h 1399"/>
                <a:gd name="T18" fmla="*/ 41 w 948"/>
                <a:gd name="T19" fmla="*/ 1374 h 1399"/>
                <a:gd name="T20" fmla="*/ 69 w 948"/>
                <a:gd name="T21" fmla="*/ 1391 h 1399"/>
                <a:gd name="T22" fmla="*/ 101 w 948"/>
                <a:gd name="T23" fmla="*/ 1398 h 1399"/>
                <a:gd name="T24" fmla="*/ 835 w 948"/>
                <a:gd name="T25" fmla="*/ 1399 h 1399"/>
                <a:gd name="T26" fmla="*/ 868 w 948"/>
                <a:gd name="T27" fmla="*/ 1394 h 1399"/>
                <a:gd name="T28" fmla="*/ 897 w 948"/>
                <a:gd name="T29" fmla="*/ 1380 h 1399"/>
                <a:gd name="T30" fmla="*/ 922 w 948"/>
                <a:gd name="T31" fmla="*/ 1359 h 1399"/>
                <a:gd name="T32" fmla="*/ 938 w 948"/>
                <a:gd name="T33" fmla="*/ 1331 h 1399"/>
                <a:gd name="T34" fmla="*/ 947 w 948"/>
                <a:gd name="T35" fmla="*/ 1298 h 1399"/>
                <a:gd name="T36" fmla="*/ 948 w 948"/>
                <a:gd name="T37" fmla="*/ 113 h 1399"/>
                <a:gd name="T38" fmla="*/ 942 w 948"/>
                <a:gd name="T39" fmla="*/ 80 h 1399"/>
                <a:gd name="T40" fmla="*/ 928 w 948"/>
                <a:gd name="T41" fmla="*/ 50 h 1399"/>
                <a:gd name="T42" fmla="*/ 906 w 948"/>
                <a:gd name="T43" fmla="*/ 26 h 1399"/>
                <a:gd name="T44" fmla="*/ 879 w 948"/>
                <a:gd name="T45" fmla="*/ 9 h 1399"/>
                <a:gd name="T46" fmla="*/ 846 w 948"/>
                <a:gd name="T47" fmla="*/ 0 h 1399"/>
                <a:gd name="T48" fmla="*/ 474 w 948"/>
                <a:gd name="T49" fmla="*/ 1309 h 1399"/>
                <a:gd name="T50" fmla="*/ 460 w 948"/>
                <a:gd name="T51" fmla="*/ 1308 h 1399"/>
                <a:gd name="T52" fmla="*/ 436 w 948"/>
                <a:gd name="T53" fmla="*/ 1297 h 1399"/>
                <a:gd name="T54" fmla="*/ 411 w 948"/>
                <a:gd name="T55" fmla="*/ 1267 h 1399"/>
                <a:gd name="T56" fmla="*/ 406 w 948"/>
                <a:gd name="T57" fmla="*/ 1248 h 1399"/>
                <a:gd name="T58" fmla="*/ 406 w 948"/>
                <a:gd name="T59" fmla="*/ 1234 h 1399"/>
                <a:gd name="T60" fmla="*/ 411 w 948"/>
                <a:gd name="T61" fmla="*/ 1215 h 1399"/>
                <a:gd name="T62" fmla="*/ 436 w 948"/>
                <a:gd name="T63" fmla="*/ 1186 h 1399"/>
                <a:gd name="T64" fmla="*/ 460 w 948"/>
                <a:gd name="T65" fmla="*/ 1175 h 1399"/>
                <a:gd name="T66" fmla="*/ 474 w 948"/>
                <a:gd name="T67" fmla="*/ 1174 h 1399"/>
                <a:gd name="T68" fmla="*/ 493 w 948"/>
                <a:gd name="T69" fmla="*/ 1177 h 1399"/>
                <a:gd name="T70" fmla="*/ 521 w 948"/>
                <a:gd name="T71" fmla="*/ 1193 h 1399"/>
                <a:gd name="T72" fmla="*/ 538 w 948"/>
                <a:gd name="T73" fmla="*/ 1221 h 1399"/>
                <a:gd name="T74" fmla="*/ 542 w 948"/>
                <a:gd name="T75" fmla="*/ 1241 h 1399"/>
                <a:gd name="T76" fmla="*/ 539 w 948"/>
                <a:gd name="T77" fmla="*/ 1255 h 1399"/>
                <a:gd name="T78" fmla="*/ 530 w 948"/>
                <a:gd name="T79" fmla="*/ 1279 h 1399"/>
                <a:gd name="T80" fmla="*/ 500 w 948"/>
                <a:gd name="T81" fmla="*/ 1304 h 1399"/>
                <a:gd name="T82" fmla="*/ 480 w 948"/>
                <a:gd name="T83" fmla="*/ 1309 h 1399"/>
                <a:gd name="T84" fmla="*/ 858 w 948"/>
                <a:gd name="T85" fmla="*/ 1038 h 1399"/>
                <a:gd name="T86" fmla="*/ 853 w 948"/>
                <a:gd name="T87" fmla="*/ 1056 h 1399"/>
                <a:gd name="T88" fmla="*/ 837 w 948"/>
                <a:gd name="T89" fmla="*/ 1076 h 1399"/>
                <a:gd name="T90" fmla="*/ 812 w 948"/>
                <a:gd name="T91" fmla="*/ 1083 h 1399"/>
                <a:gd name="T92" fmla="*/ 126 w 948"/>
                <a:gd name="T93" fmla="*/ 1082 h 1399"/>
                <a:gd name="T94" fmla="*/ 103 w 948"/>
                <a:gd name="T95" fmla="*/ 1071 h 1399"/>
                <a:gd name="T96" fmla="*/ 91 w 948"/>
                <a:gd name="T97" fmla="*/ 1047 h 1399"/>
                <a:gd name="T98" fmla="*/ 90 w 948"/>
                <a:gd name="T99" fmla="*/ 136 h 1399"/>
                <a:gd name="T100" fmla="*/ 98 w 948"/>
                <a:gd name="T101" fmla="*/ 110 h 1399"/>
                <a:gd name="T102" fmla="*/ 117 w 948"/>
                <a:gd name="T103" fmla="*/ 94 h 1399"/>
                <a:gd name="T104" fmla="*/ 812 w 948"/>
                <a:gd name="T105" fmla="*/ 90 h 1399"/>
                <a:gd name="T106" fmla="*/ 830 w 948"/>
                <a:gd name="T107" fmla="*/ 94 h 1399"/>
                <a:gd name="T108" fmla="*/ 850 w 948"/>
                <a:gd name="T109" fmla="*/ 110 h 1399"/>
                <a:gd name="T110" fmla="*/ 858 w 948"/>
                <a:gd name="T111" fmla="*/ 136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48" h="1399">
                  <a:moveTo>
                    <a:pt x="835" y="0"/>
                  </a:moveTo>
                  <a:lnTo>
                    <a:pt x="113" y="0"/>
                  </a:lnTo>
                  <a:lnTo>
                    <a:pt x="113" y="0"/>
                  </a:lnTo>
                  <a:lnTo>
                    <a:pt x="101" y="0"/>
                  </a:lnTo>
                  <a:lnTo>
                    <a:pt x="90" y="2"/>
                  </a:lnTo>
                  <a:lnTo>
                    <a:pt x="79" y="6"/>
                  </a:lnTo>
                  <a:lnTo>
                    <a:pt x="69" y="9"/>
                  </a:lnTo>
                  <a:lnTo>
                    <a:pt x="59" y="14"/>
                  </a:lnTo>
                  <a:lnTo>
                    <a:pt x="49" y="20"/>
                  </a:lnTo>
                  <a:lnTo>
                    <a:pt x="41" y="26"/>
                  </a:lnTo>
                  <a:lnTo>
                    <a:pt x="33" y="33"/>
                  </a:lnTo>
                  <a:lnTo>
                    <a:pt x="26" y="41"/>
                  </a:lnTo>
                  <a:lnTo>
                    <a:pt x="19" y="50"/>
                  </a:lnTo>
                  <a:lnTo>
                    <a:pt x="13" y="59"/>
                  </a:lnTo>
                  <a:lnTo>
                    <a:pt x="8" y="69"/>
                  </a:lnTo>
                  <a:lnTo>
                    <a:pt x="4" y="80"/>
                  </a:lnTo>
                  <a:lnTo>
                    <a:pt x="2" y="90"/>
                  </a:lnTo>
                  <a:lnTo>
                    <a:pt x="0" y="101"/>
                  </a:lnTo>
                  <a:lnTo>
                    <a:pt x="0" y="113"/>
                  </a:lnTo>
                  <a:lnTo>
                    <a:pt x="0" y="1287"/>
                  </a:lnTo>
                  <a:lnTo>
                    <a:pt x="0" y="1287"/>
                  </a:lnTo>
                  <a:lnTo>
                    <a:pt x="0" y="1298"/>
                  </a:lnTo>
                  <a:lnTo>
                    <a:pt x="2" y="1309"/>
                  </a:lnTo>
                  <a:lnTo>
                    <a:pt x="4" y="1320"/>
                  </a:lnTo>
                  <a:lnTo>
                    <a:pt x="8" y="1331"/>
                  </a:lnTo>
                  <a:lnTo>
                    <a:pt x="13" y="1340"/>
                  </a:lnTo>
                  <a:lnTo>
                    <a:pt x="19" y="1350"/>
                  </a:lnTo>
                  <a:lnTo>
                    <a:pt x="26" y="1359"/>
                  </a:lnTo>
                  <a:lnTo>
                    <a:pt x="33" y="1366"/>
                  </a:lnTo>
                  <a:lnTo>
                    <a:pt x="41" y="1374"/>
                  </a:lnTo>
                  <a:lnTo>
                    <a:pt x="49" y="1380"/>
                  </a:lnTo>
                  <a:lnTo>
                    <a:pt x="59" y="1385"/>
                  </a:lnTo>
                  <a:lnTo>
                    <a:pt x="69" y="1391"/>
                  </a:lnTo>
                  <a:lnTo>
                    <a:pt x="79" y="1394"/>
                  </a:lnTo>
                  <a:lnTo>
                    <a:pt x="90" y="1397"/>
                  </a:lnTo>
                  <a:lnTo>
                    <a:pt x="101" y="1398"/>
                  </a:lnTo>
                  <a:lnTo>
                    <a:pt x="113" y="1399"/>
                  </a:lnTo>
                  <a:lnTo>
                    <a:pt x="835" y="1399"/>
                  </a:lnTo>
                  <a:lnTo>
                    <a:pt x="835" y="1399"/>
                  </a:lnTo>
                  <a:lnTo>
                    <a:pt x="846" y="1398"/>
                  </a:lnTo>
                  <a:lnTo>
                    <a:pt x="858" y="1397"/>
                  </a:lnTo>
                  <a:lnTo>
                    <a:pt x="868" y="1394"/>
                  </a:lnTo>
                  <a:lnTo>
                    <a:pt x="879" y="1391"/>
                  </a:lnTo>
                  <a:lnTo>
                    <a:pt x="889" y="1385"/>
                  </a:lnTo>
                  <a:lnTo>
                    <a:pt x="897" y="1380"/>
                  </a:lnTo>
                  <a:lnTo>
                    <a:pt x="906" y="1374"/>
                  </a:lnTo>
                  <a:lnTo>
                    <a:pt x="914" y="1366"/>
                  </a:lnTo>
                  <a:lnTo>
                    <a:pt x="922" y="1359"/>
                  </a:lnTo>
                  <a:lnTo>
                    <a:pt x="928" y="1350"/>
                  </a:lnTo>
                  <a:lnTo>
                    <a:pt x="934" y="1340"/>
                  </a:lnTo>
                  <a:lnTo>
                    <a:pt x="938" y="1331"/>
                  </a:lnTo>
                  <a:lnTo>
                    <a:pt x="942" y="1320"/>
                  </a:lnTo>
                  <a:lnTo>
                    <a:pt x="946" y="1309"/>
                  </a:lnTo>
                  <a:lnTo>
                    <a:pt x="947" y="1298"/>
                  </a:lnTo>
                  <a:lnTo>
                    <a:pt x="948" y="1287"/>
                  </a:lnTo>
                  <a:lnTo>
                    <a:pt x="948" y="113"/>
                  </a:lnTo>
                  <a:lnTo>
                    <a:pt x="948" y="113"/>
                  </a:lnTo>
                  <a:lnTo>
                    <a:pt x="947" y="101"/>
                  </a:lnTo>
                  <a:lnTo>
                    <a:pt x="946" y="90"/>
                  </a:lnTo>
                  <a:lnTo>
                    <a:pt x="942" y="80"/>
                  </a:lnTo>
                  <a:lnTo>
                    <a:pt x="938" y="69"/>
                  </a:lnTo>
                  <a:lnTo>
                    <a:pt x="934" y="59"/>
                  </a:lnTo>
                  <a:lnTo>
                    <a:pt x="928" y="50"/>
                  </a:lnTo>
                  <a:lnTo>
                    <a:pt x="922" y="41"/>
                  </a:lnTo>
                  <a:lnTo>
                    <a:pt x="914" y="33"/>
                  </a:lnTo>
                  <a:lnTo>
                    <a:pt x="906" y="26"/>
                  </a:lnTo>
                  <a:lnTo>
                    <a:pt x="897" y="20"/>
                  </a:lnTo>
                  <a:lnTo>
                    <a:pt x="889" y="14"/>
                  </a:lnTo>
                  <a:lnTo>
                    <a:pt x="879" y="9"/>
                  </a:lnTo>
                  <a:lnTo>
                    <a:pt x="868" y="6"/>
                  </a:lnTo>
                  <a:lnTo>
                    <a:pt x="858" y="2"/>
                  </a:lnTo>
                  <a:lnTo>
                    <a:pt x="846" y="0"/>
                  </a:lnTo>
                  <a:lnTo>
                    <a:pt x="835" y="0"/>
                  </a:lnTo>
                  <a:lnTo>
                    <a:pt x="835" y="0"/>
                  </a:lnTo>
                  <a:close/>
                  <a:moveTo>
                    <a:pt x="474" y="1309"/>
                  </a:moveTo>
                  <a:lnTo>
                    <a:pt x="474" y="1309"/>
                  </a:lnTo>
                  <a:lnTo>
                    <a:pt x="466" y="1309"/>
                  </a:lnTo>
                  <a:lnTo>
                    <a:pt x="460" y="1308"/>
                  </a:lnTo>
                  <a:lnTo>
                    <a:pt x="453" y="1306"/>
                  </a:lnTo>
                  <a:lnTo>
                    <a:pt x="447" y="1304"/>
                  </a:lnTo>
                  <a:lnTo>
                    <a:pt x="436" y="1297"/>
                  </a:lnTo>
                  <a:lnTo>
                    <a:pt x="425" y="1289"/>
                  </a:lnTo>
                  <a:lnTo>
                    <a:pt x="417" y="1279"/>
                  </a:lnTo>
                  <a:lnTo>
                    <a:pt x="411" y="1267"/>
                  </a:lnTo>
                  <a:lnTo>
                    <a:pt x="409" y="1262"/>
                  </a:lnTo>
                  <a:lnTo>
                    <a:pt x="407" y="1255"/>
                  </a:lnTo>
                  <a:lnTo>
                    <a:pt x="406" y="1248"/>
                  </a:lnTo>
                  <a:lnTo>
                    <a:pt x="406" y="1241"/>
                  </a:lnTo>
                  <a:lnTo>
                    <a:pt x="406" y="1241"/>
                  </a:lnTo>
                  <a:lnTo>
                    <a:pt x="406" y="1234"/>
                  </a:lnTo>
                  <a:lnTo>
                    <a:pt x="407" y="1227"/>
                  </a:lnTo>
                  <a:lnTo>
                    <a:pt x="409" y="1221"/>
                  </a:lnTo>
                  <a:lnTo>
                    <a:pt x="411" y="1215"/>
                  </a:lnTo>
                  <a:lnTo>
                    <a:pt x="417" y="1204"/>
                  </a:lnTo>
                  <a:lnTo>
                    <a:pt x="425" y="1193"/>
                  </a:lnTo>
                  <a:lnTo>
                    <a:pt x="436" y="1186"/>
                  </a:lnTo>
                  <a:lnTo>
                    <a:pt x="447" y="1179"/>
                  </a:lnTo>
                  <a:lnTo>
                    <a:pt x="453" y="1177"/>
                  </a:lnTo>
                  <a:lnTo>
                    <a:pt x="460" y="1175"/>
                  </a:lnTo>
                  <a:lnTo>
                    <a:pt x="466" y="1174"/>
                  </a:lnTo>
                  <a:lnTo>
                    <a:pt x="474" y="1174"/>
                  </a:lnTo>
                  <a:lnTo>
                    <a:pt x="474" y="1174"/>
                  </a:lnTo>
                  <a:lnTo>
                    <a:pt x="480" y="1174"/>
                  </a:lnTo>
                  <a:lnTo>
                    <a:pt x="487" y="1175"/>
                  </a:lnTo>
                  <a:lnTo>
                    <a:pt x="493" y="1177"/>
                  </a:lnTo>
                  <a:lnTo>
                    <a:pt x="500" y="1179"/>
                  </a:lnTo>
                  <a:lnTo>
                    <a:pt x="511" y="1186"/>
                  </a:lnTo>
                  <a:lnTo>
                    <a:pt x="521" y="1193"/>
                  </a:lnTo>
                  <a:lnTo>
                    <a:pt x="530" y="1204"/>
                  </a:lnTo>
                  <a:lnTo>
                    <a:pt x="536" y="1215"/>
                  </a:lnTo>
                  <a:lnTo>
                    <a:pt x="538" y="1221"/>
                  </a:lnTo>
                  <a:lnTo>
                    <a:pt x="539" y="1227"/>
                  </a:lnTo>
                  <a:lnTo>
                    <a:pt x="540" y="1234"/>
                  </a:lnTo>
                  <a:lnTo>
                    <a:pt x="542" y="1241"/>
                  </a:lnTo>
                  <a:lnTo>
                    <a:pt x="542" y="1241"/>
                  </a:lnTo>
                  <a:lnTo>
                    <a:pt x="540" y="1248"/>
                  </a:lnTo>
                  <a:lnTo>
                    <a:pt x="539" y="1255"/>
                  </a:lnTo>
                  <a:lnTo>
                    <a:pt x="538" y="1262"/>
                  </a:lnTo>
                  <a:lnTo>
                    <a:pt x="536" y="1267"/>
                  </a:lnTo>
                  <a:lnTo>
                    <a:pt x="530" y="1279"/>
                  </a:lnTo>
                  <a:lnTo>
                    <a:pt x="521" y="1289"/>
                  </a:lnTo>
                  <a:lnTo>
                    <a:pt x="511" y="1297"/>
                  </a:lnTo>
                  <a:lnTo>
                    <a:pt x="500" y="1304"/>
                  </a:lnTo>
                  <a:lnTo>
                    <a:pt x="493" y="1306"/>
                  </a:lnTo>
                  <a:lnTo>
                    <a:pt x="487" y="1308"/>
                  </a:lnTo>
                  <a:lnTo>
                    <a:pt x="480" y="1309"/>
                  </a:lnTo>
                  <a:lnTo>
                    <a:pt x="474" y="1309"/>
                  </a:lnTo>
                  <a:lnTo>
                    <a:pt x="474" y="1309"/>
                  </a:lnTo>
                  <a:close/>
                  <a:moveTo>
                    <a:pt x="858" y="1038"/>
                  </a:moveTo>
                  <a:lnTo>
                    <a:pt x="858" y="1038"/>
                  </a:lnTo>
                  <a:lnTo>
                    <a:pt x="856" y="1047"/>
                  </a:lnTo>
                  <a:lnTo>
                    <a:pt x="853" y="1056"/>
                  </a:lnTo>
                  <a:lnTo>
                    <a:pt x="850" y="1063"/>
                  </a:lnTo>
                  <a:lnTo>
                    <a:pt x="844" y="1071"/>
                  </a:lnTo>
                  <a:lnTo>
                    <a:pt x="837" y="1076"/>
                  </a:lnTo>
                  <a:lnTo>
                    <a:pt x="830" y="1080"/>
                  </a:lnTo>
                  <a:lnTo>
                    <a:pt x="821" y="1082"/>
                  </a:lnTo>
                  <a:lnTo>
                    <a:pt x="812" y="1083"/>
                  </a:lnTo>
                  <a:lnTo>
                    <a:pt x="135" y="1083"/>
                  </a:lnTo>
                  <a:lnTo>
                    <a:pt x="135" y="1083"/>
                  </a:lnTo>
                  <a:lnTo>
                    <a:pt x="126" y="1082"/>
                  </a:lnTo>
                  <a:lnTo>
                    <a:pt x="117" y="1080"/>
                  </a:lnTo>
                  <a:lnTo>
                    <a:pt x="109" y="1076"/>
                  </a:lnTo>
                  <a:lnTo>
                    <a:pt x="103" y="1071"/>
                  </a:lnTo>
                  <a:lnTo>
                    <a:pt x="98" y="1063"/>
                  </a:lnTo>
                  <a:lnTo>
                    <a:pt x="93" y="1056"/>
                  </a:lnTo>
                  <a:lnTo>
                    <a:pt x="91" y="1047"/>
                  </a:lnTo>
                  <a:lnTo>
                    <a:pt x="90" y="1038"/>
                  </a:lnTo>
                  <a:lnTo>
                    <a:pt x="90" y="136"/>
                  </a:lnTo>
                  <a:lnTo>
                    <a:pt x="90" y="136"/>
                  </a:lnTo>
                  <a:lnTo>
                    <a:pt x="91" y="126"/>
                  </a:lnTo>
                  <a:lnTo>
                    <a:pt x="93" y="118"/>
                  </a:lnTo>
                  <a:lnTo>
                    <a:pt x="98" y="110"/>
                  </a:lnTo>
                  <a:lnTo>
                    <a:pt x="103" y="103"/>
                  </a:lnTo>
                  <a:lnTo>
                    <a:pt x="109" y="98"/>
                  </a:lnTo>
                  <a:lnTo>
                    <a:pt x="117" y="94"/>
                  </a:lnTo>
                  <a:lnTo>
                    <a:pt x="126" y="92"/>
                  </a:lnTo>
                  <a:lnTo>
                    <a:pt x="135" y="90"/>
                  </a:lnTo>
                  <a:lnTo>
                    <a:pt x="812" y="90"/>
                  </a:lnTo>
                  <a:lnTo>
                    <a:pt x="812" y="90"/>
                  </a:lnTo>
                  <a:lnTo>
                    <a:pt x="821" y="92"/>
                  </a:lnTo>
                  <a:lnTo>
                    <a:pt x="830" y="94"/>
                  </a:lnTo>
                  <a:lnTo>
                    <a:pt x="837" y="98"/>
                  </a:lnTo>
                  <a:lnTo>
                    <a:pt x="844" y="103"/>
                  </a:lnTo>
                  <a:lnTo>
                    <a:pt x="850" y="110"/>
                  </a:lnTo>
                  <a:lnTo>
                    <a:pt x="853" y="118"/>
                  </a:lnTo>
                  <a:lnTo>
                    <a:pt x="856" y="126"/>
                  </a:lnTo>
                  <a:lnTo>
                    <a:pt x="858" y="136"/>
                  </a:lnTo>
                  <a:lnTo>
                    <a:pt x="858" y="1038"/>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346" name="Group 345">
            <a:extLst>
              <a:ext uri="{FF2B5EF4-FFF2-40B4-BE49-F238E27FC236}">
                <a16:creationId xmlns:a16="http://schemas.microsoft.com/office/drawing/2014/main" id="{98C4F212-C7B1-D14F-BDA9-21C9D8311082}"/>
              </a:ext>
            </a:extLst>
          </p:cNvPr>
          <p:cNvGrpSpPr/>
          <p:nvPr/>
        </p:nvGrpSpPr>
        <p:grpSpPr>
          <a:xfrm>
            <a:off x="6036086" y="5716380"/>
            <a:ext cx="282307" cy="333538"/>
            <a:chOff x="6743133" y="5413142"/>
            <a:chExt cx="282307" cy="333538"/>
          </a:xfrm>
        </p:grpSpPr>
        <p:sp>
          <p:nvSpPr>
            <p:cNvPr id="294" name="object 46">
              <a:extLst>
                <a:ext uri="{FF2B5EF4-FFF2-40B4-BE49-F238E27FC236}">
                  <a16:creationId xmlns:a16="http://schemas.microsoft.com/office/drawing/2014/main" id="{E52F7F7F-9D82-1C4A-A3FE-37EA78265DE0}"/>
                </a:ext>
              </a:extLst>
            </p:cNvPr>
            <p:cNvSpPr txBox="1"/>
            <p:nvPr/>
          </p:nvSpPr>
          <p:spPr>
            <a:xfrm>
              <a:off x="6743133" y="5626206"/>
              <a:ext cx="282307"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a:ln>
                    <a:noFill/>
                  </a:ln>
                  <a:solidFill>
                    <a:srgbClr val="000000"/>
                  </a:solidFill>
                  <a:effectLst/>
                  <a:uLnTx/>
                  <a:uFillTx/>
                  <a:latin typeface="Open Sans"/>
                  <a:ea typeface="+mn-ea"/>
                  <a:cs typeface="Open Sans"/>
                </a:rPr>
                <a:t>So</a:t>
              </a:r>
              <a:r>
                <a:rPr kumimoji="0" sz="700" b="0" i="0" u="none" strike="noStrike" kern="1200" cap="none" spc="0" normalizeH="0" baseline="0" noProof="0">
                  <a:ln>
                    <a:noFill/>
                  </a:ln>
                  <a:solidFill>
                    <a:srgbClr val="000000"/>
                  </a:solidFill>
                  <a:effectLst/>
                  <a:uLnTx/>
                  <a:uFillTx/>
                  <a:latin typeface="Open Sans"/>
                  <a:ea typeface="+mn-ea"/>
                  <a:cs typeface="Open Sans"/>
                </a:rPr>
                <a:t>c</a:t>
              </a:r>
              <a:r>
                <a:rPr kumimoji="0" sz="700" b="0" i="0" u="none" strike="noStrike" kern="1200" cap="none" spc="-5" normalizeH="0" baseline="0" noProof="0">
                  <a:ln>
                    <a:noFill/>
                  </a:ln>
                  <a:solidFill>
                    <a:srgbClr val="000000"/>
                  </a:solidFill>
                  <a:effectLst/>
                  <a:uLnTx/>
                  <a:uFillTx/>
                  <a:latin typeface="Open Sans"/>
                  <a:ea typeface="+mn-ea"/>
                  <a:cs typeface="Open Sans"/>
                </a:rPr>
                <a:t>i</a:t>
              </a:r>
              <a:r>
                <a:rPr kumimoji="0" sz="700" b="0" i="0" u="none" strike="noStrike" kern="1200" cap="none" spc="-10" normalizeH="0" baseline="0" noProof="0">
                  <a:ln>
                    <a:noFill/>
                  </a:ln>
                  <a:solidFill>
                    <a:srgbClr val="000000"/>
                  </a:solidFill>
                  <a:effectLst/>
                  <a:uLnTx/>
                  <a:uFillTx/>
                  <a:latin typeface="Open Sans"/>
                  <a:ea typeface="+mn-ea"/>
                  <a:cs typeface="Open Sans"/>
                </a:rPr>
                <a:t>a</a:t>
              </a:r>
              <a:r>
                <a:rPr kumimoji="0" sz="700" b="0" i="0" u="none" strike="noStrike" kern="1200" cap="none" spc="-5" normalizeH="0" baseline="0" noProof="0">
                  <a:ln>
                    <a:noFill/>
                  </a:ln>
                  <a:solidFill>
                    <a:srgbClr val="000000"/>
                  </a:solidFill>
                  <a:effectLst/>
                  <a:uLnTx/>
                  <a:uFillTx/>
                  <a:latin typeface="Open Sans"/>
                  <a:ea typeface="+mn-ea"/>
                  <a:cs typeface="Open Sans"/>
                </a:rPr>
                <a:t>l</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grpSp>
          <p:nvGrpSpPr>
            <p:cNvPr id="299" name="Group 298">
              <a:extLst>
                <a:ext uri="{FF2B5EF4-FFF2-40B4-BE49-F238E27FC236}">
                  <a16:creationId xmlns:a16="http://schemas.microsoft.com/office/drawing/2014/main" id="{D274A92C-16F9-AD41-AA76-87668DCA2CF9}"/>
                </a:ext>
              </a:extLst>
            </p:cNvPr>
            <p:cNvGrpSpPr>
              <a:grpSpLocks noChangeAspect="1"/>
            </p:cNvGrpSpPr>
            <p:nvPr/>
          </p:nvGrpSpPr>
          <p:grpSpPr>
            <a:xfrm>
              <a:off x="6777506" y="5413142"/>
              <a:ext cx="215718" cy="174179"/>
              <a:chOff x="5375275" y="1044575"/>
              <a:chExt cx="523548" cy="495300"/>
            </a:xfrm>
            <a:solidFill>
              <a:schemeClr val="tx2"/>
            </a:solidFill>
          </p:grpSpPr>
          <p:sp>
            <p:nvSpPr>
              <p:cNvPr id="300" name="Freeform 63">
                <a:extLst>
                  <a:ext uri="{FF2B5EF4-FFF2-40B4-BE49-F238E27FC236}">
                    <a16:creationId xmlns:a16="http://schemas.microsoft.com/office/drawing/2014/main" id="{D7BD6E47-06E9-B541-AB1C-8AF2FD91E9CA}"/>
                  </a:ext>
                </a:extLst>
              </p:cNvPr>
              <p:cNvSpPr>
                <a:spLocks/>
              </p:cNvSpPr>
              <p:nvPr/>
            </p:nvSpPr>
            <p:spPr bwMode="auto">
              <a:xfrm>
                <a:off x="5375275" y="1250950"/>
                <a:ext cx="96838" cy="288925"/>
              </a:xfrm>
              <a:custGeom>
                <a:avLst/>
                <a:gdLst>
                  <a:gd name="T0" fmla="*/ 223 w 244"/>
                  <a:gd name="T1" fmla="*/ 0 h 730"/>
                  <a:gd name="T2" fmla="*/ 20 w 244"/>
                  <a:gd name="T3" fmla="*/ 0 h 730"/>
                  <a:gd name="T4" fmla="*/ 20 w 244"/>
                  <a:gd name="T5" fmla="*/ 0 h 730"/>
                  <a:gd name="T6" fmla="*/ 16 w 244"/>
                  <a:gd name="T7" fmla="*/ 0 h 730"/>
                  <a:gd name="T8" fmla="*/ 12 w 244"/>
                  <a:gd name="T9" fmla="*/ 1 h 730"/>
                  <a:gd name="T10" fmla="*/ 8 w 244"/>
                  <a:gd name="T11" fmla="*/ 4 h 730"/>
                  <a:gd name="T12" fmla="*/ 6 w 244"/>
                  <a:gd name="T13" fmla="*/ 6 h 730"/>
                  <a:gd name="T14" fmla="*/ 3 w 244"/>
                  <a:gd name="T15" fmla="*/ 9 h 730"/>
                  <a:gd name="T16" fmla="*/ 2 w 244"/>
                  <a:gd name="T17" fmla="*/ 12 h 730"/>
                  <a:gd name="T18" fmla="*/ 1 w 244"/>
                  <a:gd name="T19" fmla="*/ 16 h 730"/>
                  <a:gd name="T20" fmla="*/ 0 w 244"/>
                  <a:gd name="T21" fmla="*/ 21 h 730"/>
                  <a:gd name="T22" fmla="*/ 0 w 244"/>
                  <a:gd name="T23" fmla="*/ 709 h 730"/>
                  <a:gd name="T24" fmla="*/ 0 w 244"/>
                  <a:gd name="T25" fmla="*/ 709 h 730"/>
                  <a:gd name="T26" fmla="*/ 1 w 244"/>
                  <a:gd name="T27" fmla="*/ 715 h 730"/>
                  <a:gd name="T28" fmla="*/ 2 w 244"/>
                  <a:gd name="T29" fmla="*/ 718 h 730"/>
                  <a:gd name="T30" fmla="*/ 3 w 244"/>
                  <a:gd name="T31" fmla="*/ 721 h 730"/>
                  <a:gd name="T32" fmla="*/ 6 w 244"/>
                  <a:gd name="T33" fmla="*/ 724 h 730"/>
                  <a:gd name="T34" fmla="*/ 8 w 244"/>
                  <a:gd name="T35" fmla="*/ 726 h 730"/>
                  <a:gd name="T36" fmla="*/ 12 w 244"/>
                  <a:gd name="T37" fmla="*/ 728 h 730"/>
                  <a:gd name="T38" fmla="*/ 16 w 244"/>
                  <a:gd name="T39" fmla="*/ 730 h 730"/>
                  <a:gd name="T40" fmla="*/ 20 w 244"/>
                  <a:gd name="T41" fmla="*/ 730 h 730"/>
                  <a:gd name="T42" fmla="*/ 223 w 244"/>
                  <a:gd name="T43" fmla="*/ 730 h 730"/>
                  <a:gd name="T44" fmla="*/ 223 w 244"/>
                  <a:gd name="T45" fmla="*/ 730 h 730"/>
                  <a:gd name="T46" fmla="*/ 228 w 244"/>
                  <a:gd name="T47" fmla="*/ 730 h 730"/>
                  <a:gd name="T48" fmla="*/ 231 w 244"/>
                  <a:gd name="T49" fmla="*/ 728 h 730"/>
                  <a:gd name="T50" fmla="*/ 235 w 244"/>
                  <a:gd name="T51" fmla="*/ 726 h 730"/>
                  <a:gd name="T52" fmla="*/ 237 w 244"/>
                  <a:gd name="T53" fmla="*/ 724 h 730"/>
                  <a:gd name="T54" fmla="*/ 240 w 244"/>
                  <a:gd name="T55" fmla="*/ 721 h 730"/>
                  <a:gd name="T56" fmla="*/ 242 w 244"/>
                  <a:gd name="T57" fmla="*/ 718 h 730"/>
                  <a:gd name="T58" fmla="*/ 243 w 244"/>
                  <a:gd name="T59" fmla="*/ 715 h 730"/>
                  <a:gd name="T60" fmla="*/ 244 w 244"/>
                  <a:gd name="T61" fmla="*/ 709 h 730"/>
                  <a:gd name="T62" fmla="*/ 244 w 244"/>
                  <a:gd name="T63" fmla="*/ 21 h 730"/>
                  <a:gd name="T64" fmla="*/ 244 w 244"/>
                  <a:gd name="T65" fmla="*/ 21 h 730"/>
                  <a:gd name="T66" fmla="*/ 243 w 244"/>
                  <a:gd name="T67" fmla="*/ 16 h 730"/>
                  <a:gd name="T68" fmla="*/ 242 w 244"/>
                  <a:gd name="T69" fmla="*/ 12 h 730"/>
                  <a:gd name="T70" fmla="*/ 240 w 244"/>
                  <a:gd name="T71" fmla="*/ 9 h 730"/>
                  <a:gd name="T72" fmla="*/ 237 w 244"/>
                  <a:gd name="T73" fmla="*/ 6 h 730"/>
                  <a:gd name="T74" fmla="*/ 235 w 244"/>
                  <a:gd name="T75" fmla="*/ 4 h 730"/>
                  <a:gd name="T76" fmla="*/ 231 w 244"/>
                  <a:gd name="T77" fmla="*/ 1 h 730"/>
                  <a:gd name="T78" fmla="*/ 228 w 244"/>
                  <a:gd name="T79" fmla="*/ 0 h 730"/>
                  <a:gd name="T80" fmla="*/ 223 w 244"/>
                  <a:gd name="T81" fmla="*/ 0 h 730"/>
                  <a:gd name="T82" fmla="*/ 223 w 244"/>
                  <a:gd name="T83"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730">
                    <a:moveTo>
                      <a:pt x="223" y="0"/>
                    </a:moveTo>
                    <a:lnTo>
                      <a:pt x="20" y="0"/>
                    </a:lnTo>
                    <a:lnTo>
                      <a:pt x="20" y="0"/>
                    </a:lnTo>
                    <a:lnTo>
                      <a:pt x="16" y="0"/>
                    </a:lnTo>
                    <a:lnTo>
                      <a:pt x="12" y="1"/>
                    </a:lnTo>
                    <a:lnTo>
                      <a:pt x="8" y="4"/>
                    </a:lnTo>
                    <a:lnTo>
                      <a:pt x="6" y="6"/>
                    </a:lnTo>
                    <a:lnTo>
                      <a:pt x="3" y="9"/>
                    </a:lnTo>
                    <a:lnTo>
                      <a:pt x="2" y="12"/>
                    </a:lnTo>
                    <a:lnTo>
                      <a:pt x="1" y="16"/>
                    </a:lnTo>
                    <a:lnTo>
                      <a:pt x="0" y="21"/>
                    </a:lnTo>
                    <a:lnTo>
                      <a:pt x="0" y="709"/>
                    </a:lnTo>
                    <a:lnTo>
                      <a:pt x="0" y="709"/>
                    </a:lnTo>
                    <a:lnTo>
                      <a:pt x="1" y="715"/>
                    </a:lnTo>
                    <a:lnTo>
                      <a:pt x="2" y="718"/>
                    </a:lnTo>
                    <a:lnTo>
                      <a:pt x="3" y="721"/>
                    </a:lnTo>
                    <a:lnTo>
                      <a:pt x="6" y="724"/>
                    </a:lnTo>
                    <a:lnTo>
                      <a:pt x="8" y="726"/>
                    </a:lnTo>
                    <a:lnTo>
                      <a:pt x="12" y="728"/>
                    </a:lnTo>
                    <a:lnTo>
                      <a:pt x="16" y="730"/>
                    </a:lnTo>
                    <a:lnTo>
                      <a:pt x="20" y="730"/>
                    </a:lnTo>
                    <a:lnTo>
                      <a:pt x="223" y="730"/>
                    </a:lnTo>
                    <a:lnTo>
                      <a:pt x="223" y="730"/>
                    </a:lnTo>
                    <a:lnTo>
                      <a:pt x="228" y="730"/>
                    </a:lnTo>
                    <a:lnTo>
                      <a:pt x="231" y="728"/>
                    </a:lnTo>
                    <a:lnTo>
                      <a:pt x="235" y="726"/>
                    </a:lnTo>
                    <a:lnTo>
                      <a:pt x="237" y="724"/>
                    </a:lnTo>
                    <a:lnTo>
                      <a:pt x="240" y="721"/>
                    </a:lnTo>
                    <a:lnTo>
                      <a:pt x="242" y="718"/>
                    </a:lnTo>
                    <a:lnTo>
                      <a:pt x="243" y="715"/>
                    </a:lnTo>
                    <a:lnTo>
                      <a:pt x="244" y="709"/>
                    </a:lnTo>
                    <a:lnTo>
                      <a:pt x="244" y="21"/>
                    </a:lnTo>
                    <a:lnTo>
                      <a:pt x="244" y="21"/>
                    </a:lnTo>
                    <a:lnTo>
                      <a:pt x="243" y="16"/>
                    </a:lnTo>
                    <a:lnTo>
                      <a:pt x="242" y="12"/>
                    </a:lnTo>
                    <a:lnTo>
                      <a:pt x="240" y="9"/>
                    </a:lnTo>
                    <a:lnTo>
                      <a:pt x="237" y="6"/>
                    </a:lnTo>
                    <a:lnTo>
                      <a:pt x="235" y="4"/>
                    </a:lnTo>
                    <a:lnTo>
                      <a:pt x="231" y="1"/>
                    </a:lnTo>
                    <a:lnTo>
                      <a:pt x="228" y="0"/>
                    </a:lnTo>
                    <a:lnTo>
                      <a:pt x="223" y="0"/>
                    </a:lnTo>
                    <a:lnTo>
                      <a:pt x="223"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1" name="Freeform 64">
                <a:extLst>
                  <a:ext uri="{FF2B5EF4-FFF2-40B4-BE49-F238E27FC236}">
                    <a16:creationId xmlns:a16="http://schemas.microsoft.com/office/drawing/2014/main" id="{54DFAA5B-4EEF-F642-8177-F067564D2989}"/>
                  </a:ext>
                </a:extLst>
              </p:cNvPr>
              <p:cNvSpPr>
                <a:spLocks/>
              </p:cNvSpPr>
              <p:nvPr/>
            </p:nvSpPr>
            <p:spPr bwMode="auto">
              <a:xfrm>
                <a:off x="5513059" y="1044575"/>
                <a:ext cx="385764" cy="495300"/>
              </a:xfrm>
              <a:custGeom>
                <a:avLst/>
                <a:gdLst>
                  <a:gd name="T0" fmla="*/ 528 w 973"/>
                  <a:gd name="T1" fmla="*/ 479 h 1249"/>
                  <a:gd name="T2" fmla="*/ 528 w 973"/>
                  <a:gd name="T3" fmla="*/ 297 h 1249"/>
                  <a:gd name="T4" fmla="*/ 524 w 973"/>
                  <a:gd name="T5" fmla="*/ 252 h 1249"/>
                  <a:gd name="T6" fmla="*/ 514 w 973"/>
                  <a:gd name="T7" fmla="*/ 207 h 1249"/>
                  <a:gd name="T8" fmla="*/ 498 w 973"/>
                  <a:gd name="T9" fmla="*/ 162 h 1249"/>
                  <a:gd name="T10" fmla="*/ 476 w 973"/>
                  <a:gd name="T11" fmla="*/ 120 h 1249"/>
                  <a:gd name="T12" fmla="*/ 447 w 973"/>
                  <a:gd name="T13" fmla="*/ 82 h 1249"/>
                  <a:gd name="T14" fmla="*/ 411 w 973"/>
                  <a:gd name="T15" fmla="*/ 48 h 1249"/>
                  <a:gd name="T16" fmla="*/ 370 w 973"/>
                  <a:gd name="T17" fmla="*/ 22 h 1249"/>
                  <a:gd name="T18" fmla="*/ 335 w 973"/>
                  <a:gd name="T19" fmla="*/ 7 h 1249"/>
                  <a:gd name="T20" fmla="*/ 322 w 973"/>
                  <a:gd name="T21" fmla="*/ 2 h 1249"/>
                  <a:gd name="T22" fmla="*/ 304 w 973"/>
                  <a:gd name="T23" fmla="*/ 0 h 1249"/>
                  <a:gd name="T24" fmla="*/ 292 w 973"/>
                  <a:gd name="T25" fmla="*/ 1 h 1249"/>
                  <a:gd name="T26" fmla="*/ 270 w 973"/>
                  <a:gd name="T27" fmla="*/ 11 h 1249"/>
                  <a:gd name="T28" fmla="*/ 254 w 973"/>
                  <a:gd name="T29" fmla="*/ 27 h 1249"/>
                  <a:gd name="T30" fmla="*/ 245 w 973"/>
                  <a:gd name="T31" fmla="*/ 48 h 1249"/>
                  <a:gd name="T32" fmla="*/ 244 w 973"/>
                  <a:gd name="T33" fmla="*/ 290 h 1249"/>
                  <a:gd name="T34" fmla="*/ 0 w 973"/>
                  <a:gd name="T35" fmla="*/ 1139 h 1249"/>
                  <a:gd name="T36" fmla="*/ 108 w 973"/>
                  <a:gd name="T37" fmla="*/ 1192 h 1249"/>
                  <a:gd name="T38" fmla="*/ 164 w 973"/>
                  <a:gd name="T39" fmla="*/ 1216 h 1249"/>
                  <a:gd name="T40" fmla="*/ 224 w 973"/>
                  <a:gd name="T41" fmla="*/ 1235 h 1249"/>
                  <a:gd name="T42" fmla="*/ 284 w 973"/>
                  <a:gd name="T43" fmla="*/ 1245 h 1249"/>
                  <a:gd name="T44" fmla="*/ 345 w 973"/>
                  <a:gd name="T45" fmla="*/ 1249 h 1249"/>
                  <a:gd name="T46" fmla="*/ 751 w 973"/>
                  <a:gd name="T47" fmla="*/ 1249 h 1249"/>
                  <a:gd name="T48" fmla="*/ 780 w 973"/>
                  <a:gd name="T49" fmla="*/ 1246 h 1249"/>
                  <a:gd name="T50" fmla="*/ 807 w 973"/>
                  <a:gd name="T51" fmla="*/ 1239 h 1249"/>
                  <a:gd name="T52" fmla="*/ 833 w 973"/>
                  <a:gd name="T53" fmla="*/ 1226 h 1249"/>
                  <a:gd name="T54" fmla="*/ 856 w 973"/>
                  <a:gd name="T55" fmla="*/ 1210 h 1249"/>
                  <a:gd name="T56" fmla="*/ 876 w 973"/>
                  <a:gd name="T57" fmla="*/ 1189 h 1249"/>
                  <a:gd name="T58" fmla="*/ 892 w 973"/>
                  <a:gd name="T59" fmla="*/ 1165 h 1249"/>
                  <a:gd name="T60" fmla="*/ 905 w 973"/>
                  <a:gd name="T61" fmla="*/ 1138 h 1249"/>
                  <a:gd name="T62" fmla="*/ 912 w 973"/>
                  <a:gd name="T63" fmla="*/ 1109 h 1249"/>
                  <a:gd name="T64" fmla="*/ 973 w 973"/>
                  <a:gd name="T65" fmla="*/ 621 h 1249"/>
                  <a:gd name="T66" fmla="*/ 972 w 973"/>
                  <a:gd name="T67" fmla="*/ 606 h 1249"/>
                  <a:gd name="T68" fmla="*/ 967 w 973"/>
                  <a:gd name="T69" fmla="*/ 578 h 1249"/>
                  <a:gd name="T70" fmla="*/ 956 w 973"/>
                  <a:gd name="T71" fmla="*/ 553 h 1249"/>
                  <a:gd name="T72" fmla="*/ 941 w 973"/>
                  <a:gd name="T73" fmla="*/ 530 h 1249"/>
                  <a:gd name="T74" fmla="*/ 922 w 973"/>
                  <a:gd name="T75" fmla="*/ 511 h 1249"/>
                  <a:gd name="T76" fmla="*/ 899 w 973"/>
                  <a:gd name="T77" fmla="*/ 496 h 1249"/>
                  <a:gd name="T78" fmla="*/ 874 w 973"/>
                  <a:gd name="T79" fmla="*/ 485 h 1249"/>
                  <a:gd name="T80" fmla="*/ 846 w 973"/>
                  <a:gd name="T81" fmla="*/ 480 h 1249"/>
                  <a:gd name="T82" fmla="*/ 831 w 973"/>
                  <a:gd name="T83" fmla="*/ 47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3" h="1249">
                    <a:moveTo>
                      <a:pt x="831" y="479"/>
                    </a:moveTo>
                    <a:lnTo>
                      <a:pt x="528" y="479"/>
                    </a:lnTo>
                    <a:lnTo>
                      <a:pt x="528" y="297"/>
                    </a:lnTo>
                    <a:lnTo>
                      <a:pt x="528" y="297"/>
                    </a:lnTo>
                    <a:lnTo>
                      <a:pt x="527" y="274"/>
                    </a:lnTo>
                    <a:lnTo>
                      <a:pt x="524" y="252"/>
                    </a:lnTo>
                    <a:lnTo>
                      <a:pt x="520" y="229"/>
                    </a:lnTo>
                    <a:lnTo>
                      <a:pt x="514" y="207"/>
                    </a:lnTo>
                    <a:lnTo>
                      <a:pt x="507" y="184"/>
                    </a:lnTo>
                    <a:lnTo>
                      <a:pt x="498" y="162"/>
                    </a:lnTo>
                    <a:lnTo>
                      <a:pt x="487" y="140"/>
                    </a:lnTo>
                    <a:lnTo>
                      <a:pt x="476" y="120"/>
                    </a:lnTo>
                    <a:lnTo>
                      <a:pt x="462" y="100"/>
                    </a:lnTo>
                    <a:lnTo>
                      <a:pt x="447" y="82"/>
                    </a:lnTo>
                    <a:lnTo>
                      <a:pt x="429" y="64"/>
                    </a:lnTo>
                    <a:lnTo>
                      <a:pt x="411" y="48"/>
                    </a:lnTo>
                    <a:lnTo>
                      <a:pt x="391" y="34"/>
                    </a:lnTo>
                    <a:lnTo>
                      <a:pt x="370" y="22"/>
                    </a:lnTo>
                    <a:lnTo>
                      <a:pt x="347" y="11"/>
                    </a:lnTo>
                    <a:lnTo>
                      <a:pt x="335" y="7"/>
                    </a:lnTo>
                    <a:lnTo>
                      <a:pt x="322" y="2"/>
                    </a:lnTo>
                    <a:lnTo>
                      <a:pt x="322" y="2"/>
                    </a:lnTo>
                    <a:lnTo>
                      <a:pt x="314" y="1"/>
                    </a:lnTo>
                    <a:lnTo>
                      <a:pt x="304" y="0"/>
                    </a:lnTo>
                    <a:lnTo>
                      <a:pt x="304" y="0"/>
                    </a:lnTo>
                    <a:lnTo>
                      <a:pt x="292" y="1"/>
                    </a:lnTo>
                    <a:lnTo>
                      <a:pt x="281" y="5"/>
                    </a:lnTo>
                    <a:lnTo>
                      <a:pt x="270" y="11"/>
                    </a:lnTo>
                    <a:lnTo>
                      <a:pt x="261" y="18"/>
                    </a:lnTo>
                    <a:lnTo>
                      <a:pt x="254" y="27"/>
                    </a:lnTo>
                    <a:lnTo>
                      <a:pt x="249" y="38"/>
                    </a:lnTo>
                    <a:lnTo>
                      <a:pt x="245" y="48"/>
                    </a:lnTo>
                    <a:lnTo>
                      <a:pt x="244" y="61"/>
                    </a:lnTo>
                    <a:lnTo>
                      <a:pt x="244" y="290"/>
                    </a:lnTo>
                    <a:lnTo>
                      <a:pt x="0" y="603"/>
                    </a:lnTo>
                    <a:lnTo>
                      <a:pt x="0" y="1139"/>
                    </a:lnTo>
                    <a:lnTo>
                      <a:pt x="108" y="1192"/>
                    </a:lnTo>
                    <a:lnTo>
                      <a:pt x="108" y="1192"/>
                    </a:lnTo>
                    <a:lnTo>
                      <a:pt x="136" y="1205"/>
                    </a:lnTo>
                    <a:lnTo>
                      <a:pt x="164" y="1216"/>
                    </a:lnTo>
                    <a:lnTo>
                      <a:pt x="194" y="1226"/>
                    </a:lnTo>
                    <a:lnTo>
                      <a:pt x="224" y="1235"/>
                    </a:lnTo>
                    <a:lnTo>
                      <a:pt x="254" y="1241"/>
                    </a:lnTo>
                    <a:lnTo>
                      <a:pt x="284" y="1245"/>
                    </a:lnTo>
                    <a:lnTo>
                      <a:pt x="315" y="1249"/>
                    </a:lnTo>
                    <a:lnTo>
                      <a:pt x="345" y="1249"/>
                    </a:lnTo>
                    <a:lnTo>
                      <a:pt x="751" y="1249"/>
                    </a:lnTo>
                    <a:lnTo>
                      <a:pt x="751" y="1249"/>
                    </a:lnTo>
                    <a:lnTo>
                      <a:pt x="765" y="1249"/>
                    </a:lnTo>
                    <a:lnTo>
                      <a:pt x="780" y="1246"/>
                    </a:lnTo>
                    <a:lnTo>
                      <a:pt x="793" y="1243"/>
                    </a:lnTo>
                    <a:lnTo>
                      <a:pt x="807" y="1239"/>
                    </a:lnTo>
                    <a:lnTo>
                      <a:pt x="820" y="1232"/>
                    </a:lnTo>
                    <a:lnTo>
                      <a:pt x="833" y="1226"/>
                    </a:lnTo>
                    <a:lnTo>
                      <a:pt x="845" y="1219"/>
                    </a:lnTo>
                    <a:lnTo>
                      <a:pt x="856" y="1210"/>
                    </a:lnTo>
                    <a:lnTo>
                      <a:pt x="866" y="1199"/>
                    </a:lnTo>
                    <a:lnTo>
                      <a:pt x="876" y="1189"/>
                    </a:lnTo>
                    <a:lnTo>
                      <a:pt x="884" y="1178"/>
                    </a:lnTo>
                    <a:lnTo>
                      <a:pt x="892" y="1165"/>
                    </a:lnTo>
                    <a:lnTo>
                      <a:pt x="899" y="1152"/>
                    </a:lnTo>
                    <a:lnTo>
                      <a:pt x="905" y="1138"/>
                    </a:lnTo>
                    <a:lnTo>
                      <a:pt x="909" y="1124"/>
                    </a:lnTo>
                    <a:lnTo>
                      <a:pt x="912" y="1109"/>
                    </a:lnTo>
                    <a:lnTo>
                      <a:pt x="973" y="623"/>
                    </a:lnTo>
                    <a:lnTo>
                      <a:pt x="973" y="621"/>
                    </a:lnTo>
                    <a:lnTo>
                      <a:pt x="973" y="621"/>
                    </a:lnTo>
                    <a:lnTo>
                      <a:pt x="972" y="606"/>
                    </a:lnTo>
                    <a:lnTo>
                      <a:pt x="970" y="592"/>
                    </a:lnTo>
                    <a:lnTo>
                      <a:pt x="967" y="578"/>
                    </a:lnTo>
                    <a:lnTo>
                      <a:pt x="963" y="565"/>
                    </a:lnTo>
                    <a:lnTo>
                      <a:pt x="956" y="553"/>
                    </a:lnTo>
                    <a:lnTo>
                      <a:pt x="950" y="541"/>
                    </a:lnTo>
                    <a:lnTo>
                      <a:pt x="941" y="530"/>
                    </a:lnTo>
                    <a:lnTo>
                      <a:pt x="932" y="520"/>
                    </a:lnTo>
                    <a:lnTo>
                      <a:pt x="922" y="511"/>
                    </a:lnTo>
                    <a:lnTo>
                      <a:pt x="911" y="503"/>
                    </a:lnTo>
                    <a:lnTo>
                      <a:pt x="899" y="496"/>
                    </a:lnTo>
                    <a:lnTo>
                      <a:pt x="887" y="489"/>
                    </a:lnTo>
                    <a:lnTo>
                      <a:pt x="874" y="485"/>
                    </a:lnTo>
                    <a:lnTo>
                      <a:pt x="860" y="482"/>
                    </a:lnTo>
                    <a:lnTo>
                      <a:pt x="846" y="480"/>
                    </a:lnTo>
                    <a:lnTo>
                      <a:pt x="831" y="479"/>
                    </a:lnTo>
                    <a:lnTo>
                      <a:pt x="831" y="479"/>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343" name="Group 342">
            <a:extLst>
              <a:ext uri="{FF2B5EF4-FFF2-40B4-BE49-F238E27FC236}">
                <a16:creationId xmlns:a16="http://schemas.microsoft.com/office/drawing/2014/main" id="{6AA3766E-1C42-A845-A029-985A333F315C}"/>
              </a:ext>
            </a:extLst>
          </p:cNvPr>
          <p:cNvGrpSpPr/>
          <p:nvPr/>
        </p:nvGrpSpPr>
        <p:grpSpPr>
          <a:xfrm>
            <a:off x="9066668" y="5702580"/>
            <a:ext cx="229588" cy="358913"/>
            <a:chOff x="8450193" y="5391207"/>
            <a:chExt cx="229588" cy="358913"/>
          </a:xfrm>
        </p:grpSpPr>
        <p:sp>
          <p:nvSpPr>
            <p:cNvPr id="302" name="object 33">
              <a:extLst>
                <a:ext uri="{FF2B5EF4-FFF2-40B4-BE49-F238E27FC236}">
                  <a16:creationId xmlns:a16="http://schemas.microsoft.com/office/drawing/2014/main" id="{4E29EC15-9E65-FB43-96F4-352A248638CC}"/>
                </a:ext>
              </a:extLst>
            </p:cNvPr>
            <p:cNvSpPr txBox="1"/>
            <p:nvPr/>
          </p:nvSpPr>
          <p:spPr>
            <a:xfrm>
              <a:off x="8460462" y="5629646"/>
              <a:ext cx="209694"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a:ln>
                    <a:noFill/>
                  </a:ln>
                  <a:solidFill>
                    <a:srgbClr val="000000"/>
                  </a:solidFill>
                  <a:effectLst/>
                  <a:uLnTx/>
                  <a:uFillTx/>
                  <a:latin typeface="Open Sans"/>
                  <a:ea typeface="+mn-ea"/>
                  <a:cs typeface="Open Sans"/>
                </a:rPr>
                <a:t>POS</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grpSp>
          <p:nvGrpSpPr>
            <p:cNvPr id="305" name="Group 304">
              <a:extLst>
                <a:ext uri="{FF2B5EF4-FFF2-40B4-BE49-F238E27FC236}">
                  <a16:creationId xmlns:a16="http://schemas.microsoft.com/office/drawing/2014/main" id="{DFA9832F-3B76-D24A-B508-7FAC2171033F}"/>
                </a:ext>
              </a:extLst>
            </p:cNvPr>
            <p:cNvGrpSpPr>
              <a:grpSpLocks noChangeAspect="1"/>
            </p:cNvGrpSpPr>
            <p:nvPr/>
          </p:nvGrpSpPr>
          <p:grpSpPr>
            <a:xfrm>
              <a:off x="8450193" y="5391207"/>
              <a:ext cx="229588" cy="204552"/>
              <a:chOff x="9728200" y="209550"/>
              <a:chExt cx="557213" cy="581665"/>
            </a:xfrm>
            <a:solidFill>
              <a:schemeClr val="tx2"/>
            </a:solidFill>
          </p:grpSpPr>
          <p:sp>
            <p:nvSpPr>
              <p:cNvPr id="306" name="Freeform 167">
                <a:extLst>
                  <a:ext uri="{FF2B5EF4-FFF2-40B4-BE49-F238E27FC236}">
                    <a16:creationId xmlns:a16="http://schemas.microsoft.com/office/drawing/2014/main" id="{7C06D488-532A-3B41-81A7-8B285722C41C}"/>
                  </a:ext>
                </a:extLst>
              </p:cNvPr>
              <p:cNvSpPr>
                <a:spLocks/>
              </p:cNvSpPr>
              <p:nvPr/>
            </p:nvSpPr>
            <p:spPr bwMode="auto">
              <a:xfrm>
                <a:off x="9728200" y="692790"/>
                <a:ext cx="557213" cy="98425"/>
              </a:xfrm>
              <a:custGeom>
                <a:avLst/>
                <a:gdLst>
                  <a:gd name="T0" fmla="*/ 1381 w 1404"/>
                  <a:gd name="T1" fmla="*/ 0 h 249"/>
                  <a:gd name="T2" fmla="*/ 22 w 1404"/>
                  <a:gd name="T3" fmla="*/ 0 h 249"/>
                  <a:gd name="T4" fmla="*/ 22 w 1404"/>
                  <a:gd name="T5" fmla="*/ 0 h 249"/>
                  <a:gd name="T6" fmla="*/ 17 w 1404"/>
                  <a:gd name="T7" fmla="*/ 0 h 249"/>
                  <a:gd name="T8" fmla="*/ 13 w 1404"/>
                  <a:gd name="T9" fmla="*/ 1 h 249"/>
                  <a:gd name="T10" fmla="*/ 9 w 1404"/>
                  <a:gd name="T11" fmla="*/ 3 h 249"/>
                  <a:gd name="T12" fmla="*/ 5 w 1404"/>
                  <a:gd name="T13" fmla="*/ 6 h 249"/>
                  <a:gd name="T14" fmla="*/ 3 w 1404"/>
                  <a:gd name="T15" fmla="*/ 10 h 249"/>
                  <a:gd name="T16" fmla="*/ 1 w 1404"/>
                  <a:gd name="T17" fmla="*/ 13 h 249"/>
                  <a:gd name="T18" fmla="*/ 0 w 1404"/>
                  <a:gd name="T19" fmla="*/ 17 h 249"/>
                  <a:gd name="T20" fmla="*/ 0 w 1404"/>
                  <a:gd name="T21" fmla="*/ 22 h 249"/>
                  <a:gd name="T22" fmla="*/ 0 w 1404"/>
                  <a:gd name="T23" fmla="*/ 226 h 249"/>
                  <a:gd name="T24" fmla="*/ 0 w 1404"/>
                  <a:gd name="T25" fmla="*/ 226 h 249"/>
                  <a:gd name="T26" fmla="*/ 0 w 1404"/>
                  <a:gd name="T27" fmla="*/ 231 h 249"/>
                  <a:gd name="T28" fmla="*/ 1 w 1404"/>
                  <a:gd name="T29" fmla="*/ 235 h 249"/>
                  <a:gd name="T30" fmla="*/ 3 w 1404"/>
                  <a:gd name="T31" fmla="*/ 239 h 249"/>
                  <a:gd name="T32" fmla="*/ 5 w 1404"/>
                  <a:gd name="T33" fmla="*/ 242 h 249"/>
                  <a:gd name="T34" fmla="*/ 9 w 1404"/>
                  <a:gd name="T35" fmla="*/ 246 h 249"/>
                  <a:gd name="T36" fmla="*/ 13 w 1404"/>
                  <a:gd name="T37" fmla="*/ 247 h 249"/>
                  <a:gd name="T38" fmla="*/ 17 w 1404"/>
                  <a:gd name="T39" fmla="*/ 248 h 249"/>
                  <a:gd name="T40" fmla="*/ 22 w 1404"/>
                  <a:gd name="T41" fmla="*/ 249 h 249"/>
                  <a:gd name="T42" fmla="*/ 1381 w 1404"/>
                  <a:gd name="T43" fmla="*/ 249 h 249"/>
                  <a:gd name="T44" fmla="*/ 1381 w 1404"/>
                  <a:gd name="T45" fmla="*/ 249 h 249"/>
                  <a:gd name="T46" fmla="*/ 1385 w 1404"/>
                  <a:gd name="T47" fmla="*/ 248 h 249"/>
                  <a:gd name="T48" fmla="*/ 1390 w 1404"/>
                  <a:gd name="T49" fmla="*/ 247 h 249"/>
                  <a:gd name="T50" fmla="*/ 1394 w 1404"/>
                  <a:gd name="T51" fmla="*/ 246 h 249"/>
                  <a:gd name="T52" fmla="*/ 1397 w 1404"/>
                  <a:gd name="T53" fmla="*/ 242 h 249"/>
                  <a:gd name="T54" fmla="*/ 1399 w 1404"/>
                  <a:gd name="T55" fmla="*/ 239 h 249"/>
                  <a:gd name="T56" fmla="*/ 1402 w 1404"/>
                  <a:gd name="T57" fmla="*/ 235 h 249"/>
                  <a:gd name="T58" fmla="*/ 1403 w 1404"/>
                  <a:gd name="T59" fmla="*/ 231 h 249"/>
                  <a:gd name="T60" fmla="*/ 1404 w 1404"/>
                  <a:gd name="T61" fmla="*/ 226 h 249"/>
                  <a:gd name="T62" fmla="*/ 1404 w 1404"/>
                  <a:gd name="T63" fmla="*/ 22 h 249"/>
                  <a:gd name="T64" fmla="*/ 1404 w 1404"/>
                  <a:gd name="T65" fmla="*/ 22 h 249"/>
                  <a:gd name="T66" fmla="*/ 1403 w 1404"/>
                  <a:gd name="T67" fmla="*/ 17 h 249"/>
                  <a:gd name="T68" fmla="*/ 1402 w 1404"/>
                  <a:gd name="T69" fmla="*/ 13 h 249"/>
                  <a:gd name="T70" fmla="*/ 1399 w 1404"/>
                  <a:gd name="T71" fmla="*/ 10 h 249"/>
                  <a:gd name="T72" fmla="*/ 1397 w 1404"/>
                  <a:gd name="T73" fmla="*/ 6 h 249"/>
                  <a:gd name="T74" fmla="*/ 1394 w 1404"/>
                  <a:gd name="T75" fmla="*/ 3 h 249"/>
                  <a:gd name="T76" fmla="*/ 1390 w 1404"/>
                  <a:gd name="T77" fmla="*/ 1 h 249"/>
                  <a:gd name="T78" fmla="*/ 1385 w 1404"/>
                  <a:gd name="T79" fmla="*/ 0 h 249"/>
                  <a:gd name="T80" fmla="*/ 1381 w 1404"/>
                  <a:gd name="T81" fmla="*/ 0 h 249"/>
                  <a:gd name="T82" fmla="*/ 1381 w 1404"/>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4" h="249">
                    <a:moveTo>
                      <a:pt x="1381" y="0"/>
                    </a:moveTo>
                    <a:lnTo>
                      <a:pt x="22" y="0"/>
                    </a:lnTo>
                    <a:lnTo>
                      <a:pt x="22" y="0"/>
                    </a:lnTo>
                    <a:lnTo>
                      <a:pt x="17" y="0"/>
                    </a:lnTo>
                    <a:lnTo>
                      <a:pt x="13" y="1"/>
                    </a:lnTo>
                    <a:lnTo>
                      <a:pt x="9" y="3"/>
                    </a:lnTo>
                    <a:lnTo>
                      <a:pt x="5" y="6"/>
                    </a:lnTo>
                    <a:lnTo>
                      <a:pt x="3" y="10"/>
                    </a:lnTo>
                    <a:lnTo>
                      <a:pt x="1" y="13"/>
                    </a:lnTo>
                    <a:lnTo>
                      <a:pt x="0" y="17"/>
                    </a:lnTo>
                    <a:lnTo>
                      <a:pt x="0" y="22"/>
                    </a:lnTo>
                    <a:lnTo>
                      <a:pt x="0" y="226"/>
                    </a:lnTo>
                    <a:lnTo>
                      <a:pt x="0" y="226"/>
                    </a:lnTo>
                    <a:lnTo>
                      <a:pt x="0" y="231"/>
                    </a:lnTo>
                    <a:lnTo>
                      <a:pt x="1" y="235"/>
                    </a:lnTo>
                    <a:lnTo>
                      <a:pt x="3" y="239"/>
                    </a:lnTo>
                    <a:lnTo>
                      <a:pt x="5" y="242"/>
                    </a:lnTo>
                    <a:lnTo>
                      <a:pt x="9" y="246"/>
                    </a:lnTo>
                    <a:lnTo>
                      <a:pt x="13" y="247"/>
                    </a:lnTo>
                    <a:lnTo>
                      <a:pt x="17" y="248"/>
                    </a:lnTo>
                    <a:lnTo>
                      <a:pt x="22" y="249"/>
                    </a:lnTo>
                    <a:lnTo>
                      <a:pt x="1381" y="249"/>
                    </a:lnTo>
                    <a:lnTo>
                      <a:pt x="1381" y="249"/>
                    </a:lnTo>
                    <a:lnTo>
                      <a:pt x="1385" y="248"/>
                    </a:lnTo>
                    <a:lnTo>
                      <a:pt x="1390" y="247"/>
                    </a:lnTo>
                    <a:lnTo>
                      <a:pt x="1394" y="246"/>
                    </a:lnTo>
                    <a:lnTo>
                      <a:pt x="1397" y="242"/>
                    </a:lnTo>
                    <a:lnTo>
                      <a:pt x="1399" y="239"/>
                    </a:lnTo>
                    <a:lnTo>
                      <a:pt x="1402" y="235"/>
                    </a:lnTo>
                    <a:lnTo>
                      <a:pt x="1403" y="231"/>
                    </a:lnTo>
                    <a:lnTo>
                      <a:pt x="1404" y="226"/>
                    </a:lnTo>
                    <a:lnTo>
                      <a:pt x="1404" y="22"/>
                    </a:lnTo>
                    <a:lnTo>
                      <a:pt x="1404" y="22"/>
                    </a:lnTo>
                    <a:lnTo>
                      <a:pt x="1403" y="17"/>
                    </a:lnTo>
                    <a:lnTo>
                      <a:pt x="1402" y="13"/>
                    </a:lnTo>
                    <a:lnTo>
                      <a:pt x="1399" y="10"/>
                    </a:lnTo>
                    <a:lnTo>
                      <a:pt x="1397" y="6"/>
                    </a:lnTo>
                    <a:lnTo>
                      <a:pt x="1394" y="3"/>
                    </a:lnTo>
                    <a:lnTo>
                      <a:pt x="1390" y="1"/>
                    </a:lnTo>
                    <a:lnTo>
                      <a:pt x="1385" y="0"/>
                    </a:lnTo>
                    <a:lnTo>
                      <a:pt x="1381" y="0"/>
                    </a:lnTo>
                    <a:lnTo>
                      <a:pt x="1381"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7" name="Freeform 168">
                <a:extLst>
                  <a:ext uri="{FF2B5EF4-FFF2-40B4-BE49-F238E27FC236}">
                    <a16:creationId xmlns:a16="http://schemas.microsoft.com/office/drawing/2014/main" id="{DA50BC43-7A79-E94C-8EC5-F438F5751692}"/>
                  </a:ext>
                </a:extLst>
              </p:cNvPr>
              <p:cNvSpPr>
                <a:spLocks noEditPoints="1"/>
              </p:cNvSpPr>
              <p:nvPr/>
            </p:nvSpPr>
            <p:spPr bwMode="auto">
              <a:xfrm>
                <a:off x="9782175" y="209550"/>
                <a:ext cx="449263" cy="439738"/>
              </a:xfrm>
              <a:custGeom>
                <a:avLst/>
                <a:gdLst>
                  <a:gd name="T0" fmla="*/ 950 w 1132"/>
                  <a:gd name="T1" fmla="*/ 380 h 1110"/>
                  <a:gd name="T2" fmla="*/ 937 w 1132"/>
                  <a:gd name="T3" fmla="*/ 363 h 1110"/>
                  <a:gd name="T4" fmla="*/ 928 w 1132"/>
                  <a:gd name="T5" fmla="*/ 226 h 1110"/>
                  <a:gd name="T6" fmla="*/ 944 w 1132"/>
                  <a:gd name="T7" fmla="*/ 220 h 1110"/>
                  <a:gd name="T8" fmla="*/ 951 w 1132"/>
                  <a:gd name="T9" fmla="*/ 23 h 1110"/>
                  <a:gd name="T10" fmla="*/ 944 w 1132"/>
                  <a:gd name="T11" fmla="*/ 6 h 1110"/>
                  <a:gd name="T12" fmla="*/ 566 w 1132"/>
                  <a:gd name="T13" fmla="*/ 0 h 1110"/>
                  <a:gd name="T14" fmla="*/ 549 w 1132"/>
                  <a:gd name="T15" fmla="*/ 6 h 1110"/>
                  <a:gd name="T16" fmla="*/ 543 w 1132"/>
                  <a:gd name="T17" fmla="*/ 204 h 1110"/>
                  <a:gd name="T18" fmla="*/ 549 w 1132"/>
                  <a:gd name="T19" fmla="*/ 220 h 1110"/>
                  <a:gd name="T20" fmla="*/ 724 w 1132"/>
                  <a:gd name="T21" fmla="*/ 226 h 1110"/>
                  <a:gd name="T22" fmla="*/ 194 w 1132"/>
                  <a:gd name="T23" fmla="*/ 363 h 1110"/>
                  <a:gd name="T24" fmla="*/ 181 w 1132"/>
                  <a:gd name="T25" fmla="*/ 380 h 1110"/>
                  <a:gd name="T26" fmla="*/ 1 w 1132"/>
                  <a:gd name="T27" fmla="*/ 831 h 1110"/>
                  <a:gd name="T28" fmla="*/ 0 w 1132"/>
                  <a:gd name="T29" fmla="*/ 1091 h 1110"/>
                  <a:gd name="T30" fmla="*/ 13 w 1132"/>
                  <a:gd name="T31" fmla="*/ 1107 h 1110"/>
                  <a:gd name="T32" fmla="*/ 1114 w 1132"/>
                  <a:gd name="T33" fmla="*/ 1108 h 1110"/>
                  <a:gd name="T34" fmla="*/ 1130 w 1132"/>
                  <a:gd name="T35" fmla="*/ 1096 h 1110"/>
                  <a:gd name="T36" fmla="*/ 1131 w 1132"/>
                  <a:gd name="T37" fmla="*/ 835 h 1110"/>
                  <a:gd name="T38" fmla="*/ 249 w 1132"/>
                  <a:gd name="T39" fmla="*/ 996 h 1110"/>
                  <a:gd name="T40" fmla="*/ 231 w 1132"/>
                  <a:gd name="T41" fmla="*/ 990 h 1110"/>
                  <a:gd name="T42" fmla="*/ 226 w 1132"/>
                  <a:gd name="T43" fmla="*/ 974 h 1110"/>
                  <a:gd name="T44" fmla="*/ 236 w 1132"/>
                  <a:gd name="T45" fmla="*/ 954 h 1110"/>
                  <a:gd name="T46" fmla="*/ 339 w 1132"/>
                  <a:gd name="T47" fmla="*/ 951 h 1110"/>
                  <a:gd name="T48" fmla="*/ 358 w 1132"/>
                  <a:gd name="T49" fmla="*/ 961 h 1110"/>
                  <a:gd name="T50" fmla="*/ 361 w 1132"/>
                  <a:gd name="T51" fmla="*/ 978 h 1110"/>
                  <a:gd name="T52" fmla="*/ 348 w 1132"/>
                  <a:gd name="T53" fmla="*/ 994 h 1110"/>
                  <a:gd name="T54" fmla="*/ 520 w 1132"/>
                  <a:gd name="T55" fmla="*/ 996 h 1110"/>
                  <a:gd name="T56" fmla="*/ 503 w 1132"/>
                  <a:gd name="T57" fmla="*/ 990 h 1110"/>
                  <a:gd name="T58" fmla="*/ 498 w 1132"/>
                  <a:gd name="T59" fmla="*/ 974 h 1110"/>
                  <a:gd name="T60" fmla="*/ 508 w 1132"/>
                  <a:gd name="T61" fmla="*/ 954 h 1110"/>
                  <a:gd name="T62" fmla="*/ 611 w 1132"/>
                  <a:gd name="T63" fmla="*/ 951 h 1110"/>
                  <a:gd name="T64" fmla="*/ 629 w 1132"/>
                  <a:gd name="T65" fmla="*/ 961 h 1110"/>
                  <a:gd name="T66" fmla="*/ 633 w 1132"/>
                  <a:gd name="T67" fmla="*/ 978 h 1110"/>
                  <a:gd name="T68" fmla="*/ 620 w 1132"/>
                  <a:gd name="T69" fmla="*/ 994 h 1110"/>
                  <a:gd name="T70" fmla="*/ 385 w 1132"/>
                  <a:gd name="T71" fmla="*/ 725 h 1110"/>
                  <a:gd name="T72" fmla="*/ 367 w 1132"/>
                  <a:gd name="T73" fmla="*/ 718 h 1110"/>
                  <a:gd name="T74" fmla="*/ 362 w 1132"/>
                  <a:gd name="T75" fmla="*/ 566 h 1110"/>
                  <a:gd name="T76" fmla="*/ 367 w 1132"/>
                  <a:gd name="T77" fmla="*/ 550 h 1110"/>
                  <a:gd name="T78" fmla="*/ 747 w 1132"/>
                  <a:gd name="T79" fmla="*/ 543 h 1110"/>
                  <a:gd name="T80" fmla="*/ 763 w 1132"/>
                  <a:gd name="T81" fmla="*/ 550 h 1110"/>
                  <a:gd name="T82" fmla="*/ 770 w 1132"/>
                  <a:gd name="T83" fmla="*/ 702 h 1110"/>
                  <a:gd name="T84" fmla="*/ 763 w 1132"/>
                  <a:gd name="T85" fmla="*/ 718 h 1110"/>
                  <a:gd name="T86" fmla="*/ 747 w 1132"/>
                  <a:gd name="T87" fmla="*/ 725 h 1110"/>
                  <a:gd name="T88" fmla="*/ 783 w 1132"/>
                  <a:gd name="T89" fmla="*/ 994 h 1110"/>
                  <a:gd name="T90" fmla="*/ 770 w 1132"/>
                  <a:gd name="T91" fmla="*/ 978 h 1110"/>
                  <a:gd name="T92" fmla="*/ 773 w 1132"/>
                  <a:gd name="T93" fmla="*/ 961 h 1110"/>
                  <a:gd name="T94" fmla="*/ 792 w 1132"/>
                  <a:gd name="T95" fmla="*/ 951 h 1110"/>
                  <a:gd name="T96" fmla="*/ 896 w 1132"/>
                  <a:gd name="T97" fmla="*/ 954 h 1110"/>
                  <a:gd name="T98" fmla="*/ 905 w 1132"/>
                  <a:gd name="T99" fmla="*/ 974 h 1110"/>
                  <a:gd name="T100" fmla="*/ 899 w 1132"/>
                  <a:gd name="T101" fmla="*/ 990 h 1110"/>
                  <a:gd name="T102" fmla="*/ 883 w 1132"/>
                  <a:gd name="T103" fmla="*/ 996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2" h="1110">
                    <a:moveTo>
                      <a:pt x="1128" y="824"/>
                    </a:moveTo>
                    <a:lnTo>
                      <a:pt x="951" y="560"/>
                    </a:lnTo>
                    <a:lnTo>
                      <a:pt x="951" y="385"/>
                    </a:lnTo>
                    <a:lnTo>
                      <a:pt x="951" y="385"/>
                    </a:lnTo>
                    <a:lnTo>
                      <a:pt x="950" y="380"/>
                    </a:lnTo>
                    <a:lnTo>
                      <a:pt x="949" y="375"/>
                    </a:lnTo>
                    <a:lnTo>
                      <a:pt x="946" y="372"/>
                    </a:lnTo>
                    <a:lnTo>
                      <a:pt x="944" y="369"/>
                    </a:lnTo>
                    <a:lnTo>
                      <a:pt x="941" y="366"/>
                    </a:lnTo>
                    <a:lnTo>
                      <a:pt x="937" y="363"/>
                    </a:lnTo>
                    <a:lnTo>
                      <a:pt x="932" y="362"/>
                    </a:lnTo>
                    <a:lnTo>
                      <a:pt x="928" y="362"/>
                    </a:lnTo>
                    <a:lnTo>
                      <a:pt x="770" y="362"/>
                    </a:lnTo>
                    <a:lnTo>
                      <a:pt x="770" y="226"/>
                    </a:lnTo>
                    <a:lnTo>
                      <a:pt x="928" y="226"/>
                    </a:lnTo>
                    <a:lnTo>
                      <a:pt x="928" y="226"/>
                    </a:lnTo>
                    <a:lnTo>
                      <a:pt x="932" y="225"/>
                    </a:lnTo>
                    <a:lnTo>
                      <a:pt x="937" y="224"/>
                    </a:lnTo>
                    <a:lnTo>
                      <a:pt x="941" y="223"/>
                    </a:lnTo>
                    <a:lnTo>
                      <a:pt x="944" y="220"/>
                    </a:lnTo>
                    <a:lnTo>
                      <a:pt x="946" y="217"/>
                    </a:lnTo>
                    <a:lnTo>
                      <a:pt x="949" y="212"/>
                    </a:lnTo>
                    <a:lnTo>
                      <a:pt x="950" y="208"/>
                    </a:lnTo>
                    <a:lnTo>
                      <a:pt x="951" y="204"/>
                    </a:lnTo>
                    <a:lnTo>
                      <a:pt x="951" y="23"/>
                    </a:lnTo>
                    <a:lnTo>
                      <a:pt x="951" y="23"/>
                    </a:lnTo>
                    <a:lnTo>
                      <a:pt x="950" y="17"/>
                    </a:lnTo>
                    <a:lnTo>
                      <a:pt x="949" y="13"/>
                    </a:lnTo>
                    <a:lnTo>
                      <a:pt x="946" y="10"/>
                    </a:lnTo>
                    <a:lnTo>
                      <a:pt x="944" y="6"/>
                    </a:lnTo>
                    <a:lnTo>
                      <a:pt x="941" y="3"/>
                    </a:lnTo>
                    <a:lnTo>
                      <a:pt x="937" y="1"/>
                    </a:lnTo>
                    <a:lnTo>
                      <a:pt x="932" y="0"/>
                    </a:lnTo>
                    <a:lnTo>
                      <a:pt x="928" y="0"/>
                    </a:lnTo>
                    <a:lnTo>
                      <a:pt x="566" y="0"/>
                    </a:lnTo>
                    <a:lnTo>
                      <a:pt x="566" y="0"/>
                    </a:lnTo>
                    <a:lnTo>
                      <a:pt x="560" y="0"/>
                    </a:lnTo>
                    <a:lnTo>
                      <a:pt x="556" y="1"/>
                    </a:lnTo>
                    <a:lnTo>
                      <a:pt x="553" y="3"/>
                    </a:lnTo>
                    <a:lnTo>
                      <a:pt x="549" y="6"/>
                    </a:lnTo>
                    <a:lnTo>
                      <a:pt x="546" y="10"/>
                    </a:lnTo>
                    <a:lnTo>
                      <a:pt x="544" y="13"/>
                    </a:lnTo>
                    <a:lnTo>
                      <a:pt x="543" y="17"/>
                    </a:lnTo>
                    <a:lnTo>
                      <a:pt x="543" y="23"/>
                    </a:lnTo>
                    <a:lnTo>
                      <a:pt x="543" y="204"/>
                    </a:lnTo>
                    <a:lnTo>
                      <a:pt x="543" y="204"/>
                    </a:lnTo>
                    <a:lnTo>
                      <a:pt x="543" y="208"/>
                    </a:lnTo>
                    <a:lnTo>
                      <a:pt x="544" y="212"/>
                    </a:lnTo>
                    <a:lnTo>
                      <a:pt x="546" y="217"/>
                    </a:lnTo>
                    <a:lnTo>
                      <a:pt x="549" y="220"/>
                    </a:lnTo>
                    <a:lnTo>
                      <a:pt x="553" y="223"/>
                    </a:lnTo>
                    <a:lnTo>
                      <a:pt x="556" y="224"/>
                    </a:lnTo>
                    <a:lnTo>
                      <a:pt x="560" y="225"/>
                    </a:lnTo>
                    <a:lnTo>
                      <a:pt x="566" y="226"/>
                    </a:lnTo>
                    <a:lnTo>
                      <a:pt x="724" y="226"/>
                    </a:lnTo>
                    <a:lnTo>
                      <a:pt x="724" y="362"/>
                    </a:lnTo>
                    <a:lnTo>
                      <a:pt x="203" y="362"/>
                    </a:lnTo>
                    <a:lnTo>
                      <a:pt x="203" y="362"/>
                    </a:lnTo>
                    <a:lnTo>
                      <a:pt x="198" y="362"/>
                    </a:lnTo>
                    <a:lnTo>
                      <a:pt x="194" y="363"/>
                    </a:lnTo>
                    <a:lnTo>
                      <a:pt x="190" y="366"/>
                    </a:lnTo>
                    <a:lnTo>
                      <a:pt x="186" y="369"/>
                    </a:lnTo>
                    <a:lnTo>
                      <a:pt x="184" y="372"/>
                    </a:lnTo>
                    <a:lnTo>
                      <a:pt x="182" y="375"/>
                    </a:lnTo>
                    <a:lnTo>
                      <a:pt x="181" y="380"/>
                    </a:lnTo>
                    <a:lnTo>
                      <a:pt x="181" y="385"/>
                    </a:lnTo>
                    <a:lnTo>
                      <a:pt x="181" y="560"/>
                    </a:lnTo>
                    <a:lnTo>
                      <a:pt x="4" y="824"/>
                    </a:lnTo>
                    <a:lnTo>
                      <a:pt x="4" y="824"/>
                    </a:lnTo>
                    <a:lnTo>
                      <a:pt x="1" y="831"/>
                    </a:lnTo>
                    <a:lnTo>
                      <a:pt x="0" y="835"/>
                    </a:lnTo>
                    <a:lnTo>
                      <a:pt x="0" y="838"/>
                    </a:lnTo>
                    <a:lnTo>
                      <a:pt x="0" y="1087"/>
                    </a:lnTo>
                    <a:lnTo>
                      <a:pt x="0" y="1087"/>
                    </a:lnTo>
                    <a:lnTo>
                      <a:pt x="0" y="1091"/>
                    </a:lnTo>
                    <a:lnTo>
                      <a:pt x="1" y="1096"/>
                    </a:lnTo>
                    <a:lnTo>
                      <a:pt x="3" y="1100"/>
                    </a:lnTo>
                    <a:lnTo>
                      <a:pt x="5" y="1103"/>
                    </a:lnTo>
                    <a:lnTo>
                      <a:pt x="9" y="1106"/>
                    </a:lnTo>
                    <a:lnTo>
                      <a:pt x="13" y="1107"/>
                    </a:lnTo>
                    <a:lnTo>
                      <a:pt x="17" y="1108"/>
                    </a:lnTo>
                    <a:lnTo>
                      <a:pt x="22" y="1110"/>
                    </a:lnTo>
                    <a:lnTo>
                      <a:pt x="1109" y="1110"/>
                    </a:lnTo>
                    <a:lnTo>
                      <a:pt x="1109" y="1110"/>
                    </a:lnTo>
                    <a:lnTo>
                      <a:pt x="1114" y="1108"/>
                    </a:lnTo>
                    <a:lnTo>
                      <a:pt x="1118" y="1107"/>
                    </a:lnTo>
                    <a:lnTo>
                      <a:pt x="1122" y="1106"/>
                    </a:lnTo>
                    <a:lnTo>
                      <a:pt x="1125" y="1103"/>
                    </a:lnTo>
                    <a:lnTo>
                      <a:pt x="1128" y="1100"/>
                    </a:lnTo>
                    <a:lnTo>
                      <a:pt x="1130" y="1096"/>
                    </a:lnTo>
                    <a:lnTo>
                      <a:pt x="1131" y="1091"/>
                    </a:lnTo>
                    <a:lnTo>
                      <a:pt x="1132" y="1087"/>
                    </a:lnTo>
                    <a:lnTo>
                      <a:pt x="1132" y="838"/>
                    </a:lnTo>
                    <a:lnTo>
                      <a:pt x="1132" y="838"/>
                    </a:lnTo>
                    <a:lnTo>
                      <a:pt x="1131" y="835"/>
                    </a:lnTo>
                    <a:lnTo>
                      <a:pt x="1130" y="831"/>
                    </a:lnTo>
                    <a:lnTo>
                      <a:pt x="1128" y="824"/>
                    </a:lnTo>
                    <a:lnTo>
                      <a:pt x="1128" y="824"/>
                    </a:lnTo>
                    <a:close/>
                    <a:moveTo>
                      <a:pt x="339" y="996"/>
                    </a:moveTo>
                    <a:lnTo>
                      <a:pt x="249" y="996"/>
                    </a:lnTo>
                    <a:lnTo>
                      <a:pt x="249" y="996"/>
                    </a:lnTo>
                    <a:lnTo>
                      <a:pt x="243" y="995"/>
                    </a:lnTo>
                    <a:lnTo>
                      <a:pt x="239" y="994"/>
                    </a:lnTo>
                    <a:lnTo>
                      <a:pt x="236" y="993"/>
                    </a:lnTo>
                    <a:lnTo>
                      <a:pt x="231" y="990"/>
                    </a:lnTo>
                    <a:lnTo>
                      <a:pt x="229" y="987"/>
                    </a:lnTo>
                    <a:lnTo>
                      <a:pt x="227" y="982"/>
                    </a:lnTo>
                    <a:lnTo>
                      <a:pt x="226" y="978"/>
                    </a:lnTo>
                    <a:lnTo>
                      <a:pt x="226" y="974"/>
                    </a:lnTo>
                    <a:lnTo>
                      <a:pt x="226" y="974"/>
                    </a:lnTo>
                    <a:lnTo>
                      <a:pt x="226" y="968"/>
                    </a:lnTo>
                    <a:lnTo>
                      <a:pt x="227" y="964"/>
                    </a:lnTo>
                    <a:lnTo>
                      <a:pt x="229" y="961"/>
                    </a:lnTo>
                    <a:lnTo>
                      <a:pt x="231" y="958"/>
                    </a:lnTo>
                    <a:lnTo>
                      <a:pt x="236" y="954"/>
                    </a:lnTo>
                    <a:lnTo>
                      <a:pt x="239" y="952"/>
                    </a:lnTo>
                    <a:lnTo>
                      <a:pt x="243" y="951"/>
                    </a:lnTo>
                    <a:lnTo>
                      <a:pt x="249" y="951"/>
                    </a:lnTo>
                    <a:lnTo>
                      <a:pt x="339" y="951"/>
                    </a:lnTo>
                    <a:lnTo>
                      <a:pt x="339" y="951"/>
                    </a:lnTo>
                    <a:lnTo>
                      <a:pt x="344" y="951"/>
                    </a:lnTo>
                    <a:lnTo>
                      <a:pt x="348" y="952"/>
                    </a:lnTo>
                    <a:lnTo>
                      <a:pt x="352" y="954"/>
                    </a:lnTo>
                    <a:lnTo>
                      <a:pt x="355" y="958"/>
                    </a:lnTo>
                    <a:lnTo>
                      <a:pt x="358" y="961"/>
                    </a:lnTo>
                    <a:lnTo>
                      <a:pt x="360" y="964"/>
                    </a:lnTo>
                    <a:lnTo>
                      <a:pt x="361" y="968"/>
                    </a:lnTo>
                    <a:lnTo>
                      <a:pt x="362" y="974"/>
                    </a:lnTo>
                    <a:lnTo>
                      <a:pt x="362" y="974"/>
                    </a:lnTo>
                    <a:lnTo>
                      <a:pt x="361" y="978"/>
                    </a:lnTo>
                    <a:lnTo>
                      <a:pt x="360" y="982"/>
                    </a:lnTo>
                    <a:lnTo>
                      <a:pt x="358" y="987"/>
                    </a:lnTo>
                    <a:lnTo>
                      <a:pt x="355" y="990"/>
                    </a:lnTo>
                    <a:lnTo>
                      <a:pt x="352" y="993"/>
                    </a:lnTo>
                    <a:lnTo>
                      <a:pt x="348" y="994"/>
                    </a:lnTo>
                    <a:lnTo>
                      <a:pt x="344" y="995"/>
                    </a:lnTo>
                    <a:lnTo>
                      <a:pt x="339" y="996"/>
                    </a:lnTo>
                    <a:lnTo>
                      <a:pt x="339" y="996"/>
                    </a:lnTo>
                    <a:close/>
                    <a:moveTo>
                      <a:pt x="611" y="996"/>
                    </a:moveTo>
                    <a:lnTo>
                      <a:pt x="520" y="996"/>
                    </a:lnTo>
                    <a:lnTo>
                      <a:pt x="520" y="996"/>
                    </a:lnTo>
                    <a:lnTo>
                      <a:pt x="515" y="995"/>
                    </a:lnTo>
                    <a:lnTo>
                      <a:pt x="511" y="994"/>
                    </a:lnTo>
                    <a:lnTo>
                      <a:pt x="508" y="993"/>
                    </a:lnTo>
                    <a:lnTo>
                      <a:pt x="503" y="990"/>
                    </a:lnTo>
                    <a:lnTo>
                      <a:pt x="501" y="987"/>
                    </a:lnTo>
                    <a:lnTo>
                      <a:pt x="499" y="982"/>
                    </a:lnTo>
                    <a:lnTo>
                      <a:pt x="498" y="978"/>
                    </a:lnTo>
                    <a:lnTo>
                      <a:pt x="498" y="974"/>
                    </a:lnTo>
                    <a:lnTo>
                      <a:pt x="498" y="974"/>
                    </a:lnTo>
                    <a:lnTo>
                      <a:pt x="498" y="968"/>
                    </a:lnTo>
                    <a:lnTo>
                      <a:pt x="499" y="964"/>
                    </a:lnTo>
                    <a:lnTo>
                      <a:pt x="501" y="961"/>
                    </a:lnTo>
                    <a:lnTo>
                      <a:pt x="503" y="958"/>
                    </a:lnTo>
                    <a:lnTo>
                      <a:pt x="508" y="954"/>
                    </a:lnTo>
                    <a:lnTo>
                      <a:pt x="511" y="952"/>
                    </a:lnTo>
                    <a:lnTo>
                      <a:pt x="515" y="951"/>
                    </a:lnTo>
                    <a:lnTo>
                      <a:pt x="520" y="951"/>
                    </a:lnTo>
                    <a:lnTo>
                      <a:pt x="611" y="951"/>
                    </a:lnTo>
                    <a:lnTo>
                      <a:pt x="611" y="951"/>
                    </a:lnTo>
                    <a:lnTo>
                      <a:pt x="615" y="951"/>
                    </a:lnTo>
                    <a:lnTo>
                      <a:pt x="620" y="952"/>
                    </a:lnTo>
                    <a:lnTo>
                      <a:pt x="624" y="954"/>
                    </a:lnTo>
                    <a:lnTo>
                      <a:pt x="627" y="958"/>
                    </a:lnTo>
                    <a:lnTo>
                      <a:pt x="629" y="961"/>
                    </a:lnTo>
                    <a:lnTo>
                      <a:pt x="632" y="964"/>
                    </a:lnTo>
                    <a:lnTo>
                      <a:pt x="633" y="968"/>
                    </a:lnTo>
                    <a:lnTo>
                      <a:pt x="634" y="974"/>
                    </a:lnTo>
                    <a:lnTo>
                      <a:pt x="634" y="974"/>
                    </a:lnTo>
                    <a:lnTo>
                      <a:pt x="633" y="978"/>
                    </a:lnTo>
                    <a:lnTo>
                      <a:pt x="632" y="982"/>
                    </a:lnTo>
                    <a:lnTo>
                      <a:pt x="629" y="987"/>
                    </a:lnTo>
                    <a:lnTo>
                      <a:pt x="627" y="990"/>
                    </a:lnTo>
                    <a:lnTo>
                      <a:pt x="624" y="993"/>
                    </a:lnTo>
                    <a:lnTo>
                      <a:pt x="620" y="994"/>
                    </a:lnTo>
                    <a:lnTo>
                      <a:pt x="615" y="995"/>
                    </a:lnTo>
                    <a:lnTo>
                      <a:pt x="611" y="996"/>
                    </a:lnTo>
                    <a:lnTo>
                      <a:pt x="611" y="996"/>
                    </a:lnTo>
                    <a:close/>
                    <a:moveTo>
                      <a:pt x="747" y="725"/>
                    </a:moveTo>
                    <a:lnTo>
                      <a:pt x="385" y="725"/>
                    </a:lnTo>
                    <a:lnTo>
                      <a:pt x="385" y="725"/>
                    </a:lnTo>
                    <a:lnTo>
                      <a:pt x="379" y="724"/>
                    </a:lnTo>
                    <a:lnTo>
                      <a:pt x="375" y="722"/>
                    </a:lnTo>
                    <a:lnTo>
                      <a:pt x="372" y="721"/>
                    </a:lnTo>
                    <a:lnTo>
                      <a:pt x="367" y="718"/>
                    </a:lnTo>
                    <a:lnTo>
                      <a:pt x="365" y="715"/>
                    </a:lnTo>
                    <a:lnTo>
                      <a:pt x="363" y="711"/>
                    </a:lnTo>
                    <a:lnTo>
                      <a:pt x="362" y="706"/>
                    </a:lnTo>
                    <a:lnTo>
                      <a:pt x="362" y="702"/>
                    </a:lnTo>
                    <a:lnTo>
                      <a:pt x="362" y="566"/>
                    </a:lnTo>
                    <a:lnTo>
                      <a:pt x="362" y="566"/>
                    </a:lnTo>
                    <a:lnTo>
                      <a:pt x="362" y="561"/>
                    </a:lnTo>
                    <a:lnTo>
                      <a:pt x="363" y="556"/>
                    </a:lnTo>
                    <a:lnTo>
                      <a:pt x="365" y="553"/>
                    </a:lnTo>
                    <a:lnTo>
                      <a:pt x="367" y="550"/>
                    </a:lnTo>
                    <a:lnTo>
                      <a:pt x="372" y="547"/>
                    </a:lnTo>
                    <a:lnTo>
                      <a:pt x="375" y="545"/>
                    </a:lnTo>
                    <a:lnTo>
                      <a:pt x="379" y="543"/>
                    </a:lnTo>
                    <a:lnTo>
                      <a:pt x="385" y="543"/>
                    </a:lnTo>
                    <a:lnTo>
                      <a:pt x="747" y="543"/>
                    </a:lnTo>
                    <a:lnTo>
                      <a:pt x="747" y="543"/>
                    </a:lnTo>
                    <a:lnTo>
                      <a:pt x="751" y="543"/>
                    </a:lnTo>
                    <a:lnTo>
                      <a:pt x="756" y="545"/>
                    </a:lnTo>
                    <a:lnTo>
                      <a:pt x="760" y="547"/>
                    </a:lnTo>
                    <a:lnTo>
                      <a:pt x="763" y="550"/>
                    </a:lnTo>
                    <a:lnTo>
                      <a:pt x="765" y="553"/>
                    </a:lnTo>
                    <a:lnTo>
                      <a:pt x="767" y="556"/>
                    </a:lnTo>
                    <a:lnTo>
                      <a:pt x="769" y="561"/>
                    </a:lnTo>
                    <a:lnTo>
                      <a:pt x="770" y="566"/>
                    </a:lnTo>
                    <a:lnTo>
                      <a:pt x="770" y="702"/>
                    </a:lnTo>
                    <a:lnTo>
                      <a:pt x="770" y="702"/>
                    </a:lnTo>
                    <a:lnTo>
                      <a:pt x="769" y="706"/>
                    </a:lnTo>
                    <a:lnTo>
                      <a:pt x="767" y="711"/>
                    </a:lnTo>
                    <a:lnTo>
                      <a:pt x="765" y="715"/>
                    </a:lnTo>
                    <a:lnTo>
                      <a:pt x="763" y="718"/>
                    </a:lnTo>
                    <a:lnTo>
                      <a:pt x="760" y="721"/>
                    </a:lnTo>
                    <a:lnTo>
                      <a:pt x="756" y="722"/>
                    </a:lnTo>
                    <a:lnTo>
                      <a:pt x="751" y="724"/>
                    </a:lnTo>
                    <a:lnTo>
                      <a:pt x="747" y="725"/>
                    </a:lnTo>
                    <a:lnTo>
                      <a:pt x="747" y="725"/>
                    </a:lnTo>
                    <a:close/>
                    <a:moveTo>
                      <a:pt x="883" y="996"/>
                    </a:moveTo>
                    <a:lnTo>
                      <a:pt x="792" y="996"/>
                    </a:lnTo>
                    <a:lnTo>
                      <a:pt x="792" y="996"/>
                    </a:lnTo>
                    <a:lnTo>
                      <a:pt x="787" y="995"/>
                    </a:lnTo>
                    <a:lnTo>
                      <a:pt x="783" y="994"/>
                    </a:lnTo>
                    <a:lnTo>
                      <a:pt x="779" y="993"/>
                    </a:lnTo>
                    <a:lnTo>
                      <a:pt x="775" y="990"/>
                    </a:lnTo>
                    <a:lnTo>
                      <a:pt x="773" y="987"/>
                    </a:lnTo>
                    <a:lnTo>
                      <a:pt x="771" y="982"/>
                    </a:lnTo>
                    <a:lnTo>
                      <a:pt x="770" y="978"/>
                    </a:lnTo>
                    <a:lnTo>
                      <a:pt x="770" y="974"/>
                    </a:lnTo>
                    <a:lnTo>
                      <a:pt x="770" y="974"/>
                    </a:lnTo>
                    <a:lnTo>
                      <a:pt x="770" y="968"/>
                    </a:lnTo>
                    <a:lnTo>
                      <a:pt x="771" y="964"/>
                    </a:lnTo>
                    <a:lnTo>
                      <a:pt x="773" y="961"/>
                    </a:lnTo>
                    <a:lnTo>
                      <a:pt x="775" y="958"/>
                    </a:lnTo>
                    <a:lnTo>
                      <a:pt x="779" y="954"/>
                    </a:lnTo>
                    <a:lnTo>
                      <a:pt x="783" y="952"/>
                    </a:lnTo>
                    <a:lnTo>
                      <a:pt x="787" y="951"/>
                    </a:lnTo>
                    <a:lnTo>
                      <a:pt x="792" y="951"/>
                    </a:lnTo>
                    <a:lnTo>
                      <a:pt x="883" y="951"/>
                    </a:lnTo>
                    <a:lnTo>
                      <a:pt x="883" y="951"/>
                    </a:lnTo>
                    <a:lnTo>
                      <a:pt x="887" y="951"/>
                    </a:lnTo>
                    <a:lnTo>
                      <a:pt x="891" y="952"/>
                    </a:lnTo>
                    <a:lnTo>
                      <a:pt x="896" y="954"/>
                    </a:lnTo>
                    <a:lnTo>
                      <a:pt x="899" y="958"/>
                    </a:lnTo>
                    <a:lnTo>
                      <a:pt x="901" y="961"/>
                    </a:lnTo>
                    <a:lnTo>
                      <a:pt x="903" y="964"/>
                    </a:lnTo>
                    <a:lnTo>
                      <a:pt x="904" y="968"/>
                    </a:lnTo>
                    <a:lnTo>
                      <a:pt x="905" y="974"/>
                    </a:lnTo>
                    <a:lnTo>
                      <a:pt x="905" y="974"/>
                    </a:lnTo>
                    <a:lnTo>
                      <a:pt x="904" y="978"/>
                    </a:lnTo>
                    <a:lnTo>
                      <a:pt x="903" y="982"/>
                    </a:lnTo>
                    <a:lnTo>
                      <a:pt x="901" y="987"/>
                    </a:lnTo>
                    <a:lnTo>
                      <a:pt x="899" y="990"/>
                    </a:lnTo>
                    <a:lnTo>
                      <a:pt x="896" y="993"/>
                    </a:lnTo>
                    <a:lnTo>
                      <a:pt x="891" y="994"/>
                    </a:lnTo>
                    <a:lnTo>
                      <a:pt x="887" y="995"/>
                    </a:lnTo>
                    <a:lnTo>
                      <a:pt x="883" y="996"/>
                    </a:lnTo>
                    <a:lnTo>
                      <a:pt x="883" y="99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341" name="Group 340">
            <a:extLst>
              <a:ext uri="{FF2B5EF4-FFF2-40B4-BE49-F238E27FC236}">
                <a16:creationId xmlns:a16="http://schemas.microsoft.com/office/drawing/2014/main" id="{36C14F06-B170-7C4C-859F-1D24259FD42A}"/>
              </a:ext>
            </a:extLst>
          </p:cNvPr>
          <p:cNvGrpSpPr/>
          <p:nvPr/>
        </p:nvGrpSpPr>
        <p:grpSpPr>
          <a:xfrm>
            <a:off x="10785070" y="5712682"/>
            <a:ext cx="382743" cy="314086"/>
            <a:chOff x="9638958" y="5432011"/>
            <a:chExt cx="382743" cy="314086"/>
          </a:xfrm>
        </p:grpSpPr>
        <p:sp>
          <p:nvSpPr>
            <p:cNvPr id="304" name="object 58">
              <a:extLst>
                <a:ext uri="{FF2B5EF4-FFF2-40B4-BE49-F238E27FC236}">
                  <a16:creationId xmlns:a16="http://schemas.microsoft.com/office/drawing/2014/main" id="{090DF919-639A-B844-8035-7698ACBC1780}"/>
                </a:ext>
              </a:extLst>
            </p:cNvPr>
            <p:cNvSpPr txBox="1"/>
            <p:nvPr/>
          </p:nvSpPr>
          <p:spPr>
            <a:xfrm>
              <a:off x="9638958" y="5625623"/>
              <a:ext cx="382743"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a:ln>
                    <a:noFill/>
                  </a:ln>
                  <a:solidFill>
                    <a:srgbClr val="000000"/>
                  </a:solidFill>
                  <a:effectLst/>
                  <a:uLnTx/>
                  <a:uFillTx/>
                  <a:latin typeface="Open Sans"/>
                  <a:ea typeface="+mn-ea"/>
                  <a:cs typeface="Open Sans"/>
                </a:rPr>
                <a:t>We</a:t>
              </a:r>
              <a:r>
                <a:rPr kumimoji="0" sz="700" b="0" i="0" u="none" strike="noStrike" kern="1200" cap="none" spc="0" normalizeH="0" baseline="0" noProof="0">
                  <a:ln>
                    <a:noFill/>
                  </a:ln>
                  <a:solidFill>
                    <a:srgbClr val="000000"/>
                  </a:solidFill>
                  <a:effectLst/>
                  <a:uLnTx/>
                  <a:uFillTx/>
                  <a:latin typeface="Open Sans"/>
                  <a:ea typeface="+mn-ea"/>
                  <a:cs typeface="Open Sans"/>
                </a:rPr>
                <a:t>b</a:t>
              </a:r>
              <a:r>
                <a:rPr kumimoji="0" sz="700" b="0" i="0" u="none" strike="noStrike" kern="1200" cap="none" spc="-5" normalizeH="0" baseline="0" noProof="0">
                  <a:ln>
                    <a:noFill/>
                  </a:ln>
                  <a:solidFill>
                    <a:srgbClr val="000000"/>
                  </a:solidFill>
                  <a:effectLst/>
                  <a:uLnTx/>
                  <a:uFillTx/>
                  <a:latin typeface="Open Sans"/>
                  <a:ea typeface="+mn-ea"/>
                  <a:cs typeface="Open Sans"/>
                </a:rPr>
                <a:t>si</a:t>
              </a:r>
              <a:r>
                <a:rPr kumimoji="0" sz="700" b="0" i="0" u="none" strike="noStrike" kern="1200" cap="none" spc="-15" normalizeH="0" baseline="0" noProof="0">
                  <a:ln>
                    <a:noFill/>
                  </a:ln>
                  <a:solidFill>
                    <a:srgbClr val="000000"/>
                  </a:solidFill>
                  <a:effectLst/>
                  <a:uLnTx/>
                  <a:uFillTx/>
                  <a:latin typeface="Open Sans"/>
                  <a:ea typeface="+mn-ea"/>
                  <a:cs typeface="Open Sans"/>
                </a:rPr>
                <a:t>t</a:t>
              </a:r>
              <a:r>
                <a:rPr kumimoji="0" sz="700" b="0" i="0" u="none" strike="noStrike" kern="1200" cap="none" spc="-5" normalizeH="0" baseline="0" noProof="0">
                  <a:ln>
                    <a:noFill/>
                  </a:ln>
                  <a:solidFill>
                    <a:srgbClr val="000000"/>
                  </a:solidFill>
                  <a:effectLst/>
                  <a:uLnTx/>
                  <a:uFillTx/>
                  <a:latin typeface="Open Sans"/>
                  <a:ea typeface="+mn-ea"/>
                  <a:cs typeface="Open Sans"/>
                </a:rPr>
                <a:t>e</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grpSp>
          <p:nvGrpSpPr>
            <p:cNvPr id="308" name="Group 307">
              <a:extLst>
                <a:ext uri="{FF2B5EF4-FFF2-40B4-BE49-F238E27FC236}">
                  <a16:creationId xmlns:a16="http://schemas.microsoft.com/office/drawing/2014/main" id="{48C02B92-B9B3-A044-94E7-56E5C42E079C}"/>
                </a:ext>
              </a:extLst>
            </p:cNvPr>
            <p:cNvGrpSpPr>
              <a:grpSpLocks noChangeAspect="1"/>
            </p:cNvGrpSpPr>
            <p:nvPr/>
          </p:nvGrpSpPr>
          <p:grpSpPr>
            <a:xfrm>
              <a:off x="9726793" y="5432011"/>
              <a:ext cx="212581" cy="180880"/>
              <a:chOff x="2724150" y="234950"/>
              <a:chExt cx="515938" cy="514351"/>
            </a:xfrm>
            <a:solidFill>
              <a:schemeClr val="tx2"/>
            </a:solidFill>
          </p:grpSpPr>
          <p:sp>
            <p:nvSpPr>
              <p:cNvPr id="309" name="Freeform 284">
                <a:extLst>
                  <a:ext uri="{FF2B5EF4-FFF2-40B4-BE49-F238E27FC236}">
                    <a16:creationId xmlns:a16="http://schemas.microsoft.com/office/drawing/2014/main" id="{46EDA856-84E1-0E45-8E19-571BDFAEC2CF}"/>
                  </a:ext>
                </a:extLst>
              </p:cNvPr>
              <p:cNvSpPr>
                <a:spLocks/>
              </p:cNvSpPr>
              <p:nvPr/>
            </p:nvSpPr>
            <p:spPr bwMode="auto">
              <a:xfrm>
                <a:off x="2808288" y="642938"/>
                <a:ext cx="109538" cy="98425"/>
              </a:xfrm>
              <a:custGeom>
                <a:avLst/>
                <a:gdLst>
                  <a:gd name="T0" fmla="*/ 0 w 278"/>
                  <a:gd name="T1" fmla="*/ 99 h 249"/>
                  <a:gd name="T2" fmla="*/ 0 w 278"/>
                  <a:gd name="T3" fmla="*/ 99 h 249"/>
                  <a:gd name="T4" fmla="*/ 30 w 278"/>
                  <a:gd name="T5" fmla="*/ 125 h 249"/>
                  <a:gd name="T6" fmla="*/ 62 w 278"/>
                  <a:gd name="T7" fmla="*/ 149 h 249"/>
                  <a:gd name="T8" fmla="*/ 95 w 278"/>
                  <a:gd name="T9" fmla="*/ 171 h 249"/>
                  <a:gd name="T10" fmla="*/ 129 w 278"/>
                  <a:gd name="T11" fmla="*/ 191 h 249"/>
                  <a:gd name="T12" fmla="*/ 164 w 278"/>
                  <a:gd name="T13" fmla="*/ 209 h 249"/>
                  <a:gd name="T14" fmla="*/ 201 w 278"/>
                  <a:gd name="T15" fmla="*/ 225 h 249"/>
                  <a:gd name="T16" fmla="*/ 239 w 278"/>
                  <a:gd name="T17" fmla="*/ 237 h 249"/>
                  <a:gd name="T18" fmla="*/ 278 w 278"/>
                  <a:gd name="T19" fmla="*/ 249 h 249"/>
                  <a:gd name="T20" fmla="*/ 278 w 278"/>
                  <a:gd name="T21" fmla="*/ 249 h 249"/>
                  <a:gd name="T22" fmla="*/ 266 w 278"/>
                  <a:gd name="T23" fmla="*/ 239 h 249"/>
                  <a:gd name="T24" fmla="*/ 254 w 278"/>
                  <a:gd name="T25" fmla="*/ 228 h 249"/>
                  <a:gd name="T26" fmla="*/ 242 w 278"/>
                  <a:gd name="T27" fmla="*/ 215 h 249"/>
                  <a:gd name="T28" fmla="*/ 232 w 278"/>
                  <a:gd name="T29" fmla="*/ 202 h 249"/>
                  <a:gd name="T30" fmla="*/ 221 w 278"/>
                  <a:gd name="T31" fmla="*/ 189 h 249"/>
                  <a:gd name="T32" fmla="*/ 210 w 278"/>
                  <a:gd name="T33" fmla="*/ 176 h 249"/>
                  <a:gd name="T34" fmla="*/ 190 w 278"/>
                  <a:gd name="T35" fmla="*/ 145 h 249"/>
                  <a:gd name="T36" fmla="*/ 171 w 278"/>
                  <a:gd name="T37" fmla="*/ 113 h 249"/>
                  <a:gd name="T38" fmla="*/ 153 w 278"/>
                  <a:gd name="T39" fmla="*/ 77 h 249"/>
                  <a:gd name="T40" fmla="*/ 137 w 278"/>
                  <a:gd name="T41" fmla="*/ 40 h 249"/>
                  <a:gd name="T42" fmla="*/ 121 w 278"/>
                  <a:gd name="T43" fmla="*/ 0 h 249"/>
                  <a:gd name="T44" fmla="*/ 121 w 278"/>
                  <a:gd name="T45" fmla="*/ 0 h 249"/>
                  <a:gd name="T46" fmla="*/ 88 w 278"/>
                  <a:gd name="T47" fmla="*/ 23 h 249"/>
                  <a:gd name="T48" fmla="*/ 72 w 278"/>
                  <a:gd name="T49" fmla="*/ 35 h 249"/>
                  <a:gd name="T50" fmla="*/ 56 w 278"/>
                  <a:gd name="T51" fmla="*/ 46 h 249"/>
                  <a:gd name="T52" fmla="*/ 41 w 278"/>
                  <a:gd name="T53" fmla="*/ 59 h 249"/>
                  <a:gd name="T54" fmla="*/ 27 w 278"/>
                  <a:gd name="T55" fmla="*/ 72 h 249"/>
                  <a:gd name="T56" fmla="*/ 13 w 278"/>
                  <a:gd name="T57" fmla="*/ 85 h 249"/>
                  <a:gd name="T58" fmla="*/ 0 w 278"/>
                  <a:gd name="T59" fmla="*/ 99 h 249"/>
                  <a:gd name="T60" fmla="*/ 0 w 278"/>
                  <a:gd name="T61" fmla="*/ 9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8" h="249">
                    <a:moveTo>
                      <a:pt x="0" y="99"/>
                    </a:moveTo>
                    <a:lnTo>
                      <a:pt x="0" y="99"/>
                    </a:lnTo>
                    <a:lnTo>
                      <a:pt x="30" y="125"/>
                    </a:lnTo>
                    <a:lnTo>
                      <a:pt x="62" y="149"/>
                    </a:lnTo>
                    <a:lnTo>
                      <a:pt x="95" y="171"/>
                    </a:lnTo>
                    <a:lnTo>
                      <a:pt x="129" y="191"/>
                    </a:lnTo>
                    <a:lnTo>
                      <a:pt x="164" y="209"/>
                    </a:lnTo>
                    <a:lnTo>
                      <a:pt x="201" y="225"/>
                    </a:lnTo>
                    <a:lnTo>
                      <a:pt x="239" y="237"/>
                    </a:lnTo>
                    <a:lnTo>
                      <a:pt x="278" y="249"/>
                    </a:lnTo>
                    <a:lnTo>
                      <a:pt x="278" y="249"/>
                    </a:lnTo>
                    <a:lnTo>
                      <a:pt x="266" y="239"/>
                    </a:lnTo>
                    <a:lnTo>
                      <a:pt x="254" y="228"/>
                    </a:lnTo>
                    <a:lnTo>
                      <a:pt x="242" y="215"/>
                    </a:lnTo>
                    <a:lnTo>
                      <a:pt x="232" y="202"/>
                    </a:lnTo>
                    <a:lnTo>
                      <a:pt x="221" y="189"/>
                    </a:lnTo>
                    <a:lnTo>
                      <a:pt x="210" y="176"/>
                    </a:lnTo>
                    <a:lnTo>
                      <a:pt x="190" y="145"/>
                    </a:lnTo>
                    <a:lnTo>
                      <a:pt x="171" y="113"/>
                    </a:lnTo>
                    <a:lnTo>
                      <a:pt x="153" y="77"/>
                    </a:lnTo>
                    <a:lnTo>
                      <a:pt x="137" y="40"/>
                    </a:lnTo>
                    <a:lnTo>
                      <a:pt x="121" y="0"/>
                    </a:lnTo>
                    <a:lnTo>
                      <a:pt x="121" y="0"/>
                    </a:lnTo>
                    <a:lnTo>
                      <a:pt x="88" y="23"/>
                    </a:lnTo>
                    <a:lnTo>
                      <a:pt x="72" y="35"/>
                    </a:lnTo>
                    <a:lnTo>
                      <a:pt x="56" y="46"/>
                    </a:lnTo>
                    <a:lnTo>
                      <a:pt x="41" y="59"/>
                    </a:lnTo>
                    <a:lnTo>
                      <a:pt x="27" y="72"/>
                    </a:lnTo>
                    <a:lnTo>
                      <a:pt x="13" y="85"/>
                    </a:lnTo>
                    <a:lnTo>
                      <a:pt x="0" y="99"/>
                    </a:lnTo>
                    <a:lnTo>
                      <a:pt x="0" y="99"/>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0" name="Freeform 286">
                <a:extLst>
                  <a:ext uri="{FF2B5EF4-FFF2-40B4-BE49-F238E27FC236}">
                    <a16:creationId xmlns:a16="http://schemas.microsoft.com/office/drawing/2014/main" id="{76E264CC-DD2F-6A43-A318-89218B8D5428}"/>
                  </a:ext>
                </a:extLst>
              </p:cNvPr>
              <p:cNvSpPr>
                <a:spLocks/>
              </p:cNvSpPr>
              <p:nvPr/>
            </p:nvSpPr>
            <p:spPr bwMode="auto">
              <a:xfrm>
                <a:off x="2990850" y="608013"/>
                <a:ext cx="101600" cy="141288"/>
              </a:xfrm>
              <a:custGeom>
                <a:avLst/>
                <a:gdLst>
                  <a:gd name="T0" fmla="*/ 0 w 258"/>
                  <a:gd name="T1" fmla="*/ 356 h 356"/>
                  <a:gd name="T2" fmla="*/ 0 w 258"/>
                  <a:gd name="T3" fmla="*/ 356 h 356"/>
                  <a:gd name="T4" fmla="*/ 20 w 258"/>
                  <a:gd name="T5" fmla="*/ 352 h 356"/>
                  <a:gd name="T6" fmla="*/ 40 w 258"/>
                  <a:gd name="T7" fmla="*/ 347 h 356"/>
                  <a:gd name="T8" fmla="*/ 59 w 258"/>
                  <a:gd name="T9" fmla="*/ 338 h 356"/>
                  <a:gd name="T10" fmla="*/ 77 w 258"/>
                  <a:gd name="T11" fmla="*/ 329 h 356"/>
                  <a:gd name="T12" fmla="*/ 96 w 258"/>
                  <a:gd name="T13" fmla="*/ 316 h 356"/>
                  <a:gd name="T14" fmla="*/ 114 w 258"/>
                  <a:gd name="T15" fmla="*/ 302 h 356"/>
                  <a:gd name="T16" fmla="*/ 132 w 258"/>
                  <a:gd name="T17" fmla="*/ 286 h 356"/>
                  <a:gd name="T18" fmla="*/ 148 w 258"/>
                  <a:gd name="T19" fmla="*/ 268 h 356"/>
                  <a:gd name="T20" fmla="*/ 165 w 258"/>
                  <a:gd name="T21" fmla="*/ 249 h 356"/>
                  <a:gd name="T22" fmla="*/ 180 w 258"/>
                  <a:gd name="T23" fmla="*/ 227 h 356"/>
                  <a:gd name="T24" fmla="*/ 195 w 258"/>
                  <a:gd name="T25" fmla="*/ 204 h 356"/>
                  <a:gd name="T26" fmla="*/ 209 w 258"/>
                  <a:gd name="T27" fmla="*/ 179 h 356"/>
                  <a:gd name="T28" fmla="*/ 223 w 258"/>
                  <a:gd name="T29" fmla="*/ 153 h 356"/>
                  <a:gd name="T30" fmla="*/ 235 w 258"/>
                  <a:gd name="T31" fmla="*/ 126 h 356"/>
                  <a:gd name="T32" fmla="*/ 247 w 258"/>
                  <a:gd name="T33" fmla="*/ 97 h 356"/>
                  <a:gd name="T34" fmla="*/ 258 w 258"/>
                  <a:gd name="T35" fmla="*/ 67 h 356"/>
                  <a:gd name="T36" fmla="*/ 258 w 258"/>
                  <a:gd name="T37" fmla="*/ 67 h 356"/>
                  <a:gd name="T38" fmla="*/ 228 w 258"/>
                  <a:gd name="T39" fmla="*/ 52 h 356"/>
                  <a:gd name="T40" fmla="*/ 197 w 258"/>
                  <a:gd name="T41" fmla="*/ 39 h 356"/>
                  <a:gd name="T42" fmla="*/ 166 w 258"/>
                  <a:gd name="T43" fmla="*/ 29 h 356"/>
                  <a:gd name="T44" fmla="*/ 134 w 258"/>
                  <a:gd name="T45" fmla="*/ 19 h 356"/>
                  <a:gd name="T46" fmla="*/ 101 w 258"/>
                  <a:gd name="T47" fmla="*/ 11 h 356"/>
                  <a:gd name="T48" fmla="*/ 68 w 258"/>
                  <a:gd name="T49" fmla="*/ 5 h 356"/>
                  <a:gd name="T50" fmla="*/ 35 w 258"/>
                  <a:gd name="T51" fmla="*/ 2 h 356"/>
                  <a:gd name="T52" fmla="*/ 0 w 258"/>
                  <a:gd name="T53" fmla="*/ 0 h 356"/>
                  <a:gd name="T54" fmla="*/ 0 w 258"/>
                  <a:gd name="T55"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8" h="356">
                    <a:moveTo>
                      <a:pt x="0" y="356"/>
                    </a:moveTo>
                    <a:lnTo>
                      <a:pt x="0" y="356"/>
                    </a:lnTo>
                    <a:lnTo>
                      <a:pt x="20" y="352"/>
                    </a:lnTo>
                    <a:lnTo>
                      <a:pt x="40" y="347"/>
                    </a:lnTo>
                    <a:lnTo>
                      <a:pt x="59" y="338"/>
                    </a:lnTo>
                    <a:lnTo>
                      <a:pt x="77" y="329"/>
                    </a:lnTo>
                    <a:lnTo>
                      <a:pt x="96" y="316"/>
                    </a:lnTo>
                    <a:lnTo>
                      <a:pt x="114" y="302"/>
                    </a:lnTo>
                    <a:lnTo>
                      <a:pt x="132" y="286"/>
                    </a:lnTo>
                    <a:lnTo>
                      <a:pt x="148" y="268"/>
                    </a:lnTo>
                    <a:lnTo>
                      <a:pt x="165" y="249"/>
                    </a:lnTo>
                    <a:lnTo>
                      <a:pt x="180" y="227"/>
                    </a:lnTo>
                    <a:lnTo>
                      <a:pt x="195" y="204"/>
                    </a:lnTo>
                    <a:lnTo>
                      <a:pt x="209" y="179"/>
                    </a:lnTo>
                    <a:lnTo>
                      <a:pt x="223" y="153"/>
                    </a:lnTo>
                    <a:lnTo>
                      <a:pt x="235" y="126"/>
                    </a:lnTo>
                    <a:lnTo>
                      <a:pt x="247" y="97"/>
                    </a:lnTo>
                    <a:lnTo>
                      <a:pt x="258" y="67"/>
                    </a:lnTo>
                    <a:lnTo>
                      <a:pt x="258" y="67"/>
                    </a:lnTo>
                    <a:lnTo>
                      <a:pt x="228" y="52"/>
                    </a:lnTo>
                    <a:lnTo>
                      <a:pt x="197" y="39"/>
                    </a:lnTo>
                    <a:lnTo>
                      <a:pt x="166" y="29"/>
                    </a:lnTo>
                    <a:lnTo>
                      <a:pt x="134" y="19"/>
                    </a:lnTo>
                    <a:lnTo>
                      <a:pt x="101" y="11"/>
                    </a:lnTo>
                    <a:lnTo>
                      <a:pt x="68" y="5"/>
                    </a:lnTo>
                    <a:lnTo>
                      <a:pt x="35" y="2"/>
                    </a:lnTo>
                    <a:lnTo>
                      <a:pt x="0" y="0"/>
                    </a:lnTo>
                    <a:lnTo>
                      <a:pt x="0" y="35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1" name="Freeform 287">
                <a:extLst>
                  <a:ext uri="{FF2B5EF4-FFF2-40B4-BE49-F238E27FC236}">
                    <a16:creationId xmlns:a16="http://schemas.microsoft.com/office/drawing/2014/main" id="{20E77EF9-9912-214C-9CD1-A125BE659665}"/>
                  </a:ext>
                </a:extLst>
              </p:cNvPr>
              <p:cNvSpPr>
                <a:spLocks/>
              </p:cNvSpPr>
              <p:nvPr/>
            </p:nvSpPr>
            <p:spPr bwMode="auto">
              <a:xfrm>
                <a:off x="2870200" y="608013"/>
                <a:ext cx="103188" cy="141288"/>
              </a:xfrm>
              <a:custGeom>
                <a:avLst/>
                <a:gdLst>
                  <a:gd name="T0" fmla="*/ 258 w 258"/>
                  <a:gd name="T1" fmla="*/ 356 h 356"/>
                  <a:gd name="T2" fmla="*/ 258 w 258"/>
                  <a:gd name="T3" fmla="*/ 0 h 356"/>
                  <a:gd name="T4" fmla="*/ 258 w 258"/>
                  <a:gd name="T5" fmla="*/ 0 h 356"/>
                  <a:gd name="T6" fmla="*/ 223 w 258"/>
                  <a:gd name="T7" fmla="*/ 2 h 356"/>
                  <a:gd name="T8" fmla="*/ 190 w 258"/>
                  <a:gd name="T9" fmla="*/ 6 h 356"/>
                  <a:gd name="T10" fmla="*/ 157 w 258"/>
                  <a:gd name="T11" fmla="*/ 13 h 356"/>
                  <a:gd name="T12" fmla="*/ 124 w 258"/>
                  <a:gd name="T13" fmla="*/ 20 h 356"/>
                  <a:gd name="T14" fmla="*/ 92 w 258"/>
                  <a:gd name="T15" fmla="*/ 29 h 356"/>
                  <a:gd name="T16" fmla="*/ 61 w 258"/>
                  <a:gd name="T17" fmla="*/ 40 h 356"/>
                  <a:gd name="T18" fmla="*/ 30 w 258"/>
                  <a:gd name="T19" fmla="*/ 52 h 356"/>
                  <a:gd name="T20" fmla="*/ 0 w 258"/>
                  <a:gd name="T21" fmla="*/ 67 h 356"/>
                  <a:gd name="T22" fmla="*/ 0 w 258"/>
                  <a:gd name="T23" fmla="*/ 67 h 356"/>
                  <a:gd name="T24" fmla="*/ 11 w 258"/>
                  <a:gd name="T25" fmla="*/ 97 h 356"/>
                  <a:gd name="T26" fmla="*/ 22 w 258"/>
                  <a:gd name="T27" fmla="*/ 127 h 356"/>
                  <a:gd name="T28" fmla="*/ 35 w 258"/>
                  <a:gd name="T29" fmla="*/ 153 h 356"/>
                  <a:gd name="T30" fmla="*/ 49 w 258"/>
                  <a:gd name="T31" fmla="*/ 180 h 356"/>
                  <a:gd name="T32" fmla="*/ 63 w 258"/>
                  <a:gd name="T33" fmla="*/ 205 h 356"/>
                  <a:gd name="T34" fmla="*/ 78 w 258"/>
                  <a:gd name="T35" fmla="*/ 228 h 356"/>
                  <a:gd name="T36" fmla="*/ 94 w 258"/>
                  <a:gd name="T37" fmla="*/ 250 h 356"/>
                  <a:gd name="T38" fmla="*/ 110 w 258"/>
                  <a:gd name="T39" fmla="*/ 269 h 356"/>
                  <a:gd name="T40" fmla="*/ 126 w 258"/>
                  <a:gd name="T41" fmla="*/ 287 h 356"/>
                  <a:gd name="T42" fmla="*/ 144 w 258"/>
                  <a:gd name="T43" fmla="*/ 302 h 356"/>
                  <a:gd name="T44" fmla="*/ 161 w 258"/>
                  <a:gd name="T45" fmla="*/ 317 h 356"/>
                  <a:gd name="T46" fmla="*/ 180 w 258"/>
                  <a:gd name="T47" fmla="*/ 329 h 356"/>
                  <a:gd name="T48" fmla="*/ 199 w 258"/>
                  <a:gd name="T49" fmla="*/ 338 h 356"/>
                  <a:gd name="T50" fmla="*/ 218 w 258"/>
                  <a:gd name="T51" fmla="*/ 347 h 356"/>
                  <a:gd name="T52" fmla="*/ 238 w 258"/>
                  <a:gd name="T53" fmla="*/ 352 h 356"/>
                  <a:gd name="T54" fmla="*/ 258 w 258"/>
                  <a:gd name="T55" fmla="*/ 356 h 356"/>
                  <a:gd name="T56" fmla="*/ 258 w 258"/>
                  <a:gd name="T57"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 h="356">
                    <a:moveTo>
                      <a:pt x="258" y="356"/>
                    </a:moveTo>
                    <a:lnTo>
                      <a:pt x="258" y="0"/>
                    </a:lnTo>
                    <a:lnTo>
                      <a:pt x="258" y="0"/>
                    </a:lnTo>
                    <a:lnTo>
                      <a:pt x="223" y="2"/>
                    </a:lnTo>
                    <a:lnTo>
                      <a:pt x="190" y="6"/>
                    </a:lnTo>
                    <a:lnTo>
                      <a:pt x="157" y="13"/>
                    </a:lnTo>
                    <a:lnTo>
                      <a:pt x="124" y="20"/>
                    </a:lnTo>
                    <a:lnTo>
                      <a:pt x="92" y="29"/>
                    </a:lnTo>
                    <a:lnTo>
                      <a:pt x="61" y="40"/>
                    </a:lnTo>
                    <a:lnTo>
                      <a:pt x="30" y="52"/>
                    </a:lnTo>
                    <a:lnTo>
                      <a:pt x="0" y="67"/>
                    </a:lnTo>
                    <a:lnTo>
                      <a:pt x="0" y="67"/>
                    </a:lnTo>
                    <a:lnTo>
                      <a:pt x="11" y="97"/>
                    </a:lnTo>
                    <a:lnTo>
                      <a:pt x="22" y="127"/>
                    </a:lnTo>
                    <a:lnTo>
                      <a:pt x="35" y="153"/>
                    </a:lnTo>
                    <a:lnTo>
                      <a:pt x="49" y="180"/>
                    </a:lnTo>
                    <a:lnTo>
                      <a:pt x="63" y="205"/>
                    </a:lnTo>
                    <a:lnTo>
                      <a:pt x="78" y="228"/>
                    </a:lnTo>
                    <a:lnTo>
                      <a:pt x="94" y="250"/>
                    </a:lnTo>
                    <a:lnTo>
                      <a:pt x="110" y="269"/>
                    </a:lnTo>
                    <a:lnTo>
                      <a:pt x="126" y="287"/>
                    </a:lnTo>
                    <a:lnTo>
                      <a:pt x="144" y="302"/>
                    </a:lnTo>
                    <a:lnTo>
                      <a:pt x="161" y="317"/>
                    </a:lnTo>
                    <a:lnTo>
                      <a:pt x="180" y="329"/>
                    </a:lnTo>
                    <a:lnTo>
                      <a:pt x="199" y="338"/>
                    </a:lnTo>
                    <a:lnTo>
                      <a:pt x="218" y="347"/>
                    </a:lnTo>
                    <a:lnTo>
                      <a:pt x="238" y="352"/>
                    </a:lnTo>
                    <a:lnTo>
                      <a:pt x="258" y="356"/>
                    </a:lnTo>
                    <a:lnTo>
                      <a:pt x="258" y="35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2" name="Freeform 288">
                <a:extLst>
                  <a:ext uri="{FF2B5EF4-FFF2-40B4-BE49-F238E27FC236}">
                    <a16:creationId xmlns:a16="http://schemas.microsoft.com/office/drawing/2014/main" id="{5BD19B4B-E163-D34C-9AA8-168100BC5892}"/>
                  </a:ext>
                </a:extLst>
              </p:cNvPr>
              <p:cNvSpPr>
                <a:spLocks/>
              </p:cNvSpPr>
              <p:nvPr/>
            </p:nvSpPr>
            <p:spPr bwMode="auto">
              <a:xfrm>
                <a:off x="3044825" y="642938"/>
                <a:ext cx="111125" cy="98425"/>
              </a:xfrm>
              <a:custGeom>
                <a:avLst/>
                <a:gdLst>
                  <a:gd name="T0" fmla="*/ 278 w 278"/>
                  <a:gd name="T1" fmla="*/ 99 h 249"/>
                  <a:gd name="T2" fmla="*/ 278 w 278"/>
                  <a:gd name="T3" fmla="*/ 99 h 249"/>
                  <a:gd name="T4" fmla="*/ 264 w 278"/>
                  <a:gd name="T5" fmla="*/ 85 h 249"/>
                  <a:gd name="T6" fmla="*/ 250 w 278"/>
                  <a:gd name="T7" fmla="*/ 72 h 249"/>
                  <a:gd name="T8" fmla="*/ 235 w 278"/>
                  <a:gd name="T9" fmla="*/ 59 h 249"/>
                  <a:gd name="T10" fmla="*/ 221 w 278"/>
                  <a:gd name="T11" fmla="*/ 46 h 249"/>
                  <a:gd name="T12" fmla="*/ 189 w 278"/>
                  <a:gd name="T13" fmla="*/ 23 h 249"/>
                  <a:gd name="T14" fmla="*/ 157 w 278"/>
                  <a:gd name="T15" fmla="*/ 0 h 249"/>
                  <a:gd name="T16" fmla="*/ 157 w 278"/>
                  <a:gd name="T17" fmla="*/ 0 h 249"/>
                  <a:gd name="T18" fmla="*/ 142 w 278"/>
                  <a:gd name="T19" fmla="*/ 40 h 249"/>
                  <a:gd name="T20" fmla="*/ 125 w 278"/>
                  <a:gd name="T21" fmla="*/ 76 h 249"/>
                  <a:gd name="T22" fmla="*/ 107 w 278"/>
                  <a:gd name="T23" fmla="*/ 111 h 249"/>
                  <a:gd name="T24" fmla="*/ 88 w 278"/>
                  <a:gd name="T25" fmla="*/ 145 h 249"/>
                  <a:gd name="T26" fmla="*/ 67 w 278"/>
                  <a:gd name="T27" fmla="*/ 174 h 249"/>
                  <a:gd name="T28" fmla="*/ 45 w 278"/>
                  <a:gd name="T29" fmla="*/ 202 h 249"/>
                  <a:gd name="T30" fmla="*/ 22 w 278"/>
                  <a:gd name="T31" fmla="*/ 227 h 249"/>
                  <a:gd name="T32" fmla="*/ 0 w 278"/>
                  <a:gd name="T33" fmla="*/ 249 h 249"/>
                  <a:gd name="T34" fmla="*/ 0 w 278"/>
                  <a:gd name="T35" fmla="*/ 249 h 249"/>
                  <a:gd name="T36" fmla="*/ 39 w 278"/>
                  <a:gd name="T37" fmla="*/ 237 h 249"/>
                  <a:gd name="T38" fmla="*/ 77 w 278"/>
                  <a:gd name="T39" fmla="*/ 225 h 249"/>
                  <a:gd name="T40" fmla="*/ 114 w 278"/>
                  <a:gd name="T41" fmla="*/ 209 h 249"/>
                  <a:gd name="T42" fmla="*/ 150 w 278"/>
                  <a:gd name="T43" fmla="*/ 191 h 249"/>
                  <a:gd name="T44" fmla="*/ 184 w 278"/>
                  <a:gd name="T45" fmla="*/ 171 h 249"/>
                  <a:gd name="T46" fmla="*/ 217 w 278"/>
                  <a:gd name="T47" fmla="*/ 149 h 249"/>
                  <a:gd name="T48" fmla="*/ 233 w 278"/>
                  <a:gd name="T49" fmla="*/ 137 h 249"/>
                  <a:gd name="T50" fmla="*/ 248 w 278"/>
                  <a:gd name="T51" fmla="*/ 125 h 249"/>
                  <a:gd name="T52" fmla="*/ 263 w 278"/>
                  <a:gd name="T53" fmla="*/ 113 h 249"/>
                  <a:gd name="T54" fmla="*/ 278 w 278"/>
                  <a:gd name="T55" fmla="*/ 99 h 249"/>
                  <a:gd name="T56" fmla="*/ 278 w 278"/>
                  <a:gd name="T57" fmla="*/ 9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8" h="249">
                    <a:moveTo>
                      <a:pt x="278" y="99"/>
                    </a:moveTo>
                    <a:lnTo>
                      <a:pt x="278" y="99"/>
                    </a:lnTo>
                    <a:lnTo>
                      <a:pt x="264" y="85"/>
                    </a:lnTo>
                    <a:lnTo>
                      <a:pt x="250" y="72"/>
                    </a:lnTo>
                    <a:lnTo>
                      <a:pt x="235" y="59"/>
                    </a:lnTo>
                    <a:lnTo>
                      <a:pt x="221" y="46"/>
                    </a:lnTo>
                    <a:lnTo>
                      <a:pt x="189" y="23"/>
                    </a:lnTo>
                    <a:lnTo>
                      <a:pt x="157" y="0"/>
                    </a:lnTo>
                    <a:lnTo>
                      <a:pt x="157" y="0"/>
                    </a:lnTo>
                    <a:lnTo>
                      <a:pt x="142" y="40"/>
                    </a:lnTo>
                    <a:lnTo>
                      <a:pt x="125" y="76"/>
                    </a:lnTo>
                    <a:lnTo>
                      <a:pt x="107" y="111"/>
                    </a:lnTo>
                    <a:lnTo>
                      <a:pt x="88" y="145"/>
                    </a:lnTo>
                    <a:lnTo>
                      <a:pt x="67" y="174"/>
                    </a:lnTo>
                    <a:lnTo>
                      <a:pt x="45" y="202"/>
                    </a:lnTo>
                    <a:lnTo>
                      <a:pt x="22" y="227"/>
                    </a:lnTo>
                    <a:lnTo>
                      <a:pt x="0" y="249"/>
                    </a:lnTo>
                    <a:lnTo>
                      <a:pt x="0" y="249"/>
                    </a:lnTo>
                    <a:lnTo>
                      <a:pt x="39" y="237"/>
                    </a:lnTo>
                    <a:lnTo>
                      <a:pt x="77" y="225"/>
                    </a:lnTo>
                    <a:lnTo>
                      <a:pt x="114" y="209"/>
                    </a:lnTo>
                    <a:lnTo>
                      <a:pt x="150" y="191"/>
                    </a:lnTo>
                    <a:lnTo>
                      <a:pt x="184" y="171"/>
                    </a:lnTo>
                    <a:lnTo>
                      <a:pt x="217" y="149"/>
                    </a:lnTo>
                    <a:lnTo>
                      <a:pt x="233" y="137"/>
                    </a:lnTo>
                    <a:lnTo>
                      <a:pt x="248" y="125"/>
                    </a:lnTo>
                    <a:lnTo>
                      <a:pt x="263" y="113"/>
                    </a:lnTo>
                    <a:lnTo>
                      <a:pt x="278" y="99"/>
                    </a:lnTo>
                    <a:lnTo>
                      <a:pt x="278" y="99"/>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3" name="Freeform 289">
                <a:extLst>
                  <a:ext uri="{FF2B5EF4-FFF2-40B4-BE49-F238E27FC236}">
                    <a16:creationId xmlns:a16="http://schemas.microsoft.com/office/drawing/2014/main" id="{FCC5B3B6-D0A5-DE49-AE67-3BCC6DC59A3C}"/>
                  </a:ext>
                </a:extLst>
              </p:cNvPr>
              <p:cNvSpPr>
                <a:spLocks/>
              </p:cNvSpPr>
              <p:nvPr/>
            </p:nvSpPr>
            <p:spPr bwMode="auto">
              <a:xfrm>
                <a:off x="2808288" y="241300"/>
                <a:ext cx="109538" cy="98425"/>
              </a:xfrm>
              <a:custGeom>
                <a:avLst/>
                <a:gdLst>
                  <a:gd name="T0" fmla="*/ 0 w 278"/>
                  <a:gd name="T1" fmla="*/ 150 h 249"/>
                  <a:gd name="T2" fmla="*/ 0 w 278"/>
                  <a:gd name="T3" fmla="*/ 150 h 249"/>
                  <a:gd name="T4" fmla="*/ 14 w 278"/>
                  <a:gd name="T5" fmla="*/ 165 h 249"/>
                  <a:gd name="T6" fmla="*/ 28 w 278"/>
                  <a:gd name="T7" fmla="*/ 177 h 249"/>
                  <a:gd name="T8" fmla="*/ 43 w 278"/>
                  <a:gd name="T9" fmla="*/ 190 h 249"/>
                  <a:gd name="T10" fmla="*/ 58 w 278"/>
                  <a:gd name="T11" fmla="*/ 203 h 249"/>
                  <a:gd name="T12" fmla="*/ 89 w 278"/>
                  <a:gd name="T13" fmla="*/ 227 h 249"/>
                  <a:gd name="T14" fmla="*/ 121 w 278"/>
                  <a:gd name="T15" fmla="*/ 249 h 249"/>
                  <a:gd name="T16" fmla="*/ 121 w 278"/>
                  <a:gd name="T17" fmla="*/ 249 h 249"/>
                  <a:gd name="T18" fmla="*/ 137 w 278"/>
                  <a:gd name="T19" fmla="*/ 209 h 249"/>
                  <a:gd name="T20" fmla="*/ 153 w 278"/>
                  <a:gd name="T21" fmla="*/ 172 h 249"/>
                  <a:gd name="T22" fmla="*/ 171 w 278"/>
                  <a:gd name="T23" fmla="*/ 138 h 249"/>
                  <a:gd name="T24" fmla="*/ 190 w 278"/>
                  <a:gd name="T25" fmla="*/ 105 h 249"/>
                  <a:gd name="T26" fmla="*/ 211 w 278"/>
                  <a:gd name="T27" fmla="*/ 75 h 249"/>
                  <a:gd name="T28" fmla="*/ 233 w 278"/>
                  <a:gd name="T29" fmla="*/ 47 h 249"/>
                  <a:gd name="T30" fmla="*/ 255 w 278"/>
                  <a:gd name="T31" fmla="*/ 23 h 249"/>
                  <a:gd name="T32" fmla="*/ 278 w 278"/>
                  <a:gd name="T33" fmla="*/ 0 h 249"/>
                  <a:gd name="T34" fmla="*/ 278 w 278"/>
                  <a:gd name="T35" fmla="*/ 0 h 249"/>
                  <a:gd name="T36" fmla="*/ 239 w 278"/>
                  <a:gd name="T37" fmla="*/ 11 h 249"/>
                  <a:gd name="T38" fmla="*/ 201 w 278"/>
                  <a:gd name="T39" fmla="*/ 25 h 249"/>
                  <a:gd name="T40" fmla="*/ 164 w 278"/>
                  <a:gd name="T41" fmla="*/ 41 h 249"/>
                  <a:gd name="T42" fmla="*/ 128 w 278"/>
                  <a:gd name="T43" fmla="*/ 58 h 249"/>
                  <a:gd name="T44" fmla="*/ 94 w 278"/>
                  <a:gd name="T45" fmla="*/ 78 h 249"/>
                  <a:gd name="T46" fmla="*/ 61 w 278"/>
                  <a:gd name="T47" fmla="*/ 101 h 249"/>
                  <a:gd name="T48" fmla="*/ 45 w 278"/>
                  <a:gd name="T49" fmla="*/ 112 h 249"/>
                  <a:gd name="T50" fmla="*/ 30 w 278"/>
                  <a:gd name="T51" fmla="*/ 124 h 249"/>
                  <a:gd name="T52" fmla="*/ 15 w 278"/>
                  <a:gd name="T53" fmla="*/ 137 h 249"/>
                  <a:gd name="T54" fmla="*/ 0 w 278"/>
                  <a:gd name="T55" fmla="*/ 150 h 249"/>
                  <a:gd name="T56" fmla="*/ 0 w 278"/>
                  <a:gd name="T5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8" h="249">
                    <a:moveTo>
                      <a:pt x="0" y="150"/>
                    </a:moveTo>
                    <a:lnTo>
                      <a:pt x="0" y="150"/>
                    </a:lnTo>
                    <a:lnTo>
                      <a:pt x="14" y="165"/>
                    </a:lnTo>
                    <a:lnTo>
                      <a:pt x="28" y="177"/>
                    </a:lnTo>
                    <a:lnTo>
                      <a:pt x="43" y="190"/>
                    </a:lnTo>
                    <a:lnTo>
                      <a:pt x="58" y="203"/>
                    </a:lnTo>
                    <a:lnTo>
                      <a:pt x="89" y="227"/>
                    </a:lnTo>
                    <a:lnTo>
                      <a:pt x="121" y="249"/>
                    </a:lnTo>
                    <a:lnTo>
                      <a:pt x="121" y="249"/>
                    </a:lnTo>
                    <a:lnTo>
                      <a:pt x="137" y="209"/>
                    </a:lnTo>
                    <a:lnTo>
                      <a:pt x="153" y="172"/>
                    </a:lnTo>
                    <a:lnTo>
                      <a:pt x="171" y="138"/>
                    </a:lnTo>
                    <a:lnTo>
                      <a:pt x="190" y="105"/>
                    </a:lnTo>
                    <a:lnTo>
                      <a:pt x="211" y="75"/>
                    </a:lnTo>
                    <a:lnTo>
                      <a:pt x="233" y="47"/>
                    </a:lnTo>
                    <a:lnTo>
                      <a:pt x="255" y="23"/>
                    </a:lnTo>
                    <a:lnTo>
                      <a:pt x="278" y="0"/>
                    </a:lnTo>
                    <a:lnTo>
                      <a:pt x="278" y="0"/>
                    </a:lnTo>
                    <a:lnTo>
                      <a:pt x="239" y="11"/>
                    </a:lnTo>
                    <a:lnTo>
                      <a:pt x="201" y="25"/>
                    </a:lnTo>
                    <a:lnTo>
                      <a:pt x="164" y="41"/>
                    </a:lnTo>
                    <a:lnTo>
                      <a:pt x="128" y="58"/>
                    </a:lnTo>
                    <a:lnTo>
                      <a:pt x="94" y="78"/>
                    </a:lnTo>
                    <a:lnTo>
                      <a:pt x="61" y="101"/>
                    </a:lnTo>
                    <a:lnTo>
                      <a:pt x="45" y="112"/>
                    </a:lnTo>
                    <a:lnTo>
                      <a:pt x="30" y="124"/>
                    </a:lnTo>
                    <a:lnTo>
                      <a:pt x="15" y="137"/>
                    </a:lnTo>
                    <a:lnTo>
                      <a:pt x="0" y="150"/>
                    </a:lnTo>
                    <a:lnTo>
                      <a:pt x="0" y="15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4" name="Freeform 290">
                <a:extLst>
                  <a:ext uri="{FF2B5EF4-FFF2-40B4-BE49-F238E27FC236}">
                    <a16:creationId xmlns:a16="http://schemas.microsoft.com/office/drawing/2014/main" id="{D2A112E3-6E2E-B945-B2B9-BFBEE9B486C5}"/>
                  </a:ext>
                </a:extLst>
              </p:cNvPr>
              <p:cNvSpPr>
                <a:spLocks/>
              </p:cNvSpPr>
              <p:nvPr/>
            </p:nvSpPr>
            <p:spPr bwMode="auto">
              <a:xfrm>
                <a:off x="2847975" y="366713"/>
                <a:ext cx="125413" cy="115888"/>
              </a:xfrm>
              <a:custGeom>
                <a:avLst/>
                <a:gdLst>
                  <a:gd name="T0" fmla="*/ 314 w 314"/>
                  <a:gd name="T1" fmla="*/ 294 h 294"/>
                  <a:gd name="T2" fmla="*/ 314 w 314"/>
                  <a:gd name="T3" fmla="*/ 70 h 294"/>
                  <a:gd name="T4" fmla="*/ 314 w 314"/>
                  <a:gd name="T5" fmla="*/ 70 h 294"/>
                  <a:gd name="T6" fmla="*/ 278 w 314"/>
                  <a:gd name="T7" fmla="*/ 67 h 294"/>
                  <a:gd name="T8" fmla="*/ 243 w 314"/>
                  <a:gd name="T9" fmla="*/ 63 h 294"/>
                  <a:gd name="T10" fmla="*/ 208 w 314"/>
                  <a:gd name="T11" fmla="*/ 57 h 294"/>
                  <a:gd name="T12" fmla="*/ 173 w 314"/>
                  <a:gd name="T13" fmla="*/ 49 h 294"/>
                  <a:gd name="T14" fmla="*/ 139 w 314"/>
                  <a:gd name="T15" fmla="*/ 39 h 294"/>
                  <a:gd name="T16" fmla="*/ 106 w 314"/>
                  <a:gd name="T17" fmla="*/ 28 h 294"/>
                  <a:gd name="T18" fmla="*/ 74 w 314"/>
                  <a:gd name="T19" fmla="*/ 14 h 294"/>
                  <a:gd name="T20" fmla="*/ 42 w 314"/>
                  <a:gd name="T21" fmla="*/ 0 h 294"/>
                  <a:gd name="T22" fmla="*/ 42 w 314"/>
                  <a:gd name="T23" fmla="*/ 0 h 294"/>
                  <a:gd name="T24" fmla="*/ 34 w 314"/>
                  <a:gd name="T25" fmla="*/ 33 h 294"/>
                  <a:gd name="T26" fmla="*/ 26 w 314"/>
                  <a:gd name="T27" fmla="*/ 67 h 294"/>
                  <a:gd name="T28" fmla="*/ 19 w 314"/>
                  <a:gd name="T29" fmla="*/ 104 h 294"/>
                  <a:gd name="T30" fmla="*/ 13 w 314"/>
                  <a:gd name="T31" fmla="*/ 140 h 294"/>
                  <a:gd name="T32" fmla="*/ 8 w 314"/>
                  <a:gd name="T33" fmla="*/ 177 h 294"/>
                  <a:gd name="T34" fmla="*/ 4 w 314"/>
                  <a:gd name="T35" fmla="*/ 216 h 294"/>
                  <a:gd name="T36" fmla="*/ 2 w 314"/>
                  <a:gd name="T37" fmla="*/ 254 h 294"/>
                  <a:gd name="T38" fmla="*/ 0 w 314"/>
                  <a:gd name="T39" fmla="*/ 294 h 294"/>
                  <a:gd name="T40" fmla="*/ 314 w 314"/>
                  <a:gd name="T41"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 h="294">
                    <a:moveTo>
                      <a:pt x="314" y="294"/>
                    </a:moveTo>
                    <a:lnTo>
                      <a:pt x="314" y="70"/>
                    </a:lnTo>
                    <a:lnTo>
                      <a:pt x="314" y="70"/>
                    </a:lnTo>
                    <a:lnTo>
                      <a:pt x="278" y="67"/>
                    </a:lnTo>
                    <a:lnTo>
                      <a:pt x="243" y="63"/>
                    </a:lnTo>
                    <a:lnTo>
                      <a:pt x="208" y="57"/>
                    </a:lnTo>
                    <a:lnTo>
                      <a:pt x="173" y="49"/>
                    </a:lnTo>
                    <a:lnTo>
                      <a:pt x="139" y="39"/>
                    </a:lnTo>
                    <a:lnTo>
                      <a:pt x="106" y="28"/>
                    </a:lnTo>
                    <a:lnTo>
                      <a:pt x="74" y="14"/>
                    </a:lnTo>
                    <a:lnTo>
                      <a:pt x="42" y="0"/>
                    </a:lnTo>
                    <a:lnTo>
                      <a:pt x="42" y="0"/>
                    </a:lnTo>
                    <a:lnTo>
                      <a:pt x="34" y="33"/>
                    </a:lnTo>
                    <a:lnTo>
                      <a:pt x="26" y="67"/>
                    </a:lnTo>
                    <a:lnTo>
                      <a:pt x="19" y="104"/>
                    </a:lnTo>
                    <a:lnTo>
                      <a:pt x="13" y="140"/>
                    </a:lnTo>
                    <a:lnTo>
                      <a:pt x="8" y="177"/>
                    </a:lnTo>
                    <a:lnTo>
                      <a:pt x="4" y="216"/>
                    </a:lnTo>
                    <a:lnTo>
                      <a:pt x="2" y="254"/>
                    </a:lnTo>
                    <a:lnTo>
                      <a:pt x="0" y="294"/>
                    </a:lnTo>
                    <a:lnTo>
                      <a:pt x="314" y="29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5" name="Freeform 291">
                <a:extLst>
                  <a:ext uri="{FF2B5EF4-FFF2-40B4-BE49-F238E27FC236}">
                    <a16:creationId xmlns:a16="http://schemas.microsoft.com/office/drawing/2014/main" id="{CDA6FB3D-43ED-EC42-A329-363A8AA1FAE3}"/>
                  </a:ext>
                </a:extLst>
              </p:cNvPr>
              <p:cNvSpPr>
                <a:spLocks/>
              </p:cNvSpPr>
              <p:nvPr/>
            </p:nvSpPr>
            <p:spPr bwMode="auto">
              <a:xfrm>
                <a:off x="2847975" y="500063"/>
                <a:ext cx="125413" cy="117475"/>
              </a:xfrm>
              <a:custGeom>
                <a:avLst/>
                <a:gdLst>
                  <a:gd name="T0" fmla="*/ 314 w 314"/>
                  <a:gd name="T1" fmla="*/ 224 h 293"/>
                  <a:gd name="T2" fmla="*/ 314 w 314"/>
                  <a:gd name="T3" fmla="*/ 0 h 293"/>
                  <a:gd name="T4" fmla="*/ 0 w 314"/>
                  <a:gd name="T5" fmla="*/ 0 h 293"/>
                  <a:gd name="T6" fmla="*/ 0 w 314"/>
                  <a:gd name="T7" fmla="*/ 0 h 293"/>
                  <a:gd name="T8" fmla="*/ 2 w 314"/>
                  <a:gd name="T9" fmla="*/ 39 h 293"/>
                  <a:gd name="T10" fmla="*/ 4 w 314"/>
                  <a:gd name="T11" fmla="*/ 79 h 293"/>
                  <a:gd name="T12" fmla="*/ 8 w 314"/>
                  <a:gd name="T13" fmla="*/ 117 h 293"/>
                  <a:gd name="T14" fmla="*/ 13 w 314"/>
                  <a:gd name="T15" fmla="*/ 154 h 293"/>
                  <a:gd name="T16" fmla="*/ 19 w 314"/>
                  <a:gd name="T17" fmla="*/ 191 h 293"/>
                  <a:gd name="T18" fmla="*/ 26 w 314"/>
                  <a:gd name="T19" fmla="*/ 226 h 293"/>
                  <a:gd name="T20" fmla="*/ 34 w 314"/>
                  <a:gd name="T21" fmla="*/ 260 h 293"/>
                  <a:gd name="T22" fmla="*/ 42 w 314"/>
                  <a:gd name="T23" fmla="*/ 293 h 293"/>
                  <a:gd name="T24" fmla="*/ 42 w 314"/>
                  <a:gd name="T25" fmla="*/ 293 h 293"/>
                  <a:gd name="T26" fmla="*/ 74 w 314"/>
                  <a:gd name="T27" fmla="*/ 278 h 293"/>
                  <a:gd name="T28" fmla="*/ 106 w 314"/>
                  <a:gd name="T29" fmla="*/ 266 h 293"/>
                  <a:gd name="T30" fmla="*/ 139 w 314"/>
                  <a:gd name="T31" fmla="*/ 255 h 293"/>
                  <a:gd name="T32" fmla="*/ 173 w 314"/>
                  <a:gd name="T33" fmla="*/ 245 h 293"/>
                  <a:gd name="T34" fmla="*/ 208 w 314"/>
                  <a:gd name="T35" fmla="*/ 237 h 293"/>
                  <a:gd name="T36" fmla="*/ 243 w 314"/>
                  <a:gd name="T37" fmla="*/ 231 h 293"/>
                  <a:gd name="T38" fmla="*/ 278 w 314"/>
                  <a:gd name="T39" fmla="*/ 226 h 293"/>
                  <a:gd name="T40" fmla="*/ 314 w 314"/>
                  <a:gd name="T41" fmla="*/ 224 h 293"/>
                  <a:gd name="T42" fmla="*/ 314 w 314"/>
                  <a:gd name="T43" fmla="*/ 22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293">
                    <a:moveTo>
                      <a:pt x="314" y="224"/>
                    </a:moveTo>
                    <a:lnTo>
                      <a:pt x="314" y="0"/>
                    </a:lnTo>
                    <a:lnTo>
                      <a:pt x="0" y="0"/>
                    </a:lnTo>
                    <a:lnTo>
                      <a:pt x="0" y="0"/>
                    </a:lnTo>
                    <a:lnTo>
                      <a:pt x="2" y="39"/>
                    </a:lnTo>
                    <a:lnTo>
                      <a:pt x="4" y="79"/>
                    </a:lnTo>
                    <a:lnTo>
                      <a:pt x="8" y="117"/>
                    </a:lnTo>
                    <a:lnTo>
                      <a:pt x="13" y="154"/>
                    </a:lnTo>
                    <a:lnTo>
                      <a:pt x="19" y="191"/>
                    </a:lnTo>
                    <a:lnTo>
                      <a:pt x="26" y="226"/>
                    </a:lnTo>
                    <a:lnTo>
                      <a:pt x="34" y="260"/>
                    </a:lnTo>
                    <a:lnTo>
                      <a:pt x="42" y="293"/>
                    </a:lnTo>
                    <a:lnTo>
                      <a:pt x="42" y="293"/>
                    </a:lnTo>
                    <a:lnTo>
                      <a:pt x="74" y="278"/>
                    </a:lnTo>
                    <a:lnTo>
                      <a:pt x="106" y="266"/>
                    </a:lnTo>
                    <a:lnTo>
                      <a:pt x="139" y="255"/>
                    </a:lnTo>
                    <a:lnTo>
                      <a:pt x="173" y="245"/>
                    </a:lnTo>
                    <a:lnTo>
                      <a:pt x="208" y="237"/>
                    </a:lnTo>
                    <a:lnTo>
                      <a:pt x="243" y="231"/>
                    </a:lnTo>
                    <a:lnTo>
                      <a:pt x="278" y="226"/>
                    </a:lnTo>
                    <a:lnTo>
                      <a:pt x="314" y="224"/>
                    </a:lnTo>
                    <a:lnTo>
                      <a:pt x="314" y="22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6" name="Freeform 293">
                <a:extLst>
                  <a:ext uri="{FF2B5EF4-FFF2-40B4-BE49-F238E27FC236}">
                    <a16:creationId xmlns:a16="http://schemas.microsoft.com/office/drawing/2014/main" id="{7BA95D15-CF8A-F143-92F8-924B87714E7F}"/>
                  </a:ext>
                </a:extLst>
              </p:cNvPr>
              <p:cNvSpPr>
                <a:spLocks/>
              </p:cNvSpPr>
              <p:nvPr/>
            </p:nvSpPr>
            <p:spPr bwMode="auto">
              <a:xfrm>
                <a:off x="2870200" y="234950"/>
                <a:ext cx="103188" cy="141288"/>
              </a:xfrm>
              <a:custGeom>
                <a:avLst/>
                <a:gdLst>
                  <a:gd name="T0" fmla="*/ 258 w 258"/>
                  <a:gd name="T1" fmla="*/ 0 h 357"/>
                  <a:gd name="T2" fmla="*/ 258 w 258"/>
                  <a:gd name="T3" fmla="*/ 0 h 357"/>
                  <a:gd name="T4" fmla="*/ 238 w 258"/>
                  <a:gd name="T5" fmla="*/ 3 h 357"/>
                  <a:gd name="T6" fmla="*/ 218 w 258"/>
                  <a:gd name="T7" fmla="*/ 10 h 357"/>
                  <a:gd name="T8" fmla="*/ 199 w 258"/>
                  <a:gd name="T9" fmla="*/ 18 h 357"/>
                  <a:gd name="T10" fmla="*/ 180 w 258"/>
                  <a:gd name="T11" fmla="*/ 28 h 357"/>
                  <a:gd name="T12" fmla="*/ 161 w 258"/>
                  <a:gd name="T13" fmla="*/ 41 h 357"/>
                  <a:gd name="T14" fmla="*/ 144 w 258"/>
                  <a:gd name="T15" fmla="*/ 54 h 357"/>
                  <a:gd name="T16" fmla="*/ 126 w 258"/>
                  <a:gd name="T17" fmla="*/ 70 h 357"/>
                  <a:gd name="T18" fmla="*/ 110 w 258"/>
                  <a:gd name="T19" fmla="*/ 89 h 357"/>
                  <a:gd name="T20" fmla="*/ 94 w 258"/>
                  <a:gd name="T21" fmla="*/ 108 h 357"/>
                  <a:gd name="T22" fmla="*/ 78 w 258"/>
                  <a:gd name="T23" fmla="*/ 129 h 357"/>
                  <a:gd name="T24" fmla="*/ 63 w 258"/>
                  <a:gd name="T25" fmla="*/ 153 h 357"/>
                  <a:gd name="T26" fmla="*/ 49 w 258"/>
                  <a:gd name="T27" fmla="*/ 177 h 357"/>
                  <a:gd name="T28" fmla="*/ 35 w 258"/>
                  <a:gd name="T29" fmla="*/ 203 h 357"/>
                  <a:gd name="T30" fmla="*/ 22 w 258"/>
                  <a:gd name="T31" fmla="*/ 231 h 357"/>
                  <a:gd name="T32" fmla="*/ 11 w 258"/>
                  <a:gd name="T33" fmla="*/ 259 h 357"/>
                  <a:gd name="T34" fmla="*/ 0 w 258"/>
                  <a:gd name="T35" fmla="*/ 289 h 357"/>
                  <a:gd name="T36" fmla="*/ 0 w 258"/>
                  <a:gd name="T37" fmla="*/ 289 h 357"/>
                  <a:gd name="T38" fmla="*/ 30 w 258"/>
                  <a:gd name="T39" fmla="*/ 303 h 357"/>
                  <a:gd name="T40" fmla="*/ 61 w 258"/>
                  <a:gd name="T41" fmla="*/ 316 h 357"/>
                  <a:gd name="T42" fmla="*/ 92 w 258"/>
                  <a:gd name="T43" fmla="*/ 328 h 357"/>
                  <a:gd name="T44" fmla="*/ 124 w 258"/>
                  <a:gd name="T45" fmla="*/ 337 h 357"/>
                  <a:gd name="T46" fmla="*/ 157 w 258"/>
                  <a:gd name="T47" fmla="*/ 345 h 357"/>
                  <a:gd name="T48" fmla="*/ 190 w 258"/>
                  <a:gd name="T49" fmla="*/ 350 h 357"/>
                  <a:gd name="T50" fmla="*/ 223 w 258"/>
                  <a:gd name="T51" fmla="*/ 355 h 357"/>
                  <a:gd name="T52" fmla="*/ 258 w 258"/>
                  <a:gd name="T53" fmla="*/ 357 h 357"/>
                  <a:gd name="T54" fmla="*/ 258 w 258"/>
                  <a:gd name="T5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8" h="357">
                    <a:moveTo>
                      <a:pt x="258" y="0"/>
                    </a:moveTo>
                    <a:lnTo>
                      <a:pt x="258" y="0"/>
                    </a:lnTo>
                    <a:lnTo>
                      <a:pt x="238" y="3"/>
                    </a:lnTo>
                    <a:lnTo>
                      <a:pt x="218" y="10"/>
                    </a:lnTo>
                    <a:lnTo>
                      <a:pt x="199" y="18"/>
                    </a:lnTo>
                    <a:lnTo>
                      <a:pt x="180" y="28"/>
                    </a:lnTo>
                    <a:lnTo>
                      <a:pt x="161" y="41"/>
                    </a:lnTo>
                    <a:lnTo>
                      <a:pt x="144" y="54"/>
                    </a:lnTo>
                    <a:lnTo>
                      <a:pt x="126" y="70"/>
                    </a:lnTo>
                    <a:lnTo>
                      <a:pt x="110" y="89"/>
                    </a:lnTo>
                    <a:lnTo>
                      <a:pt x="94" y="108"/>
                    </a:lnTo>
                    <a:lnTo>
                      <a:pt x="78" y="129"/>
                    </a:lnTo>
                    <a:lnTo>
                      <a:pt x="63" y="153"/>
                    </a:lnTo>
                    <a:lnTo>
                      <a:pt x="49" y="177"/>
                    </a:lnTo>
                    <a:lnTo>
                      <a:pt x="35" y="203"/>
                    </a:lnTo>
                    <a:lnTo>
                      <a:pt x="22" y="231"/>
                    </a:lnTo>
                    <a:lnTo>
                      <a:pt x="11" y="259"/>
                    </a:lnTo>
                    <a:lnTo>
                      <a:pt x="0" y="289"/>
                    </a:lnTo>
                    <a:lnTo>
                      <a:pt x="0" y="289"/>
                    </a:lnTo>
                    <a:lnTo>
                      <a:pt x="30" y="303"/>
                    </a:lnTo>
                    <a:lnTo>
                      <a:pt x="61" y="316"/>
                    </a:lnTo>
                    <a:lnTo>
                      <a:pt x="92" y="328"/>
                    </a:lnTo>
                    <a:lnTo>
                      <a:pt x="124" y="337"/>
                    </a:lnTo>
                    <a:lnTo>
                      <a:pt x="157" y="345"/>
                    </a:lnTo>
                    <a:lnTo>
                      <a:pt x="190" y="350"/>
                    </a:lnTo>
                    <a:lnTo>
                      <a:pt x="223" y="355"/>
                    </a:lnTo>
                    <a:lnTo>
                      <a:pt x="258" y="357"/>
                    </a:lnTo>
                    <a:lnTo>
                      <a:pt x="258"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7" name="Freeform 294">
                <a:extLst>
                  <a:ext uri="{FF2B5EF4-FFF2-40B4-BE49-F238E27FC236}">
                    <a16:creationId xmlns:a16="http://schemas.microsoft.com/office/drawing/2014/main" id="{8B0BD8A7-598A-6642-B2C8-D3601C56F9C8}"/>
                  </a:ext>
                </a:extLst>
              </p:cNvPr>
              <p:cNvSpPr>
                <a:spLocks/>
              </p:cNvSpPr>
              <p:nvPr/>
            </p:nvSpPr>
            <p:spPr bwMode="auto">
              <a:xfrm>
                <a:off x="2724150" y="500063"/>
                <a:ext cx="125413" cy="169863"/>
              </a:xfrm>
              <a:custGeom>
                <a:avLst/>
                <a:gdLst>
                  <a:gd name="T0" fmla="*/ 319 w 319"/>
                  <a:gd name="T1" fmla="*/ 316 h 426"/>
                  <a:gd name="T2" fmla="*/ 319 w 319"/>
                  <a:gd name="T3" fmla="*/ 316 h 426"/>
                  <a:gd name="T4" fmla="*/ 308 w 319"/>
                  <a:gd name="T5" fmla="*/ 279 h 426"/>
                  <a:gd name="T6" fmla="*/ 298 w 319"/>
                  <a:gd name="T7" fmla="*/ 243 h 426"/>
                  <a:gd name="T8" fmla="*/ 291 w 319"/>
                  <a:gd name="T9" fmla="*/ 205 h 426"/>
                  <a:gd name="T10" fmla="*/ 283 w 319"/>
                  <a:gd name="T11" fmla="*/ 165 h 426"/>
                  <a:gd name="T12" fmla="*/ 278 w 319"/>
                  <a:gd name="T13" fmla="*/ 125 h 426"/>
                  <a:gd name="T14" fmla="*/ 275 w 319"/>
                  <a:gd name="T15" fmla="*/ 84 h 426"/>
                  <a:gd name="T16" fmla="*/ 272 w 319"/>
                  <a:gd name="T17" fmla="*/ 42 h 426"/>
                  <a:gd name="T18" fmla="*/ 272 w 319"/>
                  <a:gd name="T19" fmla="*/ 0 h 426"/>
                  <a:gd name="T20" fmla="*/ 0 w 319"/>
                  <a:gd name="T21" fmla="*/ 0 h 426"/>
                  <a:gd name="T22" fmla="*/ 0 w 319"/>
                  <a:gd name="T23" fmla="*/ 0 h 426"/>
                  <a:gd name="T24" fmla="*/ 1 w 319"/>
                  <a:gd name="T25" fmla="*/ 31 h 426"/>
                  <a:gd name="T26" fmla="*/ 6 w 319"/>
                  <a:gd name="T27" fmla="*/ 60 h 426"/>
                  <a:gd name="T28" fmla="*/ 10 w 319"/>
                  <a:gd name="T29" fmla="*/ 90 h 426"/>
                  <a:gd name="T30" fmla="*/ 16 w 319"/>
                  <a:gd name="T31" fmla="*/ 120 h 426"/>
                  <a:gd name="T32" fmla="*/ 23 w 319"/>
                  <a:gd name="T33" fmla="*/ 149 h 426"/>
                  <a:gd name="T34" fmla="*/ 31 w 319"/>
                  <a:gd name="T35" fmla="*/ 178 h 426"/>
                  <a:gd name="T36" fmla="*/ 42 w 319"/>
                  <a:gd name="T37" fmla="*/ 206 h 426"/>
                  <a:gd name="T38" fmla="*/ 53 w 319"/>
                  <a:gd name="T39" fmla="*/ 232 h 426"/>
                  <a:gd name="T40" fmla="*/ 64 w 319"/>
                  <a:gd name="T41" fmla="*/ 259 h 426"/>
                  <a:gd name="T42" fmla="*/ 78 w 319"/>
                  <a:gd name="T43" fmla="*/ 285 h 426"/>
                  <a:gd name="T44" fmla="*/ 92 w 319"/>
                  <a:gd name="T45" fmla="*/ 310 h 426"/>
                  <a:gd name="T46" fmla="*/ 108 w 319"/>
                  <a:gd name="T47" fmla="*/ 335 h 426"/>
                  <a:gd name="T48" fmla="*/ 124 w 319"/>
                  <a:gd name="T49" fmla="*/ 358 h 426"/>
                  <a:gd name="T50" fmla="*/ 141 w 319"/>
                  <a:gd name="T51" fmla="*/ 382 h 426"/>
                  <a:gd name="T52" fmla="*/ 160 w 319"/>
                  <a:gd name="T53" fmla="*/ 404 h 426"/>
                  <a:gd name="T54" fmla="*/ 180 w 319"/>
                  <a:gd name="T55" fmla="*/ 426 h 426"/>
                  <a:gd name="T56" fmla="*/ 180 w 319"/>
                  <a:gd name="T57" fmla="*/ 426 h 426"/>
                  <a:gd name="T58" fmla="*/ 195 w 319"/>
                  <a:gd name="T59" fmla="*/ 410 h 426"/>
                  <a:gd name="T60" fmla="*/ 211 w 319"/>
                  <a:gd name="T61" fmla="*/ 395 h 426"/>
                  <a:gd name="T62" fmla="*/ 228 w 319"/>
                  <a:gd name="T63" fmla="*/ 381 h 426"/>
                  <a:gd name="T64" fmla="*/ 245 w 319"/>
                  <a:gd name="T65" fmla="*/ 366 h 426"/>
                  <a:gd name="T66" fmla="*/ 262 w 319"/>
                  <a:gd name="T67" fmla="*/ 353 h 426"/>
                  <a:gd name="T68" fmla="*/ 280 w 319"/>
                  <a:gd name="T69" fmla="*/ 340 h 426"/>
                  <a:gd name="T70" fmla="*/ 319 w 319"/>
                  <a:gd name="T71" fmla="*/ 316 h 426"/>
                  <a:gd name="T72" fmla="*/ 319 w 319"/>
                  <a:gd name="T73" fmla="*/ 31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9" h="426">
                    <a:moveTo>
                      <a:pt x="319" y="316"/>
                    </a:moveTo>
                    <a:lnTo>
                      <a:pt x="319" y="316"/>
                    </a:lnTo>
                    <a:lnTo>
                      <a:pt x="308" y="279"/>
                    </a:lnTo>
                    <a:lnTo>
                      <a:pt x="298" y="243"/>
                    </a:lnTo>
                    <a:lnTo>
                      <a:pt x="291" y="205"/>
                    </a:lnTo>
                    <a:lnTo>
                      <a:pt x="283" y="165"/>
                    </a:lnTo>
                    <a:lnTo>
                      <a:pt x="278" y="125"/>
                    </a:lnTo>
                    <a:lnTo>
                      <a:pt x="275" y="84"/>
                    </a:lnTo>
                    <a:lnTo>
                      <a:pt x="272" y="42"/>
                    </a:lnTo>
                    <a:lnTo>
                      <a:pt x="272" y="0"/>
                    </a:lnTo>
                    <a:lnTo>
                      <a:pt x="0" y="0"/>
                    </a:lnTo>
                    <a:lnTo>
                      <a:pt x="0" y="0"/>
                    </a:lnTo>
                    <a:lnTo>
                      <a:pt x="1" y="31"/>
                    </a:lnTo>
                    <a:lnTo>
                      <a:pt x="6" y="60"/>
                    </a:lnTo>
                    <a:lnTo>
                      <a:pt x="10" y="90"/>
                    </a:lnTo>
                    <a:lnTo>
                      <a:pt x="16" y="120"/>
                    </a:lnTo>
                    <a:lnTo>
                      <a:pt x="23" y="149"/>
                    </a:lnTo>
                    <a:lnTo>
                      <a:pt x="31" y="178"/>
                    </a:lnTo>
                    <a:lnTo>
                      <a:pt x="42" y="206"/>
                    </a:lnTo>
                    <a:lnTo>
                      <a:pt x="53" y="232"/>
                    </a:lnTo>
                    <a:lnTo>
                      <a:pt x="64" y="259"/>
                    </a:lnTo>
                    <a:lnTo>
                      <a:pt x="78" y="285"/>
                    </a:lnTo>
                    <a:lnTo>
                      <a:pt x="92" y="310"/>
                    </a:lnTo>
                    <a:lnTo>
                      <a:pt x="108" y="335"/>
                    </a:lnTo>
                    <a:lnTo>
                      <a:pt x="124" y="358"/>
                    </a:lnTo>
                    <a:lnTo>
                      <a:pt x="141" y="382"/>
                    </a:lnTo>
                    <a:lnTo>
                      <a:pt x="160" y="404"/>
                    </a:lnTo>
                    <a:lnTo>
                      <a:pt x="180" y="426"/>
                    </a:lnTo>
                    <a:lnTo>
                      <a:pt x="180" y="426"/>
                    </a:lnTo>
                    <a:lnTo>
                      <a:pt x="195" y="410"/>
                    </a:lnTo>
                    <a:lnTo>
                      <a:pt x="211" y="395"/>
                    </a:lnTo>
                    <a:lnTo>
                      <a:pt x="228" y="381"/>
                    </a:lnTo>
                    <a:lnTo>
                      <a:pt x="245" y="366"/>
                    </a:lnTo>
                    <a:lnTo>
                      <a:pt x="262" y="353"/>
                    </a:lnTo>
                    <a:lnTo>
                      <a:pt x="280" y="340"/>
                    </a:lnTo>
                    <a:lnTo>
                      <a:pt x="319" y="316"/>
                    </a:lnTo>
                    <a:lnTo>
                      <a:pt x="319" y="31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8" name="Freeform 295">
                <a:extLst>
                  <a:ext uri="{FF2B5EF4-FFF2-40B4-BE49-F238E27FC236}">
                    <a16:creationId xmlns:a16="http://schemas.microsoft.com/office/drawing/2014/main" id="{F83E318D-0793-034B-A43D-D3116EF0890E}"/>
                  </a:ext>
                </a:extLst>
              </p:cNvPr>
              <p:cNvSpPr>
                <a:spLocks/>
              </p:cNvSpPr>
              <p:nvPr/>
            </p:nvSpPr>
            <p:spPr bwMode="auto">
              <a:xfrm>
                <a:off x="3114675" y="500063"/>
                <a:ext cx="125413" cy="169863"/>
              </a:xfrm>
              <a:custGeom>
                <a:avLst/>
                <a:gdLst>
                  <a:gd name="T0" fmla="*/ 48 w 317"/>
                  <a:gd name="T1" fmla="*/ 0 h 426"/>
                  <a:gd name="T2" fmla="*/ 48 w 317"/>
                  <a:gd name="T3" fmla="*/ 0 h 426"/>
                  <a:gd name="T4" fmla="*/ 46 w 317"/>
                  <a:gd name="T5" fmla="*/ 42 h 426"/>
                  <a:gd name="T6" fmla="*/ 43 w 317"/>
                  <a:gd name="T7" fmla="*/ 84 h 426"/>
                  <a:gd name="T8" fmla="*/ 39 w 317"/>
                  <a:gd name="T9" fmla="*/ 125 h 426"/>
                  <a:gd name="T10" fmla="*/ 33 w 317"/>
                  <a:gd name="T11" fmla="*/ 165 h 426"/>
                  <a:gd name="T12" fmla="*/ 27 w 317"/>
                  <a:gd name="T13" fmla="*/ 205 h 426"/>
                  <a:gd name="T14" fmla="*/ 19 w 317"/>
                  <a:gd name="T15" fmla="*/ 243 h 426"/>
                  <a:gd name="T16" fmla="*/ 11 w 317"/>
                  <a:gd name="T17" fmla="*/ 279 h 426"/>
                  <a:gd name="T18" fmla="*/ 0 w 317"/>
                  <a:gd name="T19" fmla="*/ 316 h 426"/>
                  <a:gd name="T20" fmla="*/ 0 w 317"/>
                  <a:gd name="T21" fmla="*/ 316 h 426"/>
                  <a:gd name="T22" fmla="*/ 19 w 317"/>
                  <a:gd name="T23" fmla="*/ 327 h 426"/>
                  <a:gd name="T24" fmla="*/ 39 w 317"/>
                  <a:gd name="T25" fmla="*/ 340 h 426"/>
                  <a:gd name="T26" fmla="*/ 56 w 317"/>
                  <a:gd name="T27" fmla="*/ 353 h 426"/>
                  <a:gd name="T28" fmla="*/ 73 w 317"/>
                  <a:gd name="T29" fmla="*/ 366 h 426"/>
                  <a:gd name="T30" fmla="*/ 90 w 317"/>
                  <a:gd name="T31" fmla="*/ 381 h 426"/>
                  <a:gd name="T32" fmla="*/ 106 w 317"/>
                  <a:gd name="T33" fmla="*/ 395 h 426"/>
                  <a:gd name="T34" fmla="*/ 122 w 317"/>
                  <a:gd name="T35" fmla="*/ 410 h 426"/>
                  <a:gd name="T36" fmla="*/ 138 w 317"/>
                  <a:gd name="T37" fmla="*/ 426 h 426"/>
                  <a:gd name="T38" fmla="*/ 138 w 317"/>
                  <a:gd name="T39" fmla="*/ 426 h 426"/>
                  <a:gd name="T40" fmla="*/ 157 w 317"/>
                  <a:gd name="T41" fmla="*/ 404 h 426"/>
                  <a:gd name="T42" fmla="*/ 176 w 317"/>
                  <a:gd name="T43" fmla="*/ 382 h 426"/>
                  <a:gd name="T44" fmla="*/ 194 w 317"/>
                  <a:gd name="T45" fmla="*/ 358 h 426"/>
                  <a:gd name="T46" fmla="*/ 211 w 317"/>
                  <a:gd name="T47" fmla="*/ 335 h 426"/>
                  <a:gd name="T48" fmla="*/ 226 w 317"/>
                  <a:gd name="T49" fmla="*/ 310 h 426"/>
                  <a:gd name="T50" fmla="*/ 240 w 317"/>
                  <a:gd name="T51" fmla="*/ 285 h 426"/>
                  <a:gd name="T52" fmla="*/ 253 w 317"/>
                  <a:gd name="T53" fmla="*/ 259 h 426"/>
                  <a:gd name="T54" fmla="*/ 266 w 317"/>
                  <a:gd name="T55" fmla="*/ 232 h 426"/>
                  <a:gd name="T56" fmla="*/ 277 w 317"/>
                  <a:gd name="T57" fmla="*/ 206 h 426"/>
                  <a:gd name="T58" fmla="*/ 286 w 317"/>
                  <a:gd name="T59" fmla="*/ 178 h 426"/>
                  <a:gd name="T60" fmla="*/ 295 w 317"/>
                  <a:gd name="T61" fmla="*/ 149 h 426"/>
                  <a:gd name="T62" fmla="*/ 302 w 317"/>
                  <a:gd name="T63" fmla="*/ 120 h 426"/>
                  <a:gd name="T64" fmla="*/ 308 w 317"/>
                  <a:gd name="T65" fmla="*/ 90 h 426"/>
                  <a:gd name="T66" fmla="*/ 312 w 317"/>
                  <a:gd name="T67" fmla="*/ 60 h 426"/>
                  <a:gd name="T68" fmla="*/ 315 w 317"/>
                  <a:gd name="T69" fmla="*/ 31 h 426"/>
                  <a:gd name="T70" fmla="*/ 317 w 317"/>
                  <a:gd name="T71" fmla="*/ 0 h 426"/>
                  <a:gd name="T72" fmla="*/ 48 w 317"/>
                  <a:gd name="T7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426">
                    <a:moveTo>
                      <a:pt x="48" y="0"/>
                    </a:moveTo>
                    <a:lnTo>
                      <a:pt x="48" y="0"/>
                    </a:lnTo>
                    <a:lnTo>
                      <a:pt x="46" y="42"/>
                    </a:lnTo>
                    <a:lnTo>
                      <a:pt x="43" y="84"/>
                    </a:lnTo>
                    <a:lnTo>
                      <a:pt x="39" y="125"/>
                    </a:lnTo>
                    <a:lnTo>
                      <a:pt x="33" y="165"/>
                    </a:lnTo>
                    <a:lnTo>
                      <a:pt x="27" y="205"/>
                    </a:lnTo>
                    <a:lnTo>
                      <a:pt x="19" y="243"/>
                    </a:lnTo>
                    <a:lnTo>
                      <a:pt x="11" y="279"/>
                    </a:lnTo>
                    <a:lnTo>
                      <a:pt x="0" y="316"/>
                    </a:lnTo>
                    <a:lnTo>
                      <a:pt x="0" y="316"/>
                    </a:lnTo>
                    <a:lnTo>
                      <a:pt x="19" y="327"/>
                    </a:lnTo>
                    <a:lnTo>
                      <a:pt x="39" y="340"/>
                    </a:lnTo>
                    <a:lnTo>
                      <a:pt x="56" y="353"/>
                    </a:lnTo>
                    <a:lnTo>
                      <a:pt x="73" y="366"/>
                    </a:lnTo>
                    <a:lnTo>
                      <a:pt x="90" y="381"/>
                    </a:lnTo>
                    <a:lnTo>
                      <a:pt x="106" y="395"/>
                    </a:lnTo>
                    <a:lnTo>
                      <a:pt x="122" y="410"/>
                    </a:lnTo>
                    <a:lnTo>
                      <a:pt x="138" y="426"/>
                    </a:lnTo>
                    <a:lnTo>
                      <a:pt x="138" y="426"/>
                    </a:lnTo>
                    <a:lnTo>
                      <a:pt x="157" y="404"/>
                    </a:lnTo>
                    <a:lnTo>
                      <a:pt x="176" y="382"/>
                    </a:lnTo>
                    <a:lnTo>
                      <a:pt x="194" y="358"/>
                    </a:lnTo>
                    <a:lnTo>
                      <a:pt x="211" y="335"/>
                    </a:lnTo>
                    <a:lnTo>
                      <a:pt x="226" y="310"/>
                    </a:lnTo>
                    <a:lnTo>
                      <a:pt x="240" y="285"/>
                    </a:lnTo>
                    <a:lnTo>
                      <a:pt x="253" y="259"/>
                    </a:lnTo>
                    <a:lnTo>
                      <a:pt x="266" y="232"/>
                    </a:lnTo>
                    <a:lnTo>
                      <a:pt x="277" y="206"/>
                    </a:lnTo>
                    <a:lnTo>
                      <a:pt x="286" y="178"/>
                    </a:lnTo>
                    <a:lnTo>
                      <a:pt x="295" y="149"/>
                    </a:lnTo>
                    <a:lnTo>
                      <a:pt x="302" y="120"/>
                    </a:lnTo>
                    <a:lnTo>
                      <a:pt x="308" y="90"/>
                    </a:lnTo>
                    <a:lnTo>
                      <a:pt x="312" y="60"/>
                    </a:lnTo>
                    <a:lnTo>
                      <a:pt x="315" y="31"/>
                    </a:lnTo>
                    <a:lnTo>
                      <a:pt x="317" y="0"/>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9" name="Freeform 296">
                <a:extLst>
                  <a:ext uri="{FF2B5EF4-FFF2-40B4-BE49-F238E27FC236}">
                    <a16:creationId xmlns:a16="http://schemas.microsoft.com/office/drawing/2014/main" id="{85ACF796-EA11-AE4F-88A8-BA11C29462BB}"/>
                  </a:ext>
                </a:extLst>
              </p:cNvPr>
              <p:cNvSpPr>
                <a:spLocks/>
              </p:cNvSpPr>
              <p:nvPr/>
            </p:nvSpPr>
            <p:spPr bwMode="auto">
              <a:xfrm>
                <a:off x="2724150" y="314325"/>
                <a:ext cx="125413" cy="168275"/>
              </a:xfrm>
              <a:custGeom>
                <a:avLst/>
                <a:gdLst>
                  <a:gd name="T0" fmla="*/ 270 w 317"/>
                  <a:gd name="T1" fmla="*/ 426 h 426"/>
                  <a:gd name="T2" fmla="*/ 270 w 317"/>
                  <a:gd name="T3" fmla="*/ 426 h 426"/>
                  <a:gd name="T4" fmla="*/ 271 w 317"/>
                  <a:gd name="T5" fmla="*/ 383 h 426"/>
                  <a:gd name="T6" fmla="*/ 274 w 317"/>
                  <a:gd name="T7" fmla="*/ 341 h 426"/>
                  <a:gd name="T8" fmla="*/ 278 w 317"/>
                  <a:gd name="T9" fmla="*/ 300 h 426"/>
                  <a:gd name="T10" fmla="*/ 283 w 317"/>
                  <a:gd name="T11" fmla="*/ 260 h 426"/>
                  <a:gd name="T12" fmla="*/ 290 w 317"/>
                  <a:gd name="T13" fmla="*/ 221 h 426"/>
                  <a:gd name="T14" fmla="*/ 297 w 317"/>
                  <a:gd name="T15" fmla="*/ 182 h 426"/>
                  <a:gd name="T16" fmla="*/ 307 w 317"/>
                  <a:gd name="T17" fmla="*/ 145 h 426"/>
                  <a:gd name="T18" fmla="*/ 317 w 317"/>
                  <a:gd name="T19" fmla="*/ 110 h 426"/>
                  <a:gd name="T20" fmla="*/ 317 w 317"/>
                  <a:gd name="T21" fmla="*/ 110 h 426"/>
                  <a:gd name="T22" fmla="*/ 297 w 317"/>
                  <a:gd name="T23" fmla="*/ 98 h 426"/>
                  <a:gd name="T24" fmla="*/ 279 w 317"/>
                  <a:gd name="T25" fmla="*/ 85 h 426"/>
                  <a:gd name="T26" fmla="*/ 261 w 317"/>
                  <a:gd name="T27" fmla="*/ 72 h 426"/>
                  <a:gd name="T28" fmla="*/ 244 w 317"/>
                  <a:gd name="T29" fmla="*/ 58 h 426"/>
                  <a:gd name="T30" fmla="*/ 227 w 317"/>
                  <a:gd name="T31" fmla="*/ 45 h 426"/>
                  <a:gd name="T32" fmla="*/ 211 w 317"/>
                  <a:gd name="T33" fmla="*/ 31 h 426"/>
                  <a:gd name="T34" fmla="*/ 195 w 317"/>
                  <a:gd name="T35" fmla="*/ 16 h 426"/>
                  <a:gd name="T36" fmla="*/ 180 w 317"/>
                  <a:gd name="T37" fmla="*/ 0 h 426"/>
                  <a:gd name="T38" fmla="*/ 180 w 317"/>
                  <a:gd name="T39" fmla="*/ 0 h 426"/>
                  <a:gd name="T40" fmla="*/ 160 w 317"/>
                  <a:gd name="T41" fmla="*/ 21 h 426"/>
                  <a:gd name="T42" fmla="*/ 141 w 317"/>
                  <a:gd name="T43" fmla="*/ 43 h 426"/>
                  <a:gd name="T44" fmla="*/ 123 w 317"/>
                  <a:gd name="T45" fmla="*/ 66 h 426"/>
                  <a:gd name="T46" fmla="*/ 106 w 317"/>
                  <a:gd name="T47" fmla="*/ 90 h 426"/>
                  <a:gd name="T48" fmla="*/ 91 w 317"/>
                  <a:gd name="T49" fmla="*/ 115 h 426"/>
                  <a:gd name="T50" fmla="*/ 76 w 317"/>
                  <a:gd name="T51" fmla="*/ 140 h 426"/>
                  <a:gd name="T52" fmla="*/ 63 w 317"/>
                  <a:gd name="T53" fmla="*/ 166 h 426"/>
                  <a:gd name="T54" fmla="*/ 51 w 317"/>
                  <a:gd name="T55" fmla="*/ 192 h 426"/>
                  <a:gd name="T56" fmla="*/ 40 w 317"/>
                  <a:gd name="T57" fmla="*/ 220 h 426"/>
                  <a:gd name="T58" fmla="*/ 30 w 317"/>
                  <a:gd name="T59" fmla="*/ 247 h 426"/>
                  <a:gd name="T60" fmla="*/ 22 w 317"/>
                  <a:gd name="T61" fmla="*/ 276 h 426"/>
                  <a:gd name="T62" fmla="*/ 14 w 317"/>
                  <a:gd name="T63" fmla="*/ 305 h 426"/>
                  <a:gd name="T64" fmla="*/ 9 w 317"/>
                  <a:gd name="T65" fmla="*/ 334 h 426"/>
                  <a:gd name="T66" fmla="*/ 5 w 317"/>
                  <a:gd name="T67" fmla="*/ 364 h 426"/>
                  <a:gd name="T68" fmla="*/ 1 w 317"/>
                  <a:gd name="T69" fmla="*/ 395 h 426"/>
                  <a:gd name="T70" fmla="*/ 0 w 317"/>
                  <a:gd name="T71" fmla="*/ 426 h 426"/>
                  <a:gd name="T72" fmla="*/ 270 w 317"/>
                  <a:gd name="T73"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426">
                    <a:moveTo>
                      <a:pt x="270" y="426"/>
                    </a:moveTo>
                    <a:lnTo>
                      <a:pt x="270" y="426"/>
                    </a:lnTo>
                    <a:lnTo>
                      <a:pt x="271" y="383"/>
                    </a:lnTo>
                    <a:lnTo>
                      <a:pt x="274" y="341"/>
                    </a:lnTo>
                    <a:lnTo>
                      <a:pt x="278" y="300"/>
                    </a:lnTo>
                    <a:lnTo>
                      <a:pt x="283" y="260"/>
                    </a:lnTo>
                    <a:lnTo>
                      <a:pt x="290" y="221"/>
                    </a:lnTo>
                    <a:lnTo>
                      <a:pt x="297" y="182"/>
                    </a:lnTo>
                    <a:lnTo>
                      <a:pt x="307" y="145"/>
                    </a:lnTo>
                    <a:lnTo>
                      <a:pt x="317" y="110"/>
                    </a:lnTo>
                    <a:lnTo>
                      <a:pt x="317" y="110"/>
                    </a:lnTo>
                    <a:lnTo>
                      <a:pt x="297" y="98"/>
                    </a:lnTo>
                    <a:lnTo>
                      <a:pt x="279" y="85"/>
                    </a:lnTo>
                    <a:lnTo>
                      <a:pt x="261" y="72"/>
                    </a:lnTo>
                    <a:lnTo>
                      <a:pt x="244" y="58"/>
                    </a:lnTo>
                    <a:lnTo>
                      <a:pt x="227" y="45"/>
                    </a:lnTo>
                    <a:lnTo>
                      <a:pt x="211" y="31"/>
                    </a:lnTo>
                    <a:lnTo>
                      <a:pt x="195" y="16"/>
                    </a:lnTo>
                    <a:lnTo>
                      <a:pt x="180" y="0"/>
                    </a:lnTo>
                    <a:lnTo>
                      <a:pt x="180" y="0"/>
                    </a:lnTo>
                    <a:lnTo>
                      <a:pt x="160" y="21"/>
                    </a:lnTo>
                    <a:lnTo>
                      <a:pt x="141" y="43"/>
                    </a:lnTo>
                    <a:lnTo>
                      <a:pt x="123" y="66"/>
                    </a:lnTo>
                    <a:lnTo>
                      <a:pt x="106" y="90"/>
                    </a:lnTo>
                    <a:lnTo>
                      <a:pt x="91" y="115"/>
                    </a:lnTo>
                    <a:lnTo>
                      <a:pt x="76" y="140"/>
                    </a:lnTo>
                    <a:lnTo>
                      <a:pt x="63" y="166"/>
                    </a:lnTo>
                    <a:lnTo>
                      <a:pt x="51" y="192"/>
                    </a:lnTo>
                    <a:lnTo>
                      <a:pt x="40" y="220"/>
                    </a:lnTo>
                    <a:lnTo>
                      <a:pt x="30" y="247"/>
                    </a:lnTo>
                    <a:lnTo>
                      <a:pt x="22" y="276"/>
                    </a:lnTo>
                    <a:lnTo>
                      <a:pt x="14" y="305"/>
                    </a:lnTo>
                    <a:lnTo>
                      <a:pt x="9" y="334"/>
                    </a:lnTo>
                    <a:lnTo>
                      <a:pt x="5" y="364"/>
                    </a:lnTo>
                    <a:lnTo>
                      <a:pt x="1" y="395"/>
                    </a:lnTo>
                    <a:lnTo>
                      <a:pt x="0" y="426"/>
                    </a:lnTo>
                    <a:lnTo>
                      <a:pt x="270" y="42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0" name="Freeform 297">
                <a:extLst>
                  <a:ext uri="{FF2B5EF4-FFF2-40B4-BE49-F238E27FC236}">
                    <a16:creationId xmlns:a16="http://schemas.microsoft.com/office/drawing/2014/main" id="{E753E455-786B-A343-8046-23DD0A955B3E}"/>
                  </a:ext>
                </a:extLst>
              </p:cNvPr>
              <p:cNvSpPr>
                <a:spLocks/>
              </p:cNvSpPr>
              <p:nvPr/>
            </p:nvSpPr>
            <p:spPr bwMode="auto">
              <a:xfrm>
                <a:off x="3113088" y="314325"/>
                <a:ext cx="125413" cy="168275"/>
              </a:xfrm>
              <a:custGeom>
                <a:avLst/>
                <a:gdLst>
                  <a:gd name="T0" fmla="*/ 0 w 316"/>
                  <a:gd name="T1" fmla="*/ 110 h 426"/>
                  <a:gd name="T2" fmla="*/ 0 w 316"/>
                  <a:gd name="T3" fmla="*/ 110 h 426"/>
                  <a:gd name="T4" fmla="*/ 11 w 316"/>
                  <a:gd name="T5" fmla="*/ 145 h 426"/>
                  <a:gd name="T6" fmla="*/ 20 w 316"/>
                  <a:gd name="T7" fmla="*/ 182 h 426"/>
                  <a:gd name="T8" fmla="*/ 28 w 316"/>
                  <a:gd name="T9" fmla="*/ 221 h 426"/>
                  <a:gd name="T10" fmla="*/ 35 w 316"/>
                  <a:gd name="T11" fmla="*/ 260 h 426"/>
                  <a:gd name="T12" fmla="*/ 41 w 316"/>
                  <a:gd name="T13" fmla="*/ 300 h 426"/>
                  <a:gd name="T14" fmla="*/ 44 w 316"/>
                  <a:gd name="T15" fmla="*/ 341 h 426"/>
                  <a:gd name="T16" fmla="*/ 47 w 316"/>
                  <a:gd name="T17" fmla="*/ 383 h 426"/>
                  <a:gd name="T18" fmla="*/ 47 w 316"/>
                  <a:gd name="T19" fmla="*/ 426 h 426"/>
                  <a:gd name="T20" fmla="*/ 316 w 316"/>
                  <a:gd name="T21" fmla="*/ 426 h 426"/>
                  <a:gd name="T22" fmla="*/ 316 w 316"/>
                  <a:gd name="T23" fmla="*/ 426 h 426"/>
                  <a:gd name="T24" fmla="*/ 315 w 316"/>
                  <a:gd name="T25" fmla="*/ 395 h 426"/>
                  <a:gd name="T26" fmla="*/ 311 w 316"/>
                  <a:gd name="T27" fmla="*/ 364 h 426"/>
                  <a:gd name="T28" fmla="*/ 307 w 316"/>
                  <a:gd name="T29" fmla="*/ 334 h 426"/>
                  <a:gd name="T30" fmla="*/ 300 w 316"/>
                  <a:gd name="T31" fmla="*/ 305 h 426"/>
                  <a:gd name="T32" fmla="*/ 294 w 316"/>
                  <a:gd name="T33" fmla="*/ 276 h 426"/>
                  <a:gd name="T34" fmla="*/ 285 w 316"/>
                  <a:gd name="T35" fmla="*/ 247 h 426"/>
                  <a:gd name="T36" fmla="*/ 275 w 316"/>
                  <a:gd name="T37" fmla="*/ 220 h 426"/>
                  <a:gd name="T38" fmla="*/ 264 w 316"/>
                  <a:gd name="T39" fmla="*/ 192 h 426"/>
                  <a:gd name="T40" fmla="*/ 252 w 316"/>
                  <a:gd name="T41" fmla="*/ 166 h 426"/>
                  <a:gd name="T42" fmla="*/ 238 w 316"/>
                  <a:gd name="T43" fmla="*/ 140 h 426"/>
                  <a:gd name="T44" fmla="*/ 224 w 316"/>
                  <a:gd name="T45" fmla="*/ 115 h 426"/>
                  <a:gd name="T46" fmla="*/ 208 w 316"/>
                  <a:gd name="T47" fmla="*/ 90 h 426"/>
                  <a:gd name="T48" fmla="*/ 192 w 316"/>
                  <a:gd name="T49" fmla="*/ 66 h 426"/>
                  <a:gd name="T50" fmla="*/ 175 w 316"/>
                  <a:gd name="T51" fmla="*/ 43 h 426"/>
                  <a:gd name="T52" fmla="*/ 157 w 316"/>
                  <a:gd name="T53" fmla="*/ 21 h 426"/>
                  <a:gd name="T54" fmla="*/ 137 w 316"/>
                  <a:gd name="T55" fmla="*/ 0 h 426"/>
                  <a:gd name="T56" fmla="*/ 137 w 316"/>
                  <a:gd name="T57" fmla="*/ 0 h 426"/>
                  <a:gd name="T58" fmla="*/ 123 w 316"/>
                  <a:gd name="T59" fmla="*/ 16 h 426"/>
                  <a:gd name="T60" fmla="*/ 107 w 316"/>
                  <a:gd name="T61" fmla="*/ 31 h 426"/>
                  <a:gd name="T62" fmla="*/ 91 w 316"/>
                  <a:gd name="T63" fmla="*/ 45 h 426"/>
                  <a:gd name="T64" fmla="*/ 74 w 316"/>
                  <a:gd name="T65" fmla="*/ 58 h 426"/>
                  <a:gd name="T66" fmla="*/ 57 w 316"/>
                  <a:gd name="T67" fmla="*/ 72 h 426"/>
                  <a:gd name="T68" fmla="*/ 38 w 316"/>
                  <a:gd name="T69" fmla="*/ 85 h 426"/>
                  <a:gd name="T70" fmla="*/ 19 w 316"/>
                  <a:gd name="T71" fmla="*/ 98 h 426"/>
                  <a:gd name="T72" fmla="*/ 0 w 316"/>
                  <a:gd name="T73" fmla="*/ 110 h 426"/>
                  <a:gd name="T74" fmla="*/ 0 w 316"/>
                  <a:gd name="T75" fmla="*/ 11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6" h="426">
                    <a:moveTo>
                      <a:pt x="0" y="110"/>
                    </a:moveTo>
                    <a:lnTo>
                      <a:pt x="0" y="110"/>
                    </a:lnTo>
                    <a:lnTo>
                      <a:pt x="11" y="145"/>
                    </a:lnTo>
                    <a:lnTo>
                      <a:pt x="20" y="182"/>
                    </a:lnTo>
                    <a:lnTo>
                      <a:pt x="28" y="221"/>
                    </a:lnTo>
                    <a:lnTo>
                      <a:pt x="35" y="260"/>
                    </a:lnTo>
                    <a:lnTo>
                      <a:pt x="41" y="300"/>
                    </a:lnTo>
                    <a:lnTo>
                      <a:pt x="44" y="341"/>
                    </a:lnTo>
                    <a:lnTo>
                      <a:pt x="47" y="383"/>
                    </a:lnTo>
                    <a:lnTo>
                      <a:pt x="47" y="426"/>
                    </a:lnTo>
                    <a:lnTo>
                      <a:pt x="316" y="426"/>
                    </a:lnTo>
                    <a:lnTo>
                      <a:pt x="316" y="426"/>
                    </a:lnTo>
                    <a:lnTo>
                      <a:pt x="315" y="395"/>
                    </a:lnTo>
                    <a:lnTo>
                      <a:pt x="311" y="364"/>
                    </a:lnTo>
                    <a:lnTo>
                      <a:pt x="307" y="334"/>
                    </a:lnTo>
                    <a:lnTo>
                      <a:pt x="300" y="305"/>
                    </a:lnTo>
                    <a:lnTo>
                      <a:pt x="294" y="276"/>
                    </a:lnTo>
                    <a:lnTo>
                      <a:pt x="285" y="247"/>
                    </a:lnTo>
                    <a:lnTo>
                      <a:pt x="275" y="220"/>
                    </a:lnTo>
                    <a:lnTo>
                      <a:pt x="264" y="192"/>
                    </a:lnTo>
                    <a:lnTo>
                      <a:pt x="252" y="166"/>
                    </a:lnTo>
                    <a:lnTo>
                      <a:pt x="238" y="140"/>
                    </a:lnTo>
                    <a:lnTo>
                      <a:pt x="224" y="115"/>
                    </a:lnTo>
                    <a:lnTo>
                      <a:pt x="208" y="90"/>
                    </a:lnTo>
                    <a:lnTo>
                      <a:pt x="192" y="66"/>
                    </a:lnTo>
                    <a:lnTo>
                      <a:pt x="175" y="43"/>
                    </a:lnTo>
                    <a:lnTo>
                      <a:pt x="157" y="21"/>
                    </a:lnTo>
                    <a:lnTo>
                      <a:pt x="137" y="0"/>
                    </a:lnTo>
                    <a:lnTo>
                      <a:pt x="137" y="0"/>
                    </a:lnTo>
                    <a:lnTo>
                      <a:pt x="123" y="16"/>
                    </a:lnTo>
                    <a:lnTo>
                      <a:pt x="107" y="31"/>
                    </a:lnTo>
                    <a:lnTo>
                      <a:pt x="91" y="45"/>
                    </a:lnTo>
                    <a:lnTo>
                      <a:pt x="74" y="58"/>
                    </a:lnTo>
                    <a:lnTo>
                      <a:pt x="57" y="72"/>
                    </a:lnTo>
                    <a:lnTo>
                      <a:pt x="38" y="85"/>
                    </a:lnTo>
                    <a:lnTo>
                      <a:pt x="19" y="98"/>
                    </a:lnTo>
                    <a:lnTo>
                      <a:pt x="0" y="110"/>
                    </a:lnTo>
                    <a:lnTo>
                      <a:pt x="0" y="11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1" name="Freeform 298">
                <a:extLst>
                  <a:ext uri="{FF2B5EF4-FFF2-40B4-BE49-F238E27FC236}">
                    <a16:creationId xmlns:a16="http://schemas.microsoft.com/office/drawing/2014/main" id="{1F148511-8060-1E41-B012-EEC33363C756}"/>
                  </a:ext>
                </a:extLst>
              </p:cNvPr>
              <p:cNvSpPr>
                <a:spLocks/>
              </p:cNvSpPr>
              <p:nvPr/>
            </p:nvSpPr>
            <p:spPr bwMode="auto">
              <a:xfrm>
                <a:off x="2990850" y="234950"/>
                <a:ext cx="101600" cy="141288"/>
              </a:xfrm>
              <a:custGeom>
                <a:avLst/>
                <a:gdLst>
                  <a:gd name="T0" fmla="*/ 0 w 258"/>
                  <a:gd name="T1" fmla="*/ 0 h 357"/>
                  <a:gd name="T2" fmla="*/ 0 w 258"/>
                  <a:gd name="T3" fmla="*/ 357 h 357"/>
                  <a:gd name="T4" fmla="*/ 0 w 258"/>
                  <a:gd name="T5" fmla="*/ 357 h 357"/>
                  <a:gd name="T6" fmla="*/ 35 w 258"/>
                  <a:gd name="T7" fmla="*/ 355 h 357"/>
                  <a:gd name="T8" fmla="*/ 68 w 258"/>
                  <a:gd name="T9" fmla="*/ 350 h 357"/>
                  <a:gd name="T10" fmla="*/ 101 w 258"/>
                  <a:gd name="T11" fmla="*/ 344 h 357"/>
                  <a:gd name="T12" fmla="*/ 134 w 258"/>
                  <a:gd name="T13" fmla="*/ 336 h 357"/>
                  <a:gd name="T14" fmla="*/ 166 w 258"/>
                  <a:gd name="T15" fmla="*/ 327 h 357"/>
                  <a:gd name="T16" fmla="*/ 197 w 258"/>
                  <a:gd name="T17" fmla="*/ 316 h 357"/>
                  <a:gd name="T18" fmla="*/ 228 w 258"/>
                  <a:gd name="T19" fmla="*/ 303 h 357"/>
                  <a:gd name="T20" fmla="*/ 258 w 258"/>
                  <a:gd name="T21" fmla="*/ 289 h 357"/>
                  <a:gd name="T22" fmla="*/ 258 w 258"/>
                  <a:gd name="T23" fmla="*/ 289 h 357"/>
                  <a:gd name="T24" fmla="*/ 247 w 258"/>
                  <a:gd name="T25" fmla="*/ 258 h 357"/>
                  <a:gd name="T26" fmla="*/ 235 w 258"/>
                  <a:gd name="T27" fmla="*/ 230 h 357"/>
                  <a:gd name="T28" fmla="*/ 223 w 258"/>
                  <a:gd name="T29" fmla="*/ 202 h 357"/>
                  <a:gd name="T30" fmla="*/ 209 w 258"/>
                  <a:gd name="T31" fmla="*/ 176 h 357"/>
                  <a:gd name="T32" fmla="*/ 195 w 258"/>
                  <a:gd name="T33" fmla="*/ 152 h 357"/>
                  <a:gd name="T34" fmla="*/ 180 w 258"/>
                  <a:gd name="T35" fmla="*/ 128 h 357"/>
                  <a:gd name="T36" fmla="*/ 165 w 258"/>
                  <a:gd name="T37" fmla="*/ 107 h 357"/>
                  <a:gd name="T38" fmla="*/ 148 w 258"/>
                  <a:gd name="T39" fmla="*/ 88 h 357"/>
                  <a:gd name="T40" fmla="*/ 132 w 258"/>
                  <a:gd name="T41" fmla="*/ 69 h 357"/>
                  <a:gd name="T42" fmla="*/ 114 w 258"/>
                  <a:gd name="T43" fmla="*/ 53 h 357"/>
                  <a:gd name="T44" fmla="*/ 96 w 258"/>
                  <a:gd name="T45" fmla="*/ 39 h 357"/>
                  <a:gd name="T46" fmla="*/ 77 w 258"/>
                  <a:gd name="T47" fmla="*/ 28 h 357"/>
                  <a:gd name="T48" fmla="*/ 59 w 258"/>
                  <a:gd name="T49" fmla="*/ 17 h 357"/>
                  <a:gd name="T50" fmla="*/ 40 w 258"/>
                  <a:gd name="T51" fmla="*/ 10 h 357"/>
                  <a:gd name="T52" fmla="*/ 20 w 258"/>
                  <a:gd name="T53" fmla="*/ 3 h 357"/>
                  <a:gd name="T54" fmla="*/ 0 w 258"/>
                  <a:gd name="T55" fmla="*/ 0 h 357"/>
                  <a:gd name="T56" fmla="*/ 0 w 258"/>
                  <a:gd name="T5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 h="357">
                    <a:moveTo>
                      <a:pt x="0" y="0"/>
                    </a:moveTo>
                    <a:lnTo>
                      <a:pt x="0" y="357"/>
                    </a:lnTo>
                    <a:lnTo>
                      <a:pt x="0" y="357"/>
                    </a:lnTo>
                    <a:lnTo>
                      <a:pt x="35" y="355"/>
                    </a:lnTo>
                    <a:lnTo>
                      <a:pt x="68" y="350"/>
                    </a:lnTo>
                    <a:lnTo>
                      <a:pt x="101" y="344"/>
                    </a:lnTo>
                    <a:lnTo>
                      <a:pt x="134" y="336"/>
                    </a:lnTo>
                    <a:lnTo>
                      <a:pt x="166" y="327"/>
                    </a:lnTo>
                    <a:lnTo>
                      <a:pt x="197" y="316"/>
                    </a:lnTo>
                    <a:lnTo>
                      <a:pt x="228" y="303"/>
                    </a:lnTo>
                    <a:lnTo>
                      <a:pt x="258" y="289"/>
                    </a:lnTo>
                    <a:lnTo>
                      <a:pt x="258" y="289"/>
                    </a:lnTo>
                    <a:lnTo>
                      <a:pt x="247" y="258"/>
                    </a:lnTo>
                    <a:lnTo>
                      <a:pt x="235" y="230"/>
                    </a:lnTo>
                    <a:lnTo>
                      <a:pt x="223" y="202"/>
                    </a:lnTo>
                    <a:lnTo>
                      <a:pt x="209" y="176"/>
                    </a:lnTo>
                    <a:lnTo>
                      <a:pt x="195" y="152"/>
                    </a:lnTo>
                    <a:lnTo>
                      <a:pt x="180" y="128"/>
                    </a:lnTo>
                    <a:lnTo>
                      <a:pt x="165" y="107"/>
                    </a:lnTo>
                    <a:lnTo>
                      <a:pt x="148" y="88"/>
                    </a:lnTo>
                    <a:lnTo>
                      <a:pt x="132" y="69"/>
                    </a:lnTo>
                    <a:lnTo>
                      <a:pt x="114" y="53"/>
                    </a:lnTo>
                    <a:lnTo>
                      <a:pt x="96" y="39"/>
                    </a:lnTo>
                    <a:lnTo>
                      <a:pt x="77" y="28"/>
                    </a:lnTo>
                    <a:lnTo>
                      <a:pt x="59" y="17"/>
                    </a:lnTo>
                    <a:lnTo>
                      <a:pt x="40" y="10"/>
                    </a:lnTo>
                    <a:lnTo>
                      <a:pt x="20" y="3"/>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2" name="Freeform 299">
                <a:extLst>
                  <a:ext uri="{FF2B5EF4-FFF2-40B4-BE49-F238E27FC236}">
                    <a16:creationId xmlns:a16="http://schemas.microsoft.com/office/drawing/2014/main" id="{967EB9EF-F497-6646-96CE-16CF683BB0C3}"/>
                  </a:ext>
                </a:extLst>
              </p:cNvPr>
              <p:cNvSpPr>
                <a:spLocks/>
              </p:cNvSpPr>
              <p:nvPr/>
            </p:nvSpPr>
            <p:spPr bwMode="auto">
              <a:xfrm>
                <a:off x="3044825" y="241300"/>
                <a:ext cx="111125" cy="98425"/>
              </a:xfrm>
              <a:custGeom>
                <a:avLst/>
                <a:gdLst>
                  <a:gd name="T0" fmla="*/ 278 w 278"/>
                  <a:gd name="T1" fmla="*/ 150 h 249"/>
                  <a:gd name="T2" fmla="*/ 278 w 278"/>
                  <a:gd name="T3" fmla="*/ 150 h 249"/>
                  <a:gd name="T4" fmla="*/ 248 w 278"/>
                  <a:gd name="T5" fmla="*/ 124 h 249"/>
                  <a:gd name="T6" fmla="*/ 216 w 278"/>
                  <a:gd name="T7" fmla="*/ 101 h 249"/>
                  <a:gd name="T8" fmla="*/ 183 w 278"/>
                  <a:gd name="T9" fmla="*/ 78 h 249"/>
                  <a:gd name="T10" fmla="*/ 149 w 278"/>
                  <a:gd name="T11" fmla="*/ 58 h 249"/>
                  <a:gd name="T12" fmla="*/ 113 w 278"/>
                  <a:gd name="T13" fmla="*/ 41 h 249"/>
                  <a:gd name="T14" fmla="*/ 77 w 278"/>
                  <a:gd name="T15" fmla="*/ 25 h 249"/>
                  <a:gd name="T16" fmla="*/ 39 w 278"/>
                  <a:gd name="T17" fmla="*/ 11 h 249"/>
                  <a:gd name="T18" fmla="*/ 0 w 278"/>
                  <a:gd name="T19" fmla="*/ 0 h 249"/>
                  <a:gd name="T20" fmla="*/ 0 w 278"/>
                  <a:gd name="T21" fmla="*/ 0 h 249"/>
                  <a:gd name="T22" fmla="*/ 12 w 278"/>
                  <a:gd name="T23" fmla="*/ 11 h 249"/>
                  <a:gd name="T24" fmla="*/ 24 w 278"/>
                  <a:gd name="T25" fmla="*/ 21 h 249"/>
                  <a:gd name="T26" fmla="*/ 35 w 278"/>
                  <a:gd name="T27" fmla="*/ 33 h 249"/>
                  <a:gd name="T28" fmla="*/ 46 w 278"/>
                  <a:gd name="T29" fmla="*/ 46 h 249"/>
                  <a:gd name="T30" fmla="*/ 58 w 278"/>
                  <a:gd name="T31" fmla="*/ 60 h 249"/>
                  <a:gd name="T32" fmla="*/ 68 w 278"/>
                  <a:gd name="T33" fmla="*/ 74 h 249"/>
                  <a:gd name="T34" fmla="*/ 89 w 278"/>
                  <a:gd name="T35" fmla="*/ 104 h 249"/>
                  <a:gd name="T36" fmla="*/ 108 w 278"/>
                  <a:gd name="T37" fmla="*/ 137 h 249"/>
                  <a:gd name="T38" fmla="*/ 125 w 278"/>
                  <a:gd name="T39" fmla="*/ 172 h 249"/>
                  <a:gd name="T40" fmla="*/ 142 w 278"/>
                  <a:gd name="T41" fmla="*/ 209 h 249"/>
                  <a:gd name="T42" fmla="*/ 157 w 278"/>
                  <a:gd name="T43" fmla="*/ 249 h 249"/>
                  <a:gd name="T44" fmla="*/ 157 w 278"/>
                  <a:gd name="T45" fmla="*/ 249 h 249"/>
                  <a:gd name="T46" fmla="*/ 191 w 278"/>
                  <a:gd name="T47" fmla="*/ 227 h 249"/>
                  <a:gd name="T48" fmla="*/ 207 w 278"/>
                  <a:gd name="T49" fmla="*/ 215 h 249"/>
                  <a:gd name="T50" fmla="*/ 222 w 278"/>
                  <a:gd name="T51" fmla="*/ 203 h 249"/>
                  <a:gd name="T52" fmla="*/ 237 w 278"/>
                  <a:gd name="T53" fmla="*/ 190 h 249"/>
                  <a:gd name="T54" fmla="*/ 251 w 278"/>
                  <a:gd name="T55" fmla="*/ 177 h 249"/>
                  <a:gd name="T56" fmla="*/ 265 w 278"/>
                  <a:gd name="T57" fmla="*/ 165 h 249"/>
                  <a:gd name="T58" fmla="*/ 278 w 278"/>
                  <a:gd name="T59" fmla="*/ 150 h 249"/>
                  <a:gd name="T60" fmla="*/ 278 w 278"/>
                  <a:gd name="T61"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8" h="249">
                    <a:moveTo>
                      <a:pt x="278" y="150"/>
                    </a:moveTo>
                    <a:lnTo>
                      <a:pt x="278" y="150"/>
                    </a:lnTo>
                    <a:lnTo>
                      <a:pt x="248" y="124"/>
                    </a:lnTo>
                    <a:lnTo>
                      <a:pt x="216" y="101"/>
                    </a:lnTo>
                    <a:lnTo>
                      <a:pt x="183" y="78"/>
                    </a:lnTo>
                    <a:lnTo>
                      <a:pt x="149" y="58"/>
                    </a:lnTo>
                    <a:lnTo>
                      <a:pt x="113" y="41"/>
                    </a:lnTo>
                    <a:lnTo>
                      <a:pt x="77" y="25"/>
                    </a:lnTo>
                    <a:lnTo>
                      <a:pt x="39" y="11"/>
                    </a:lnTo>
                    <a:lnTo>
                      <a:pt x="0" y="0"/>
                    </a:lnTo>
                    <a:lnTo>
                      <a:pt x="0" y="0"/>
                    </a:lnTo>
                    <a:lnTo>
                      <a:pt x="12" y="11"/>
                    </a:lnTo>
                    <a:lnTo>
                      <a:pt x="24" y="21"/>
                    </a:lnTo>
                    <a:lnTo>
                      <a:pt x="35" y="33"/>
                    </a:lnTo>
                    <a:lnTo>
                      <a:pt x="46" y="46"/>
                    </a:lnTo>
                    <a:lnTo>
                      <a:pt x="58" y="60"/>
                    </a:lnTo>
                    <a:lnTo>
                      <a:pt x="68" y="74"/>
                    </a:lnTo>
                    <a:lnTo>
                      <a:pt x="89" y="104"/>
                    </a:lnTo>
                    <a:lnTo>
                      <a:pt x="108" y="137"/>
                    </a:lnTo>
                    <a:lnTo>
                      <a:pt x="125" y="172"/>
                    </a:lnTo>
                    <a:lnTo>
                      <a:pt x="142" y="209"/>
                    </a:lnTo>
                    <a:lnTo>
                      <a:pt x="157" y="249"/>
                    </a:lnTo>
                    <a:lnTo>
                      <a:pt x="157" y="249"/>
                    </a:lnTo>
                    <a:lnTo>
                      <a:pt x="191" y="227"/>
                    </a:lnTo>
                    <a:lnTo>
                      <a:pt x="207" y="215"/>
                    </a:lnTo>
                    <a:lnTo>
                      <a:pt x="222" y="203"/>
                    </a:lnTo>
                    <a:lnTo>
                      <a:pt x="237" y="190"/>
                    </a:lnTo>
                    <a:lnTo>
                      <a:pt x="251" y="177"/>
                    </a:lnTo>
                    <a:lnTo>
                      <a:pt x="265" y="165"/>
                    </a:lnTo>
                    <a:lnTo>
                      <a:pt x="278" y="150"/>
                    </a:lnTo>
                    <a:lnTo>
                      <a:pt x="278" y="15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3" name="Freeform 300">
                <a:extLst>
                  <a:ext uri="{FF2B5EF4-FFF2-40B4-BE49-F238E27FC236}">
                    <a16:creationId xmlns:a16="http://schemas.microsoft.com/office/drawing/2014/main" id="{27514536-80A8-FB4F-9A0D-455F1C4E520A}"/>
                  </a:ext>
                </a:extLst>
              </p:cNvPr>
              <p:cNvSpPr>
                <a:spLocks/>
              </p:cNvSpPr>
              <p:nvPr/>
            </p:nvSpPr>
            <p:spPr bwMode="auto">
              <a:xfrm>
                <a:off x="2990850" y="366713"/>
                <a:ext cx="125413" cy="115888"/>
              </a:xfrm>
              <a:custGeom>
                <a:avLst/>
                <a:gdLst>
                  <a:gd name="T0" fmla="*/ 0 w 314"/>
                  <a:gd name="T1" fmla="*/ 70 h 294"/>
                  <a:gd name="T2" fmla="*/ 0 w 314"/>
                  <a:gd name="T3" fmla="*/ 294 h 294"/>
                  <a:gd name="T4" fmla="*/ 314 w 314"/>
                  <a:gd name="T5" fmla="*/ 294 h 294"/>
                  <a:gd name="T6" fmla="*/ 314 w 314"/>
                  <a:gd name="T7" fmla="*/ 294 h 294"/>
                  <a:gd name="T8" fmla="*/ 312 w 314"/>
                  <a:gd name="T9" fmla="*/ 253 h 294"/>
                  <a:gd name="T10" fmla="*/ 310 w 314"/>
                  <a:gd name="T11" fmla="*/ 215 h 294"/>
                  <a:gd name="T12" fmla="*/ 306 w 314"/>
                  <a:gd name="T13" fmla="*/ 176 h 294"/>
                  <a:gd name="T14" fmla="*/ 300 w 314"/>
                  <a:gd name="T15" fmla="*/ 139 h 294"/>
                  <a:gd name="T16" fmla="*/ 295 w 314"/>
                  <a:gd name="T17" fmla="*/ 103 h 294"/>
                  <a:gd name="T18" fmla="*/ 288 w 314"/>
                  <a:gd name="T19" fmla="*/ 67 h 294"/>
                  <a:gd name="T20" fmla="*/ 280 w 314"/>
                  <a:gd name="T21" fmla="*/ 33 h 294"/>
                  <a:gd name="T22" fmla="*/ 272 w 314"/>
                  <a:gd name="T23" fmla="*/ 0 h 294"/>
                  <a:gd name="T24" fmla="*/ 272 w 314"/>
                  <a:gd name="T25" fmla="*/ 0 h 294"/>
                  <a:gd name="T26" fmla="*/ 240 w 314"/>
                  <a:gd name="T27" fmla="*/ 14 h 294"/>
                  <a:gd name="T28" fmla="*/ 208 w 314"/>
                  <a:gd name="T29" fmla="*/ 27 h 294"/>
                  <a:gd name="T30" fmla="*/ 174 w 314"/>
                  <a:gd name="T31" fmla="*/ 39 h 294"/>
                  <a:gd name="T32" fmla="*/ 140 w 314"/>
                  <a:gd name="T33" fmla="*/ 48 h 294"/>
                  <a:gd name="T34" fmla="*/ 106 w 314"/>
                  <a:gd name="T35" fmla="*/ 56 h 294"/>
                  <a:gd name="T36" fmla="*/ 71 w 314"/>
                  <a:gd name="T37" fmla="*/ 62 h 294"/>
                  <a:gd name="T38" fmla="*/ 36 w 314"/>
                  <a:gd name="T39" fmla="*/ 66 h 294"/>
                  <a:gd name="T40" fmla="*/ 0 w 314"/>
                  <a:gd name="T41" fmla="*/ 70 h 294"/>
                  <a:gd name="T42" fmla="*/ 0 w 314"/>
                  <a:gd name="T43" fmla="*/ 7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294">
                    <a:moveTo>
                      <a:pt x="0" y="70"/>
                    </a:moveTo>
                    <a:lnTo>
                      <a:pt x="0" y="294"/>
                    </a:lnTo>
                    <a:lnTo>
                      <a:pt x="314" y="294"/>
                    </a:lnTo>
                    <a:lnTo>
                      <a:pt x="314" y="294"/>
                    </a:lnTo>
                    <a:lnTo>
                      <a:pt x="312" y="253"/>
                    </a:lnTo>
                    <a:lnTo>
                      <a:pt x="310" y="215"/>
                    </a:lnTo>
                    <a:lnTo>
                      <a:pt x="306" y="176"/>
                    </a:lnTo>
                    <a:lnTo>
                      <a:pt x="300" y="139"/>
                    </a:lnTo>
                    <a:lnTo>
                      <a:pt x="295" y="103"/>
                    </a:lnTo>
                    <a:lnTo>
                      <a:pt x="288" y="67"/>
                    </a:lnTo>
                    <a:lnTo>
                      <a:pt x="280" y="33"/>
                    </a:lnTo>
                    <a:lnTo>
                      <a:pt x="272" y="0"/>
                    </a:lnTo>
                    <a:lnTo>
                      <a:pt x="272" y="0"/>
                    </a:lnTo>
                    <a:lnTo>
                      <a:pt x="240" y="14"/>
                    </a:lnTo>
                    <a:lnTo>
                      <a:pt x="208" y="27"/>
                    </a:lnTo>
                    <a:lnTo>
                      <a:pt x="174" y="39"/>
                    </a:lnTo>
                    <a:lnTo>
                      <a:pt x="140" y="48"/>
                    </a:lnTo>
                    <a:lnTo>
                      <a:pt x="106" y="56"/>
                    </a:lnTo>
                    <a:lnTo>
                      <a:pt x="71" y="62"/>
                    </a:lnTo>
                    <a:lnTo>
                      <a:pt x="36" y="66"/>
                    </a:lnTo>
                    <a:lnTo>
                      <a:pt x="0" y="70"/>
                    </a:lnTo>
                    <a:lnTo>
                      <a:pt x="0" y="7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4" name="Freeform 302">
                <a:extLst>
                  <a:ext uri="{FF2B5EF4-FFF2-40B4-BE49-F238E27FC236}">
                    <a16:creationId xmlns:a16="http://schemas.microsoft.com/office/drawing/2014/main" id="{D5E311F5-B17E-A34E-835C-6DA9E107845E}"/>
                  </a:ext>
                </a:extLst>
              </p:cNvPr>
              <p:cNvSpPr>
                <a:spLocks/>
              </p:cNvSpPr>
              <p:nvPr/>
            </p:nvSpPr>
            <p:spPr bwMode="auto">
              <a:xfrm>
                <a:off x="2990850" y="500063"/>
                <a:ext cx="125413" cy="117475"/>
              </a:xfrm>
              <a:custGeom>
                <a:avLst/>
                <a:gdLst>
                  <a:gd name="T0" fmla="*/ 0 w 314"/>
                  <a:gd name="T1" fmla="*/ 0 h 293"/>
                  <a:gd name="T2" fmla="*/ 0 w 314"/>
                  <a:gd name="T3" fmla="*/ 224 h 293"/>
                  <a:gd name="T4" fmla="*/ 0 w 314"/>
                  <a:gd name="T5" fmla="*/ 224 h 293"/>
                  <a:gd name="T6" fmla="*/ 36 w 314"/>
                  <a:gd name="T7" fmla="*/ 226 h 293"/>
                  <a:gd name="T8" fmla="*/ 71 w 314"/>
                  <a:gd name="T9" fmla="*/ 230 h 293"/>
                  <a:gd name="T10" fmla="*/ 106 w 314"/>
                  <a:gd name="T11" fmla="*/ 236 h 293"/>
                  <a:gd name="T12" fmla="*/ 140 w 314"/>
                  <a:gd name="T13" fmla="*/ 244 h 293"/>
                  <a:gd name="T14" fmla="*/ 174 w 314"/>
                  <a:gd name="T15" fmla="*/ 254 h 293"/>
                  <a:gd name="T16" fmla="*/ 208 w 314"/>
                  <a:gd name="T17" fmla="*/ 266 h 293"/>
                  <a:gd name="T18" fmla="*/ 240 w 314"/>
                  <a:gd name="T19" fmla="*/ 278 h 293"/>
                  <a:gd name="T20" fmla="*/ 272 w 314"/>
                  <a:gd name="T21" fmla="*/ 293 h 293"/>
                  <a:gd name="T22" fmla="*/ 272 w 314"/>
                  <a:gd name="T23" fmla="*/ 293 h 293"/>
                  <a:gd name="T24" fmla="*/ 280 w 314"/>
                  <a:gd name="T25" fmla="*/ 260 h 293"/>
                  <a:gd name="T26" fmla="*/ 288 w 314"/>
                  <a:gd name="T27" fmla="*/ 225 h 293"/>
                  <a:gd name="T28" fmla="*/ 295 w 314"/>
                  <a:gd name="T29" fmla="*/ 190 h 293"/>
                  <a:gd name="T30" fmla="*/ 300 w 314"/>
                  <a:gd name="T31" fmla="*/ 153 h 293"/>
                  <a:gd name="T32" fmla="*/ 306 w 314"/>
                  <a:gd name="T33" fmla="*/ 116 h 293"/>
                  <a:gd name="T34" fmla="*/ 310 w 314"/>
                  <a:gd name="T35" fmla="*/ 78 h 293"/>
                  <a:gd name="T36" fmla="*/ 312 w 314"/>
                  <a:gd name="T37" fmla="*/ 39 h 293"/>
                  <a:gd name="T38" fmla="*/ 314 w 314"/>
                  <a:gd name="T39" fmla="*/ 0 h 293"/>
                  <a:gd name="T40" fmla="*/ 0 w 314"/>
                  <a:gd name="T4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 h="293">
                    <a:moveTo>
                      <a:pt x="0" y="0"/>
                    </a:moveTo>
                    <a:lnTo>
                      <a:pt x="0" y="224"/>
                    </a:lnTo>
                    <a:lnTo>
                      <a:pt x="0" y="224"/>
                    </a:lnTo>
                    <a:lnTo>
                      <a:pt x="36" y="226"/>
                    </a:lnTo>
                    <a:lnTo>
                      <a:pt x="71" y="230"/>
                    </a:lnTo>
                    <a:lnTo>
                      <a:pt x="106" y="236"/>
                    </a:lnTo>
                    <a:lnTo>
                      <a:pt x="140" y="244"/>
                    </a:lnTo>
                    <a:lnTo>
                      <a:pt x="174" y="254"/>
                    </a:lnTo>
                    <a:lnTo>
                      <a:pt x="208" y="266"/>
                    </a:lnTo>
                    <a:lnTo>
                      <a:pt x="240" y="278"/>
                    </a:lnTo>
                    <a:lnTo>
                      <a:pt x="272" y="293"/>
                    </a:lnTo>
                    <a:lnTo>
                      <a:pt x="272" y="293"/>
                    </a:lnTo>
                    <a:lnTo>
                      <a:pt x="280" y="260"/>
                    </a:lnTo>
                    <a:lnTo>
                      <a:pt x="288" y="225"/>
                    </a:lnTo>
                    <a:lnTo>
                      <a:pt x="295" y="190"/>
                    </a:lnTo>
                    <a:lnTo>
                      <a:pt x="300" y="153"/>
                    </a:lnTo>
                    <a:lnTo>
                      <a:pt x="306" y="116"/>
                    </a:lnTo>
                    <a:lnTo>
                      <a:pt x="310" y="78"/>
                    </a:lnTo>
                    <a:lnTo>
                      <a:pt x="312" y="39"/>
                    </a:lnTo>
                    <a:lnTo>
                      <a:pt x="314"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342" name="Group 341">
            <a:extLst>
              <a:ext uri="{FF2B5EF4-FFF2-40B4-BE49-F238E27FC236}">
                <a16:creationId xmlns:a16="http://schemas.microsoft.com/office/drawing/2014/main" id="{5BB79472-64E0-0C4E-BD7A-CE4F5977EEE2}"/>
              </a:ext>
            </a:extLst>
          </p:cNvPr>
          <p:cNvGrpSpPr/>
          <p:nvPr/>
        </p:nvGrpSpPr>
        <p:grpSpPr>
          <a:xfrm>
            <a:off x="9926195" y="5732291"/>
            <a:ext cx="228934" cy="340777"/>
            <a:chOff x="9051129" y="5415513"/>
            <a:chExt cx="228934" cy="340777"/>
          </a:xfrm>
        </p:grpSpPr>
        <p:sp>
          <p:nvSpPr>
            <p:cNvPr id="303" name="object 56">
              <a:extLst>
                <a:ext uri="{FF2B5EF4-FFF2-40B4-BE49-F238E27FC236}">
                  <a16:creationId xmlns:a16="http://schemas.microsoft.com/office/drawing/2014/main" id="{AAEB73A9-72BA-C749-B9CF-3B376A7C8397}"/>
                </a:ext>
              </a:extLst>
            </p:cNvPr>
            <p:cNvSpPr txBox="1"/>
            <p:nvPr/>
          </p:nvSpPr>
          <p:spPr>
            <a:xfrm>
              <a:off x="9085231" y="5635816"/>
              <a:ext cx="162869" cy="120474"/>
            </a:xfrm>
            <a:prstGeom prst="rect">
              <a:avLst/>
            </a:prstGeom>
          </p:spPr>
          <p:txBody>
            <a:bodyPr vert="horz" wrap="square" lIns="0" tIns="12065" rIns="0" bIns="0" rtlCol="0">
              <a:no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10" normalizeH="0" baseline="0" noProof="0">
                  <a:ln>
                    <a:noFill/>
                  </a:ln>
                  <a:solidFill>
                    <a:srgbClr val="000000"/>
                  </a:solidFill>
                  <a:effectLst/>
                  <a:uLnTx/>
                  <a:uFillTx/>
                  <a:latin typeface="Open Sans"/>
                  <a:ea typeface="+mn-ea"/>
                  <a:cs typeface="Open Sans"/>
                </a:rPr>
                <a:t>I</a:t>
              </a:r>
              <a:r>
                <a:rPr kumimoji="0" sz="700" b="0" i="0" u="none" strike="noStrike" kern="1200" cap="none" spc="-5" normalizeH="0" baseline="0" noProof="0">
                  <a:ln>
                    <a:noFill/>
                  </a:ln>
                  <a:solidFill>
                    <a:srgbClr val="000000"/>
                  </a:solidFill>
                  <a:effectLst/>
                  <a:uLnTx/>
                  <a:uFillTx/>
                  <a:latin typeface="Open Sans"/>
                  <a:ea typeface="+mn-ea"/>
                  <a:cs typeface="Open Sans"/>
                </a:rPr>
                <a:t>oT</a:t>
              </a:r>
              <a:endParaRPr kumimoji="0" sz="700" b="0" i="0" u="none" strike="noStrike" kern="1200" cap="none" spc="0" normalizeH="0" baseline="0" noProof="0">
                <a:ln>
                  <a:noFill/>
                </a:ln>
                <a:solidFill>
                  <a:srgbClr val="000000"/>
                </a:solidFill>
                <a:effectLst/>
                <a:uLnTx/>
                <a:uFillTx/>
                <a:latin typeface="Open Sans"/>
                <a:ea typeface="+mn-ea"/>
                <a:cs typeface="Open Sans"/>
              </a:endParaRPr>
            </a:p>
          </p:txBody>
        </p:sp>
        <p:grpSp>
          <p:nvGrpSpPr>
            <p:cNvPr id="325" name="Group 324">
              <a:extLst>
                <a:ext uri="{FF2B5EF4-FFF2-40B4-BE49-F238E27FC236}">
                  <a16:creationId xmlns:a16="http://schemas.microsoft.com/office/drawing/2014/main" id="{3A0E996F-B650-DE44-8278-8AB3E74D5C41}"/>
                </a:ext>
              </a:extLst>
            </p:cNvPr>
            <p:cNvGrpSpPr>
              <a:grpSpLocks noChangeAspect="1"/>
            </p:cNvGrpSpPr>
            <p:nvPr/>
          </p:nvGrpSpPr>
          <p:grpSpPr>
            <a:xfrm>
              <a:off x="9051129" y="5415513"/>
              <a:ext cx="228934" cy="195395"/>
              <a:chOff x="9725025" y="2708276"/>
              <a:chExt cx="555626" cy="555625"/>
            </a:xfrm>
            <a:solidFill>
              <a:schemeClr val="tx2"/>
            </a:solidFill>
          </p:grpSpPr>
          <p:sp>
            <p:nvSpPr>
              <p:cNvPr id="326" name="Freeform 246">
                <a:extLst>
                  <a:ext uri="{FF2B5EF4-FFF2-40B4-BE49-F238E27FC236}">
                    <a16:creationId xmlns:a16="http://schemas.microsoft.com/office/drawing/2014/main" id="{066A04F0-D157-424E-AB4B-96203F7EE09F}"/>
                  </a:ext>
                </a:extLst>
              </p:cNvPr>
              <p:cNvSpPr>
                <a:spLocks/>
              </p:cNvSpPr>
              <p:nvPr/>
            </p:nvSpPr>
            <p:spPr bwMode="auto">
              <a:xfrm>
                <a:off x="9931400" y="2708276"/>
                <a:ext cx="17463" cy="88900"/>
              </a:xfrm>
              <a:custGeom>
                <a:avLst/>
                <a:gdLst>
                  <a:gd name="T0" fmla="*/ 45 w 45"/>
                  <a:gd name="T1" fmla="*/ 225 h 225"/>
                  <a:gd name="T2" fmla="*/ 45 w 45"/>
                  <a:gd name="T3" fmla="*/ 22 h 225"/>
                  <a:gd name="T4" fmla="*/ 45 w 45"/>
                  <a:gd name="T5" fmla="*/ 22 h 225"/>
                  <a:gd name="T6" fmla="*/ 45 w 45"/>
                  <a:gd name="T7" fmla="*/ 18 h 225"/>
                  <a:gd name="T8" fmla="*/ 44 w 45"/>
                  <a:gd name="T9" fmla="*/ 14 h 225"/>
                  <a:gd name="T10" fmla="*/ 42 w 45"/>
                  <a:gd name="T11" fmla="*/ 11 h 225"/>
                  <a:gd name="T12" fmla="*/ 39 w 45"/>
                  <a:gd name="T13" fmla="*/ 6 h 225"/>
                  <a:gd name="T14" fmla="*/ 35 w 45"/>
                  <a:gd name="T15" fmla="*/ 4 h 225"/>
                  <a:gd name="T16" fmla="*/ 32 w 45"/>
                  <a:gd name="T17" fmla="*/ 2 h 225"/>
                  <a:gd name="T18" fmla="*/ 28 w 45"/>
                  <a:gd name="T19" fmla="*/ 1 h 225"/>
                  <a:gd name="T20" fmla="*/ 23 w 45"/>
                  <a:gd name="T21" fmla="*/ 0 h 225"/>
                  <a:gd name="T22" fmla="*/ 23 w 45"/>
                  <a:gd name="T23" fmla="*/ 0 h 225"/>
                  <a:gd name="T24" fmla="*/ 18 w 45"/>
                  <a:gd name="T25" fmla="*/ 1 h 225"/>
                  <a:gd name="T26" fmla="*/ 14 w 45"/>
                  <a:gd name="T27" fmla="*/ 2 h 225"/>
                  <a:gd name="T28" fmla="*/ 11 w 45"/>
                  <a:gd name="T29" fmla="*/ 4 h 225"/>
                  <a:gd name="T30" fmla="*/ 7 w 45"/>
                  <a:gd name="T31" fmla="*/ 6 h 225"/>
                  <a:gd name="T32" fmla="*/ 4 w 45"/>
                  <a:gd name="T33" fmla="*/ 11 h 225"/>
                  <a:gd name="T34" fmla="*/ 2 w 45"/>
                  <a:gd name="T35" fmla="*/ 14 h 225"/>
                  <a:gd name="T36" fmla="*/ 1 w 45"/>
                  <a:gd name="T37" fmla="*/ 18 h 225"/>
                  <a:gd name="T38" fmla="*/ 0 w 45"/>
                  <a:gd name="T39" fmla="*/ 22 h 225"/>
                  <a:gd name="T40" fmla="*/ 0 w 45"/>
                  <a:gd name="T41" fmla="*/ 225 h 225"/>
                  <a:gd name="T42" fmla="*/ 45 w 45"/>
                  <a:gd name="T4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5">
                    <a:moveTo>
                      <a:pt x="45" y="225"/>
                    </a:moveTo>
                    <a:lnTo>
                      <a:pt x="45" y="22"/>
                    </a:lnTo>
                    <a:lnTo>
                      <a:pt x="45" y="22"/>
                    </a:lnTo>
                    <a:lnTo>
                      <a:pt x="45" y="18"/>
                    </a:lnTo>
                    <a:lnTo>
                      <a:pt x="44" y="14"/>
                    </a:lnTo>
                    <a:lnTo>
                      <a:pt x="42" y="11"/>
                    </a:lnTo>
                    <a:lnTo>
                      <a:pt x="39" y="6"/>
                    </a:lnTo>
                    <a:lnTo>
                      <a:pt x="35" y="4"/>
                    </a:lnTo>
                    <a:lnTo>
                      <a:pt x="32" y="2"/>
                    </a:lnTo>
                    <a:lnTo>
                      <a:pt x="28" y="1"/>
                    </a:lnTo>
                    <a:lnTo>
                      <a:pt x="23" y="0"/>
                    </a:lnTo>
                    <a:lnTo>
                      <a:pt x="23" y="0"/>
                    </a:lnTo>
                    <a:lnTo>
                      <a:pt x="18" y="1"/>
                    </a:lnTo>
                    <a:lnTo>
                      <a:pt x="14" y="2"/>
                    </a:lnTo>
                    <a:lnTo>
                      <a:pt x="11" y="4"/>
                    </a:lnTo>
                    <a:lnTo>
                      <a:pt x="7" y="6"/>
                    </a:lnTo>
                    <a:lnTo>
                      <a:pt x="4" y="11"/>
                    </a:lnTo>
                    <a:lnTo>
                      <a:pt x="2" y="14"/>
                    </a:lnTo>
                    <a:lnTo>
                      <a:pt x="1" y="18"/>
                    </a:lnTo>
                    <a:lnTo>
                      <a:pt x="0" y="22"/>
                    </a:lnTo>
                    <a:lnTo>
                      <a:pt x="0" y="225"/>
                    </a:lnTo>
                    <a:lnTo>
                      <a:pt x="45" y="22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7" name="Freeform 247">
                <a:extLst>
                  <a:ext uri="{FF2B5EF4-FFF2-40B4-BE49-F238E27FC236}">
                    <a16:creationId xmlns:a16="http://schemas.microsoft.com/office/drawing/2014/main" id="{7C9A9304-92D7-AC4A-BF62-79EA2B50F1EF}"/>
                  </a:ext>
                </a:extLst>
              </p:cNvPr>
              <p:cNvSpPr>
                <a:spLocks/>
              </p:cNvSpPr>
              <p:nvPr/>
            </p:nvSpPr>
            <p:spPr bwMode="auto">
              <a:xfrm>
                <a:off x="9993313" y="2708276"/>
                <a:ext cx="19050" cy="88900"/>
              </a:xfrm>
              <a:custGeom>
                <a:avLst/>
                <a:gdLst>
                  <a:gd name="T0" fmla="*/ 45 w 45"/>
                  <a:gd name="T1" fmla="*/ 225 h 225"/>
                  <a:gd name="T2" fmla="*/ 45 w 45"/>
                  <a:gd name="T3" fmla="*/ 22 h 225"/>
                  <a:gd name="T4" fmla="*/ 45 w 45"/>
                  <a:gd name="T5" fmla="*/ 22 h 225"/>
                  <a:gd name="T6" fmla="*/ 45 w 45"/>
                  <a:gd name="T7" fmla="*/ 18 h 225"/>
                  <a:gd name="T8" fmla="*/ 44 w 45"/>
                  <a:gd name="T9" fmla="*/ 14 h 225"/>
                  <a:gd name="T10" fmla="*/ 42 w 45"/>
                  <a:gd name="T11" fmla="*/ 11 h 225"/>
                  <a:gd name="T12" fmla="*/ 39 w 45"/>
                  <a:gd name="T13" fmla="*/ 6 h 225"/>
                  <a:gd name="T14" fmla="*/ 35 w 45"/>
                  <a:gd name="T15" fmla="*/ 4 h 225"/>
                  <a:gd name="T16" fmla="*/ 32 w 45"/>
                  <a:gd name="T17" fmla="*/ 2 h 225"/>
                  <a:gd name="T18" fmla="*/ 28 w 45"/>
                  <a:gd name="T19" fmla="*/ 1 h 225"/>
                  <a:gd name="T20" fmla="*/ 23 w 45"/>
                  <a:gd name="T21" fmla="*/ 0 h 225"/>
                  <a:gd name="T22" fmla="*/ 23 w 45"/>
                  <a:gd name="T23" fmla="*/ 0 h 225"/>
                  <a:gd name="T24" fmla="*/ 18 w 45"/>
                  <a:gd name="T25" fmla="*/ 1 h 225"/>
                  <a:gd name="T26" fmla="*/ 14 w 45"/>
                  <a:gd name="T27" fmla="*/ 2 h 225"/>
                  <a:gd name="T28" fmla="*/ 11 w 45"/>
                  <a:gd name="T29" fmla="*/ 4 h 225"/>
                  <a:gd name="T30" fmla="*/ 8 w 45"/>
                  <a:gd name="T31" fmla="*/ 6 h 225"/>
                  <a:gd name="T32" fmla="*/ 4 w 45"/>
                  <a:gd name="T33" fmla="*/ 11 h 225"/>
                  <a:gd name="T34" fmla="*/ 2 w 45"/>
                  <a:gd name="T35" fmla="*/ 14 h 225"/>
                  <a:gd name="T36" fmla="*/ 1 w 45"/>
                  <a:gd name="T37" fmla="*/ 18 h 225"/>
                  <a:gd name="T38" fmla="*/ 0 w 45"/>
                  <a:gd name="T39" fmla="*/ 22 h 225"/>
                  <a:gd name="T40" fmla="*/ 0 w 45"/>
                  <a:gd name="T41" fmla="*/ 225 h 225"/>
                  <a:gd name="T42" fmla="*/ 45 w 45"/>
                  <a:gd name="T4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5">
                    <a:moveTo>
                      <a:pt x="45" y="225"/>
                    </a:moveTo>
                    <a:lnTo>
                      <a:pt x="45" y="22"/>
                    </a:lnTo>
                    <a:lnTo>
                      <a:pt x="45" y="22"/>
                    </a:lnTo>
                    <a:lnTo>
                      <a:pt x="45" y="18"/>
                    </a:lnTo>
                    <a:lnTo>
                      <a:pt x="44" y="14"/>
                    </a:lnTo>
                    <a:lnTo>
                      <a:pt x="42" y="11"/>
                    </a:lnTo>
                    <a:lnTo>
                      <a:pt x="39" y="6"/>
                    </a:lnTo>
                    <a:lnTo>
                      <a:pt x="35" y="4"/>
                    </a:lnTo>
                    <a:lnTo>
                      <a:pt x="32" y="2"/>
                    </a:lnTo>
                    <a:lnTo>
                      <a:pt x="28" y="1"/>
                    </a:lnTo>
                    <a:lnTo>
                      <a:pt x="23" y="0"/>
                    </a:lnTo>
                    <a:lnTo>
                      <a:pt x="23" y="0"/>
                    </a:lnTo>
                    <a:lnTo>
                      <a:pt x="18" y="1"/>
                    </a:lnTo>
                    <a:lnTo>
                      <a:pt x="14" y="2"/>
                    </a:lnTo>
                    <a:lnTo>
                      <a:pt x="11" y="4"/>
                    </a:lnTo>
                    <a:lnTo>
                      <a:pt x="8" y="6"/>
                    </a:lnTo>
                    <a:lnTo>
                      <a:pt x="4" y="11"/>
                    </a:lnTo>
                    <a:lnTo>
                      <a:pt x="2" y="14"/>
                    </a:lnTo>
                    <a:lnTo>
                      <a:pt x="1" y="18"/>
                    </a:lnTo>
                    <a:lnTo>
                      <a:pt x="0" y="22"/>
                    </a:lnTo>
                    <a:lnTo>
                      <a:pt x="0" y="225"/>
                    </a:lnTo>
                    <a:lnTo>
                      <a:pt x="45" y="22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8" name="Freeform 369">
                <a:extLst>
                  <a:ext uri="{FF2B5EF4-FFF2-40B4-BE49-F238E27FC236}">
                    <a16:creationId xmlns:a16="http://schemas.microsoft.com/office/drawing/2014/main" id="{5F6FFFE1-8BB5-AD41-A8D6-1891943FD901}"/>
                  </a:ext>
                </a:extLst>
              </p:cNvPr>
              <p:cNvSpPr>
                <a:spLocks/>
              </p:cNvSpPr>
              <p:nvPr/>
            </p:nvSpPr>
            <p:spPr bwMode="auto">
              <a:xfrm>
                <a:off x="10056813" y="2708276"/>
                <a:ext cx="17463" cy="88900"/>
              </a:xfrm>
              <a:custGeom>
                <a:avLst/>
                <a:gdLst>
                  <a:gd name="T0" fmla="*/ 45 w 45"/>
                  <a:gd name="T1" fmla="*/ 225 h 225"/>
                  <a:gd name="T2" fmla="*/ 45 w 45"/>
                  <a:gd name="T3" fmla="*/ 22 h 225"/>
                  <a:gd name="T4" fmla="*/ 45 w 45"/>
                  <a:gd name="T5" fmla="*/ 22 h 225"/>
                  <a:gd name="T6" fmla="*/ 45 w 45"/>
                  <a:gd name="T7" fmla="*/ 18 h 225"/>
                  <a:gd name="T8" fmla="*/ 44 w 45"/>
                  <a:gd name="T9" fmla="*/ 14 h 225"/>
                  <a:gd name="T10" fmla="*/ 42 w 45"/>
                  <a:gd name="T11" fmla="*/ 11 h 225"/>
                  <a:gd name="T12" fmla="*/ 39 w 45"/>
                  <a:gd name="T13" fmla="*/ 6 h 225"/>
                  <a:gd name="T14" fmla="*/ 35 w 45"/>
                  <a:gd name="T15" fmla="*/ 4 h 225"/>
                  <a:gd name="T16" fmla="*/ 32 w 45"/>
                  <a:gd name="T17" fmla="*/ 2 h 225"/>
                  <a:gd name="T18" fmla="*/ 28 w 45"/>
                  <a:gd name="T19" fmla="*/ 1 h 225"/>
                  <a:gd name="T20" fmla="*/ 23 w 45"/>
                  <a:gd name="T21" fmla="*/ 0 h 225"/>
                  <a:gd name="T22" fmla="*/ 23 w 45"/>
                  <a:gd name="T23" fmla="*/ 0 h 225"/>
                  <a:gd name="T24" fmla="*/ 18 w 45"/>
                  <a:gd name="T25" fmla="*/ 1 h 225"/>
                  <a:gd name="T26" fmla="*/ 14 w 45"/>
                  <a:gd name="T27" fmla="*/ 2 h 225"/>
                  <a:gd name="T28" fmla="*/ 11 w 45"/>
                  <a:gd name="T29" fmla="*/ 4 h 225"/>
                  <a:gd name="T30" fmla="*/ 8 w 45"/>
                  <a:gd name="T31" fmla="*/ 6 h 225"/>
                  <a:gd name="T32" fmla="*/ 4 w 45"/>
                  <a:gd name="T33" fmla="*/ 11 h 225"/>
                  <a:gd name="T34" fmla="*/ 2 w 45"/>
                  <a:gd name="T35" fmla="*/ 14 h 225"/>
                  <a:gd name="T36" fmla="*/ 1 w 45"/>
                  <a:gd name="T37" fmla="*/ 18 h 225"/>
                  <a:gd name="T38" fmla="*/ 0 w 45"/>
                  <a:gd name="T39" fmla="*/ 22 h 225"/>
                  <a:gd name="T40" fmla="*/ 0 w 45"/>
                  <a:gd name="T41" fmla="*/ 225 h 225"/>
                  <a:gd name="T42" fmla="*/ 45 w 45"/>
                  <a:gd name="T4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5">
                    <a:moveTo>
                      <a:pt x="45" y="225"/>
                    </a:moveTo>
                    <a:lnTo>
                      <a:pt x="45" y="22"/>
                    </a:lnTo>
                    <a:lnTo>
                      <a:pt x="45" y="22"/>
                    </a:lnTo>
                    <a:lnTo>
                      <a:pt x="45" y="18"/>
                    </a:lnTo>
                    <a:lnTo>
                      <a:pt x="44" y="14"/>
                    </a:lnTo>
                    <a:lnTo>
                      <a:pt x="42" y="11"/>
                    </a:lnTo>
                    <a:lnTo>
                      <a:pt x="39" y="6"/>
                    </a:lnTo>
                    <a:lnTo>
                      <a:pt x="35" y="4"/>
                    </a:lnTo>
                    <a:lnTo>
                      <a:pt x="32" y="2"/>
                    </a:lnTo>
                    <a:lnTo>
                      <a:pt x="28" y="1"/>
                    </a:lnTo>
                    <a:lnTo>
                      <a:pt x="23" y="0"/>
                    </a:lnTo>
                    <a:lnTo>
                      <a:pt x="23" y="0"/>
                    </a:lnTo>
                    <a:lnTo>
                      <a:pt x="18" y="1"/>
                    </a:lnTo>
                    <a:lnTo>
                      <a:pt x="14" y="2"/>
                    </a:lnTo>
                    <a:lnTo>
                      <a:pt x="11" y="4"/>
                    </a:lnTo>
                    <a:lnTo>
                      <a:pt x="8" y="6"/>
                    </a:lnTo>
                    <a:lnTo>
                      <a:pt x="4" y="11"/>
                    </a:lnTo>
                    <a:lnTo>
                      <a:pt x="2" y="14"/>
                    </a:lnTo>
                    <a:lnTo>
                      <a:pt x="1" y="18"/>
                    </a:lnTo>
                    <a:lnTo>
                      <a:pt x="0" y="22"/>
                    </a:lnTo>
                    <a:lnTo>
                      <a:pt x="0" y="225"/>
                    </a:lnTo>
                    <a:lnTo>
                      <a:pt x="45" y="22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9" name="Freeform 370">
                <a:extLst>
                  <a:ext uri="{FF2B5EF4-FFF2-40B4-BE49-F238E27FC236}">
                    <a16:creationId xmlns:a16="http://schemas.microsoft.com/office/drawing/2014/main" id="{F61C9172-2B87-F248-AF7E-1DB2B2A1454D}"/>
                  </a:ext>
                </a:extLst>
              </p:cNvPr>
              <p:cNvSpPr>
                <a:spLocks/>
              </p:cNvSpPr>
              <p:nvPr/>
            </p:nvSpPr>
            <p:spPr bwMode="auto">
              <a:xfrm>
                <a:off x="10190163" y="2913063"/>
                <a:ext cx="90488" cy="19050"/>
              </a:xfrm>
              <a:custGeom>
                <a:avLst/>
                <a:gdLst>
                  <a:gd name="T0" fmla="*/ 0 w 225"/>
                  <a:gd name="T1" fmla="*/ 45 h 45"/>
                  <a:gd name="T2" fmla="*/ 203 w 225"/>
                  <a:gd name="T3" fmla="*/ 45 h 45"/>
                  <a:gd name="T4" fmla="*/ 203 w 225"/>
                  <a:gd name="T5" fmla="*/ 45 h 45"/>
                  <a:gd name="T6" fmla="*/ 208 w 225"/>
                  <a:gd name="T7" fmla="*/ 45 h 45"/>
                  <a:gd name="T8" fmla="*/ 212 w 225"/>
                  <a:gd name="T9" fmla="*/ 44 h 45"/>
                  <a:gd name="T10" fmla="*/ 216 w 225"/>
                  <a:gd name="T11" fmla="*/ 42 h 45"/>
                  <a:gd name="T12" fmla="*/ 219 w 225"/>
                  <a:gd name="T13" fmla="*/ 39 h 45"/>
                  <a:gd name="T14" fmla="*/ 222 w 225"/>
                  <a:gd name="T15" fmla="*/ 35 h 45"/>
                  <a:gd name="T16" fmla="*/ 224 w 225"/>
                  <a:gd name="T17" fmla="*/ 31 h 45"/>
                  <a:gd name="T18" fmla="*/ 225 w 225"/>
                  <a:gd name="T19" fmla="*/ 28 h 45"/>
                  <a:gd name="T20" fmla="*/ 225 w 225"/>
                  <a:gd name="T21" fmla="*/ 22 h 45"/>
                  <a:gd name="T22" fmla="*/ 225 w 225"/>
                  <a:gd name="T23" fmla="*/ 22 h 45"/>
                  <a:gd name="T24" fmla="*/ 225 w 225"/>
                  <a:gd name="T25" fmla="*/ 18 h 45"/>
                  <a:gd name="T26" fmla="*/ 224 w 225"/>
                  <a:gd name="T27" fmla="*/ 14 h 45"/>
                  <a:gd name="T28" fmla="*/ 222 w 225"/>
                  <a:gd name="T29" fmla="*/ 11 h 45"/>
                  <a:gd name="T30" fmla="*/ 219 w 225"/>
                  <a:gd name="T31" fmla="*/ 6 h 45"/>
                  <a:gd name="T32" fmla="*/ 216 w 225"/>
                  <a:gd name="T33" fmla="*/ 4 h 45"/>
                  <a:gd name="T34" fmla="*/ 212 w 225"/>
                  <a:gd name="T35" fmla="*/ 2 h 45"/>
                  <a:gd name="T36" fmla="*/ 208 w 225"/>
                  <a:gd name="T37" fmla="*/ 1 h 45"/>
                  <a:gd name="T38" fmla="*/ 203 w 225"/>
                  <a:gd name="T39" fmla="*/ 0 h 45"/>
                  <a:gd name="T40" fmla="*/ 0 w 225"/>
                  <a:gd name="T41" fmla="*/ 0 h 45"/>
                  <a:gd name="T42" fmla="*/ 0 w 225"/>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45">
                    <a:moveTo>
                      <a:pt x="0" y="45"/>
                    </a:moveTo>
                    <a:lnTo>
                      <a:pt x="203" y="45"/>
                    </a:lnTo>
                    <a:lnTo>
                      <a:pt x="203" y="45"/>
                    </a:lnTo>
                    <a:lnTo>
                      <a:pt x="208" y="45"/>
                    </a:lnTo>
                    <a:lnTo>
                      <a:pt x="212" y="44"/>
                    </a:lnTo>
                    <a:lnTo>
                      <a:pt x="216" y="42"/>
                    </a:lnTo>
                    <a:lnTo>
                      <a:pt x="219" y="39"/>
                    </a:lnTo>
                    <a:lnTo>
                      <a:pt x="222" y="35"/>
                    </a:lnTo>
                    <a:lnTo>
                      <a:pt x="224" y="31"/>
                    </a:lnTo>
                    <a:lnTo>
                      <a:pt x="225" y="28"/>
                    </a:lnTo>
                    <a:lnTo>
                      <a:pt x="225" y="22"/>
                    </a:lnTo>
                    <a:lnTo>
                      <a:pt x="225" y="22"/>
                    </a:lnTo>
                    <a:lnTo>
                      <a:pt x="225" y="18"/>
                    </a:lnTo>
                    <a:lnTo>
                      <a:pt x="224" y="14"/>
                    </a:lnTo>
                    <a:lnTo>
                      <a:pt x="222" y="11"/>
                    </a:lnTo>
                    <a:lnTo>
                      <a:pt x="219" y="6"/>
                    </a:lnTo>
                    <a:lnTo>
                      <a:pt x="216" y="4"/>
                    </a:lnTo>
                    <a:lnTo>
                      <a:pt x="212" y="2"/>
                    </a:lnTo>
                    <a:lnTo>
                      <a:pt x="208" y="1"/>
                    </a:lnTo>
                    <a:lnTo>
                      <a:pt x="203" y="0"/>
                    </a:lnTo>
                    <a:lnTo>
                      <a:pt x="0" y="0"/>
                    </a:lnTo>
                    <a:lnTo>
                      <a:pt x="0" y="4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0" name="Freeform 371">
                <a:extLst>
                  <a:ext uri="{FF2B5EF4-FFF2-40B4-BE49-F238E27FC236}">
                    <a16:creationId xmlns:a16="http://schemas.microsoft.com/office/drawing/2014/main" id="{580D2270-D058-9749-B551-52E794715390}"/>
                  </a:ext>
                </a:extLst>
              </p:cNvPr>
              <p:cNvSpPr>
                <a:spLocks/>
              </p:cNvSpPr>
              <p:nvPr/>
            </p:nvSpPr>
            <p:spPr bwMode="auto">
              <a:xfrm>
                <a:off x="10190163" y="2976563"/>
                <a:ext cx="90488" cy="17463"/>
              </a:xfrm>
              <a:custGeom>
                <a:avLst/>
                <a:gdLst>
                  <a:gd name="T0" fmla="*/ 0 w 225"/>
                  <a:gd name="T1" fmla="*/ 45 h 45"/>
                  <a:gd name="T2" fmla="*/ 203 w 225"/>
                  <a:gd name="T3" fmla="*/ 45 h 45"/>
                  <a:gd name="T4" fmla="*/ 203 w 225"/>
                  <a:gd name="T5" fmla="*/ 45 h 45"/>
                  <a:gd name="T6" fmla="*/ 208 w 225"/>
                  <a:gd name="T7" fmla="*/ 45 h 45"/>
                  <a:gd name="T8" fmla="*/ 212 w 225"/>
                  <a:gd name="T9" fmla="*/ 44 h 45"/>
                  <a:gd name="T10" fmla="*/ 216 w 225"/>
                  <a:gd name="T11" fmla="*/ 42 h 45"/>
                  <a:gd name="T12" fmla="*/ 219 w 225"/>
                  <a:gd name="T13" fmla="*/ 39 h 45"/>
                  <a:gd name="T14" fmla="*/ 222 w 225"/>
                  <a:gd name="T15" fmla="*/ 35 h 45"/>
                  <a:gd name="T16" fmla="*/ 224 w 225"/>
                  <a:gd name="T17" fmla="*/ 31 h 45"/>
                  <a:gd name="T18" fmla="*/ 225 w 225"/>
                  <a:gd name="T19" fmla="*/ 28 h 45"/>
                  <a:gd name="T20" fmla="*/ 225 w 225"/>
                  <a:gd name="T21" fmla="*/ 22 h 45"/>
                  <a:gd name="T22" fmla="*/ 225 w 225"/>
                  <a:gd name="T23" fmla="*/ 22 h 45"/>
                  <a:gd name="T24" fmla="*/ 225 w 225"/>
                  <a:gd name="T25" fmla="*/ 18 h 45"/>
                  <a:gd name="T26" fmla="*/ 224 w 225"/>
                  <a:gd name="T27" fmla="*/ 14 h 45"/>
                  <a:gd name="T28" fmla="*/ 222 w 225"/>
                  <a:gd name="T29" fmla="*/ 11 h 45"/>
                  <a:gd name="T30" fmla="*/ 219 w 225"/>
                  <a:gd name="T31" fmla="*/ 6 h 45"/>
                  <a:gd name="T32" fmla="*/ 216 w 225"/>
                  <a:gd name="T33" fmla="*/ 4 h 45"/>
                  <a:gd name="T34" fmla="*/ 212 w 225"/>
                  <a:gd name="T35" fmla="*/ 2 h 45"/>
                  <a:gd name="T36" fmla="*/ 208 w 225"/>
                  <a:gd name="T37" fmla="*/ 1 h 45"/>
                  <a:gd name="T38" fmla="*/ 203 w 225"/>
                  <a:gd name="T39" fmla="*/ 0 h 45"/>
                  <a:gd name="T40" fmla="*/ 0 w 225"/>
                  <a:gd name="T41" fmla="*/ 0 h 45"/>
                  <a:gd name="T42" fmla="*/ 0 w 225"/>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45">
                    <a:moveTo>
                      <a:pt x="0" y="45"/>
                    </a:moveTo>
                    <a:lnTo>
                      <a:pt x="203" y="45"/>
                    </a:lnTo>
                    <a:lnTo>
                      <a:pt x="203" y="45"/>
                    </a:lnTo>
                    <a:lnTo>
                      <a:pt x="208" y="45"/>
                    </a:lnTo>
                    <a:lnTo>
                      <a:pt x="212" y="44"/>
                    </a:lnTo>
                    <a:lnTo>
                      <a:pt x="216" y="42"/>
                    </a:lnTo>
                    <a:lnTo>
                      <a:pt x="219" y="39"/>
                    </a:lnTo>
                    <a:lnTo>
                      <a:pt x="222" y="35"/>
                    </a:lnTo>
                    <a:lnTo>
                      <a:pt x="224" y="31"/>
                    </a:lnTo>
                    <a:lnTo>
                      <a:pt x="225" y="28"/>
                    </a:lnTo>
                    <a:lnTo>
                      <a:pt x="225" y="22"/>
                    </a:lnTo>
                    <a:lnTo>
                      <a:pt x="225" y="22"/>
                    </a:lnTo>
                    <a:lnTo>
                      <a:pt x="225" y="18"/>
                    </a:lnTo>
                    <a:lnTo>
                      <a:pt x="224" y="14"/>
                    </a:lnTo>
                    <a:lnTo>
                      <a:pt x="222" y="11"/>
                    </a:lnTo>
                    <a:lnTo>
                      <a:pt x="219" y="6"/>
                    </a:lnTo>
                    <a:lnTo>
                      <a:pt x="216" y="4"/>
                    </a:lnTo>
                    <a:lnTo>
                      <a:pt x="212" y="2"/>
                    </a:lnTo>
                    <a:lnTo>
                      <a:pt x="208" y="1"/>
                    </a:lnTo>
                    <a:lnTo>
                      <a:pt x="203" y="0"/>
                    </a:lnTo>
                    <a:lnTo>
                      <a:pt x="0" y="0"/>
                    </a:lnTo>
                    <a:lnTo>
                      <a:pt x="0" y="4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1" name="Freeform 372">
                <a:extLst>
                  <a:ext uri="{FF2B5EF4-FFF2-40B4-BE49-F238E27FC236}">
                    <a16:creationId xmlns:a16="http://schemas.microsoft.com/office/drawing/2014/main" id="{69EC523A-050D-2542-9DAE-38F956000FE6}"/>
                  </a:ext>
                </a:extLst>
              </p:cNvPr>
              <p:cNvSpPr>
                <a:spLocks/>
              </p:cNvSpPr>
              <p:nvPr/>
            </p:nvSpPr>
            <p:spPr bwMode="auto">
              <a:xfrm>
                <a:off x="10190163" y="3038476"/>
                <a:ext cx="90488" cy="19050"/>
              </a:xfrm>
              <a:custGeom>
                <a:avLst/>
                <a:gdLst>
                  <a:gd name="T0" fmla="*/ 0 w 225"/>
                  <a:gd name="T1" fmla="*/ 45 h 45"/>
                  <a:gd name="T2" fmla="*/ 203 w 225"/>
                  <a:gd name="T3" fmla="*/ 45 h 45"/>
                  <a:gd name="T4" fmla="*/ 203 w 225"/>
                  <a:gd name="T5" fmla="*/ 45 h 45"/>
                  <a:gd name="T6" fmla="*/ 208 w 225"/>
                  <a:gd name="T7" fmla="*/ 45 h 45"/>
                  <a:gd name="T8" fmla="*/ 212 w 225"/>
                  <a:gd name="T9" fmla="*/ 44 h 45"/>
                  <a:gd name="T10" fmla="*/ 216 w 225"/>
                  <a:gd name="T11" fmla="*/ 42 h 45"/>
                  <a:gd name="T12" fmla="*/ 219 w 225"/>
                  <a:gd name="T13" fmla="*/ 38 h 45"/>
                  <a:gd name="T14" fmla="*/ 222 w 225"/>
                  <a:gd name="T15" fmla="*/ 35 h 45"/>
                  <a:gd name="T16" fmla="*/ 224 w 225"/>
                  <a:gd name="T17" fmla="*/ 31 h 45"/>
                  <a:gd name="T18" fmla="*/ 225 w 225"/>
                  <a:gd name="T19" fmla="*/ 28 h 45"/>
                  <a:gd name="T20" fmla="*/ 225 w 225"/>
                  <a:gd name="T21" fmla="*/ 22 h 45"/>
                  <a:gd name="T22" fmla="*/ 225 w 225"/>
                  <a:gd name="T23" fmla="*/ 22 h 45"/>
                  <a:gd name="T24" fmla="*/ 225 w 225"/>
                  <a:gd name="T25" fmla="*/ 18 h 45"/>
                  <a:gd name="T26" fmla="*/ 224 w 225"/>
                  <a:gd name="T27" fmla="*/ 14 h 45"/>
                  <a:gd name="T28" fmla="*/ 222 w 225"/>
                  <a:gd name="T29" fmla="*/ 11 h 45"/>
                  <a:gd name="T30" fmla="*/ 219 w 225"/>
                  <a:gd name="T31" fmla="*/ 6 h 45"/>
                  <a:gd name="T32" fmla="*/ 216 w 225"/>
                  <a:gd name="T33" fmla="*/ 4 h 45"/>
                  <a:gd name="T34" fmla="*/ 212 w 225"/>
                  <a:gd name="T35" fmla="*/ 2 h 45"/>
                  <a:gd name="T36" fmla="*/ 208 w 225"/>
                  <a:gd name="T37" fmla="*/ 1 h 45"/>
                  <a:gd name="T38" fmla="*/ 203 w 225"/>
                  <a:gd name="T39" fmla="*/ 0 h 45"/>
                  <a:gd name="T40" fmla="*/ 0 w 225"/>
                  <a:gd name="T41" fmla="*/ 0 h 45"/>
                  <a:gd name="T42" fmla="*/ 0 w 225"/>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45">
                    <a:moveTo>
                      <a:pt x="0" y="45"/>
                    </a:moveTo>
                    <a:lnTo>
                      <a:pt x="203" y="45"/>
                    </a:lnTo>
                    <a:lnTo>
                      <a:pt x="203" y="45"/>
                    </a:lnTo>
                    <a:lnTo>
                      <a:pt x="208" y="45"/>
                    </a:lnTo>
                    <a:lnTo>
                      <a:pt x="212" y="44"/>
                    </a:lnTo>
                    <a:lnTo>
                      <a:pt x="216" y="42"/>
                    </a:lnTo>
                    <a:lnTo>
                      <a:pt x="219" y="38"/>
                    </a:lnTo>
                    <a:lnTo>
                      <a:pt x="222" y="35"/>
                    </a:lnTo>
                    <a:lnTo>
                      <a:pt x="224" y="31"/>
                    </a:lnTo>
                    <a:lnTo>
                      <a:pt x="225" y="28"/>
                    </a:lnTo>
                    <a:lnTo>
                      <a:pt x="225" y="22"/>
                    </a:lnTo>
                    <a:lnTo>
                      <a:pt x="225" y="22"/>
                    </a:lnTo>
                    <a:lnTo>
                      <a:pt x="225" y="18"/>
                    </a:lnTo>
                    <a:lnTo>
                      <a:pt x="224" y="14"/>
                    </a:lnTo>
                    <a:lnTo>
                      <a:pt x="222" y="11"/>
                    </a:lnTo>
                    <a:lnTo>
                      <a:pt x="219" y="6"/>
                    </a:lnTo>
                    <a:lnTo>
                      <a:pt x="216" y="4"/>
                    </a:lnTo>
                    <a:lnTo>
                      <a:pt x="212" y="2"/>
                    </a:lnTo>
                    <a:lnTo>
                      <a:pt x="208" y="1"/>
                    </a:lnTo>
                    <a:lnTo>
                      <a:pt x="203" y="0"/>
                    </a:lnTo>
                    <a:lnTo>
                      <a:pt x="0" y="0"/>
                    </a:lnTo>
                    <a:lnTo>
                      <a:pt x="0" y="4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2" name="Freeform 373">
                <a:extLst>
                  <a:ext uri="{FF2B5EF4-FFF2-40B4-BE49-F238E27FC236}">
                    <a16:creationId xmlns:a16="http://schemas.microsoft.com/office/drawing/2014/main" id="{8942B9C6-94A6-584A-BBBA-6F3191CF07C5}"/>
                  </a:ext>
                </a:extLst>
              </p:cNvPr>
              <p:cNvSpPr>
                <a:spLocks/>
              </p:cNvSpPr>
              <p:nvPr/>
            </p:nvSpPr>
            <p:spPr bwMode="auto">
              <a:xfrm>
                <a:off x="10056813" y="3173413"/>
                <a:ext cx="17463" cy="90488"/>
              </a:xfrm>
              <a:custGeom>
                <a:avLst/>
                <a:gdLst>
                  <a:gd name="T0" fmla="*/ 0 w 45"/>
                  <a:gd name="T1" fmla="*/ 0 h 226"/>
                  <a:gd name="T2" fmla="*/ 0 w 45"/>
                  <a:gd name="T3" fmla="*/ 203 h 226"/>
                  <a:gd name="T4" fmla="*/ 0 w 45"/>
                  <a:gd name="T5" fmla="*/ 203 h 226"/>
                  <a:gd name="T6" fmla="*/ 1 w 45"/>
                  <a:gd name="T7" fmla="*/ 209 h 226"/>
                  <a:gd name="T8" fmla="*/ 2 w 45"/>
                  <a:gd name="T9" fmla="*/ 212 h 226"/>
                  <a:gd name="T10" fmla="*/ 4 w 45"/>
                  <a:gd name="T11" fmla="*/ 216 h 226"/>
                  <a:gd name="T12" fmla="*/ 8 w 45"/>
                  <a:gd name="T13" fmla="*/ 220 h 226"/>
                  <a:gd name="T14" fmla="*/ 11 w 45"/>
                  <a:gd name="T15" fmla="*/ 223 h 226"/>
                  <a:gd name="T16" fmla="*/ 14 w 45"/>
                  <a:gd name="T17" fmla="*/ 225 h 226"/>
                  <a:gd name="T18" fmla="*/ 18 w 45"/>
                  <a:gd name="T19" fmla="*/ 226 h 226"/>
                  <a:gd name="T20" fmla="*/ 23 w 45"/>
                  <a:gd name="T21" fmla="*/ 226 h 226"/>
                  <a:gd name="T22" fmla="*/ 23 w 45"/>
                  <a:gd name="T23" fmla="*/ 226 h 226"/>
                  <a:gd name="T24" fmla="*/ 28 w 45"/>
                  <a:gd name="T25" fmla="*/ 226 h 226"/>
                  <a:gd name="T26" fmla="*/ 32 w 45"/>
                  <a:gd name="T27" fmla="*/ 225 h 226"/>
                  <a:gd name="T28" fmla="*/ 35 w 45"/>
                  <a:gd name="T29" fmla="*/ 223 h 226"/>
                  <a:gd name="T30" fmla="*/ 39 w 45"/>
                  <a:gd name="T31" fmla="*/ 220 h 226"/>
                  <a:gd name="T32" fmla="*/ 42 w 45"/>
                  <a:gd name="T33" fmla="*/ 216 h 226"/>
                  <a:gd name="T34" fmla="*/ 44 w 45"/>
                  <a:gd name="T35" fmla="*/ 212 h 226"/>
                  <a:gd name="T36" fmla="*/ 45 w 45"/>
                  <a:gd name="T37" fmla="*/ 209 h 226"/>
                  <a:gd name="T38" fmla="*/ 45 w 45"/>
                  <a:gd name="T39" fmla="*/ 203 h 226"/>
                  <a:gd name="T40" fmla="*/ 45 w 45"/>
                  <a:gd name="T41" fmla="*/ 0 h 226"/>
                  <a:gd name="T42" fmla="*/ 0 w 45"/>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6">
                    <a:moveTo>
                      <a:pt x="0" y="0"/>
                    </a:moveTo>
                    <a:lnTo>
                      <a:pt x="0" y="203"/>
                    </a:lnTo>
                    <a:lnTo>
                      <a:pt x="0" y="203"/>
                    </a:lnTo>
                    <a:lnTo>
                      <a:pt x="1" y="209"/>
                    </a:lnTo>
                    <a:lnTo>
                      <a:pt x="2" y="212"/>
                    </a:lnTo>
                    <a:lnTo>
                      <a:pt x="4" y="216"/>
                    </a:lnTo>
                    <a:lnTo>
                      <a:pt x="8" y="220"/>
                    </a:lnTo>
                    <a:lnTo>
                      <a:pt x="11" y="223"/>
                    </a:lnTo>
                    <a:lnTo>
                      <a:pt x="14" y="225"/>
                    </a:lnTo>
                    <a:lnTo>
                      <a:pt x="18" y="226"/>
                    </a:lnTo>
                    <a:lnTo>
                      <a:pt x="23" y="226"/>
                    </a:lnTo>
                    <a:lnTo>
                      <a:pt x="23" y="226"/>
                    </a:lnTo>
                    <a:lnTo>
                      <a:pt x="28" y="226"/>
                    </a:lnTo>
                    <a:lnTo>
                      <a:pt x="32" y="225"/>
                    </a:lnTo>
                    <a:lnTo>
                      <a:pt x="35" y="223"/>
                    </a:lnTo>
                    <a:lnTo>
                      <a:pt x="39" y="220"/>
                    </a:lnTo>
                    <a:lnTo>
                      <a:pt x="42" y="216"/>
                    </a:lnTo>
                    <a:lnTo>
                      <a:pt x="44" y="212"/>
                    </a:lnTo>
                    <a:lnTo>
                      <a:pt x="45" y="209"/>
                    </a:lnTo>
                    <a:lnTo>
                      <a:pt x="45" y="203"/>
                    </a:lnTo>
                    <a:lnTo>
                      <a:pt x="45"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3" name="Freeform 374">
                <a:extLst>
                  <a:ext uri="{FF2B5EF4-FFF2-40B4-BE49-F238E27FC236}">
                    <a16:creationId xmlns:a16="http://schemas.microsoft.com/office/drawing/2014/main" id="{CDA6E865-6E6E-AD4C-89AE-4488B625BBFD}"/>
                  </a:ext>
                </a:extLst>
              </p:cNvPr>
              <p:cNvSpPr>
                <a:spLocks/>
              </p:cNvSpPr>
              <p:nvPr/>
            </p:nvSpPr>
            <p:spPr bwMode="auto">
              <a:xfrm>
                <a:off x="9993313" y="3173413"/>
                <a:ext cx="19050" cy="90488"/>
              </a:xfrm>
              <a:custGeom>
                <a:avLst/>
                <a:gdLst>
                  <a:gd name="T0" fmla="*/ 0 w 45"/>
                  <a:gd name="T1" fmla="*/ 0 h 226"/>
                  <a:gd name="T2" fmla="*/ 0 w 45"/>
                  <a:gd name="T3" fmla="*/ 203 h 226"/>
                  <a:gd name="T4" fmla="*/ 0 w 45"/>
                  <a:gd name="T5" fmla="*/ 203 h 226"/>
                  <a:gd name="T6" fmla="*/ 1 w 45"/>
                  <a:gd name="T7" fmla="*/ 209 h 226"/>
                  <a:gd name="T8" fmla="*/ 2 w 45"/>
                  <a:gd name="T9" fmla="*/ 212 h 226"/>
                  <a:gd name="T10" fmla="*/ 4 w 45"/>
                  <a:gd name="T11" fmla="*/ 216 h 226"/>
                  <a:gd name="T12" fmla="*/ 8 w 45"/>
                  <a:gd name="T13" fmla="*/ 220 h 226"/>
                  <a:gd name="T14" fmla="*/ 11 w 45"/>
                  <a:gd name="T15" fmla="*/ 223 h 226"/>
                  <a:gd name="T16" fmla="*/ 14 w 45"/>
                  <a:gd name="T17" fmla="*/ 225 h 226"/>
                  <a:gd name="T18" fmla="*/ 18 w 45"/>
                  <a:gd name="T19" fmla="*/ 226 h 226"/>
                  <a:gd name="T20" fmla="*/ 23 w 45"/>
                  <a:gd name="T21" fmla="*/ 226 h 226"/>
                  <a:gd name="T22" fmla="*/ 23 w 45"/>
                  <a:gd name="T23" fmla="*/ 226 h 226"/>
                  <a:gd name="T24" fmla="*/ 28 w 45"/>
                  <a:gd name="T25" fmla="*/ 226 h 226"/>
                  <a:gd name="T26" fmla="*/ 32 w 45"/>
                  <a:gd name="T27" fmla="*/ 225 h 226"/>
                  <a:gd name="T28" fmla="*/ 35 w 45"/>
                  <a:gd name="T29" fmla="*/ 223 h 226"/>
                  <a:gd name="T30" fmla="*/ 39 w 45"/>
                  <a:gd name="T31" fmla="*/ 220 h 226"/>
                  <a:gd name="T32" fmla="*/ 42 w 45"/>
                  <a:gd name="T33" fmla="*/ 216 h 226"/>
                  <a:gd name="T34" fmla="*/ 44 w 45"/>
                  <a:gd name="T35" fmla="*/ 212 h 226"/>
                  <a:gd name="T36" fmla="*/ 45 w 45"/>
                  <a:gd name="T37" fmla="*/ 209 h 226"/>
                  <a:gd name="T38" fmla="*/ 45 w 45"/>
                  <a:gd name="T39" fmla="*/ 203 h 226"/>
                  <a:gd name="T40" fmla="*/ 45 w 45"/>
                  <a:gd name="T41" fmla="*/ 0 h 226"/>
                  <a:gd name="T42" fmla="*/ 0 w 45"/>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6">
                    <a:moveTo>
                      <a:pt x="0" y="0"/>
                    </a:moveTo>
                    <a:lnTo>
                      <a:pt x="0" y="203"/>
                    </a:lnTo>
                    <a:lnTo>
                      <a:pt x="0" y="203"/>
                    </a:lnTo>
                    <a:lnTo>
                      <a:pt x="1" y="209"/>
                    </a:lnTo>
                    <a:lnTo>
                      <a:pt x="2" y="212"/>
                    </a:lnTo>
                    <a:lnTo>
                      <a:pt x="4" y="216"/>
                    </a:lnTo>
                    <a:lnTo>
                      <a:pt x="8" y="220"/>
                    </a:lnTo>
                    <a:lnTo>
                      <a:pt x="11" y="223"/>
                    </a:lnTo>
                    <a:lnTo>
                      <a:pt x="14" y="225"/>
                    </a:lnTo>
                    <a:lnTo>
                      <a:pt x="18" y="226"/>
                    </a:lnTo>
                    <a:lnTo>
                      <a:pt x="23" y="226"/>
                    </a:lnTo>
                    <a:lnTo>
                      <a:pt x="23" y="226"/>
                    </a:lnTo>
                    <a:lnTo>
                      <a:pt x="28" y="226"/>
                    </a:lnTo>
                    <a:lnTo>
                      <a:pt x="32" y="225"/>
                    </a:lnTo>
                    <a:lnTo>
                      <a:pt x="35" y="223"/>
                    </a:lnTo>
                    <a:lnTo>
                      <a:pt x="39" y="220"/>
                    </a:lnTo>
                    <a:lnTo>
                      <a:pt x="42" y="216"/>
                    </a:lnTo>
                    <a:lnTo>
                      <a:pt x="44" y="212"/>
                    </a:lnTo>
                    <a:lnTo>
                      <a:pt x="45" y="209"/>
                    </a:lnTo>
                    <a:lnTo>
                      <a:pt x="45" y="203"/>
                    </a:lnTo>
                    <a:lnTo>
                      <a:pt x="45"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4" name="Freeform 375">
                <a:extLst>
                  <a:ext uri="{FF2B5EF4-FFF2-40B4-BE49-F238E27FC236}">
                    <a16:creationId xmlns:a16="http://schemas.microsoft.com/office/drawing/2014/main" id="{7E4542EF-2979-994B-B8E3-3A5207F3CB9E}"/>
                  </a:ext>
                </a:extLst>
              </p:cNvPr>
              <p:cNvSpPr>
                <a:spLocks/>
              </p:cNvSpPr>
              <p:nvPr/>
            </p:nvSpPr>
            <p:spPr bwMode="auto">
              <a:xfrm>
                <a:off x="9931400" y="3173413"/>
                <a:ext cx="17463" cy="90488"/>
              </a:xfrm>
              <a:custGeom>
                <a:avLst/>
                <a:gdLst>
                  <a:gd name="T0" fmla="*/ 0 w 45"/>
                  <a:gd name="T1" fmla="*/ 0 h 226"/>
                  <a:gd name="T2" fmla="*/ 0 w 45"/>
                  <a:gd name="T3" fmla="*/ 203 h 226"/>
                  <a:gd name="T4" fmla="*/ 0 w 45"/>
                  <a:gd name="T5" fmla="*/ 203 h 226"/>
                  <a:gd name="T6" fmla="*/ 1 w 45"/>
                  <a:gd name="T7" fmla="*/ 209 h 226"/>
                  <a:gd name="T8" fmla="*/ 2 w 45"/>
                  <a:gd name="T9" fmla="*/ 212 h 226"/>
                  <a:gd name="T10" fmla="*/ 4 w 45"/>
                  <a:gd name="T11" fmla="*/ 216 h 226"/>
                  <a:gd name="T12" fmla="*/ 7 w 45"/>
                  <a:gd name="T13" fmla="*/ 220 h 226"/>
                  <a:gd name="T14" fmla="*/ 11 w 45"/>
                  <a:gd name="T15" fmla="*/ 223 h 226"/>
                  <a:gd name="T16" fmla="*/ 14 w 45"/>
                  <a:gd name="T17" fmla="*/ 225 h 226"/>
                  <a:gd name="T18" fmla="*/ 18 w 45"/>
                  <a:gd name="T19" fmla="*/ 226 h 226"/>
                  <a:gd name="T20" fmla="*/ 23 w 45"/>
                  <a:gd name="T21" fmla="*/ 226 h 226"/>
                  <a:gd name="T22" fmla="*/ 23 w 45"/>
                  <a:gd name="T23" fmla="*/ 226 h 226"/>
                  <a:gd name="T24" fmla="*/ 28 w 45"/>
                  <a:gd name="T25" fmla="*/ 226 h 226"/>
                  <a:gd name="T26" fmla="*/ 32 w 45"/>
                  <a:gd name="T27" fmla="*/ 225 h 226"/>
                  <a:gd name="T28" fmla="*/ 35 w 45"/>
                  <a:gd name="T29" fmla="*/ 223 h 226"/>
                  <a:gd name="T30" fmla="*/ 39 w 45"/>
                  <a:gd name="T31" fmla="*/ 220 h 226"/>
                  <a:gd name="T32" fmla="*/ 42 w 45"/>
                  <a:gd name="T33" fmla="*/ 216 h 226"/>
                  <a:gd name="T34" fmla="*/ 44 w 45"/>
                  <a:gd name="T35" fmla="*/ 212 h 226"/>
                  <a:gd name="T36" fmla="*/ 45 w 45"/>
                  <a:gd name="T37" fmla="*/ 209 h 226"/>
                  <a:gd name="T38" fmla="*/ 45 w 45"/>
                  <a:gd name="T39" fmla="*/ 203 h 226"/>
                  <a:gd name="T40" fmla="*/ 45 w 45"/>
                  <a:gd name="T41" fmla="*/ 0 h 226"/>
                  <a:gd name="T42" fmla="*/ 0 w 45"/>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226">
                    <a:moveTo>
                      <a:pt x="0" y="0"/>
                    </a:moveTo>
                    <a:lnTo>
                      <a:pt x="0" y="203"/>
                    </a:lnTo>
                    <a:lnTo>
                      <a:pt x="0" y="203"/>
                    </a:lnTo>
                    <a:lnTo>
                      <a:pt x="1" y="209"/>
                    </a:lnTo>
                    <a:lnTo>
                      <a:pt x="2" y="212"/>
                    </a:lnTo>
                    <a:lnTo>
                      <a:pt x="4" y="216"/>
                    </a:lnTo>
                    <a:lnTo>
                      <a:pt x="7" y="220"/>
                    </a:lnTo>
                    <a:lnTo>
                      <a:pt x="11" y="223"/>
                    </a:lnTo>
                    <a:lnTo>
                      <a:pt x="14" y="225"/>
                    </a:lnTo>
                    <a:lnTo>
                      <a:pt x="18" y="226"/>
                    </a:lnTo>
                    <a:lnTo>
                      <a:pt x="23" y="226"/>
                    </a:lnTo>
                    <a:lnTo>
                      <a:pt x="23" y="226"/>
                    </a:lnTo>
                    <a:lnTo>
                      <a:pt x="28" y="226"/>
                    </a:lnTo>
                    <a:lnTo>
                      <a:pt x="32" y="225"/>
                    </a:lnTo>
                    <a:lnTo>
                      <a:pt x="35" y="223"/>
                    </a:lnTo>
                    <a:lnTo>
                      <a:pt x="39" y="220"/>
                    </a:lnTo>
                    <a:lnTo>
                      <a:pt x="42" y="216"/>
                    </a:lnTo>
                    <a:lnTo>
                      <a:pt x="44" y="212"/>
                    </a:lnTo>
                    <a:lnTo>
                      <a:pt x="45" y="209"/>
                    </a:lnTo>
                    <a:lnTo>
                      <a:pt x="45" y="203"/>
                    </a:lnTo>
                    <a:lnTo>
                      <a:pt x="45"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5" name="Freeform 376">
                <a:extLst>
                  <a:ext uri="{FF2B5EF4-FFF2-40B4-BE49-F238E27FC236}">
                    <a16:creationId xmlns:a16="http://schemas.microsoft.com/office/drawing/2014/main" id="{39DBCC7D-C007-334B-907D-69E280B0E986}"/>
                  </a:ext>
                </a:extLst>
              </p:cNvPr>
              <p:cNvSpPr>
                <a:spLocks/>
              </p:cNvSpPr>
              <p:nvPr/>
            </p:nvSpPr>
            <p:spPr bwMode="auto">
              <a:xfrm>
                <a:off x="9725025" y="3038476"/>
                <a:ext cx="88900" cy="19050"/>
              </a:xfrm>
              <a:custGeom>
                <a:avLst/>
                <a:gdLst>
                  <a:gd name="T0" fmla="*/ 226 w 226"/>
                  <a:gd name="T1" fmla="*/ 0 h 45"/>
                  <a:gd name="T2" fmla="*/ 22 w 226"/>
                  <a:gd name="T3" fmla="*/ 0 h 45"/>
                  <a:gd name="T4" fmla="*/ 22 w 226"/>
                  <a:gd name="T5" fmla="*/ 0 h 45"/>
                  <a:gd name="T6" fmla="*/ 18 w 226"/>
                  <a:gd name="T7" fmla="*/ 1 h 45"/>
                  <a:gd name="T8" fmla="*/ 14 w 226"/>
                  <a:gd name="T9" fmla="*/ 2 h 45"/>
                  <a:gd name="T10" fmla="*/ 11 w 226"/>
                  <a:gd name="T11" fmla="*/ 4 h 45"/>
                  <a:gd name="T12" fmla="*/ 7 w 226"/>
                  <a:gd name="T13" fmla="*/ 6 h 45"/>
                  <a:gd name="T14" fmla="*/ 4 w 226"/>
                  <a:gd name="T15" fmla="*/ 11 h 45"/>
                  <a:gd name="T16" fmla="*/ 2 w 226"/>
                  <a:gd name="T17" fmla="*/ 14 h 45"/>
                  <a:gd name="T18" fmla="*/ 1 w 226"/>
                  <a:gd name="T19" fmla="*/ 18 h 45"/>
                  <a:gd name="T20" fmla="*/ 0 w 226"/>
                  <a:gd name="T21" fmla="*/ 22 h 45"/>
                  <a:gd name="T22" fmla="*/ 0 w 226"/>
                  <a:gd name="T23" fmla="*/ 22 h 45"/>
                  <a:gd name="T24" fmla="*/ 1 w 226"/>
                  <a:gd name="T25" fmla="*/ 28 h 45"/>
                  <a:gd name="T26" fmla="*/ 2 w 226"/>
                  <a:gd name="T27" fmla="*/ 31 h 45"/>
                  <a:gd name="T28" fmla="*/ 4 w 226"/>
                  <a:gd name="T29" fmla="*/ 35 h 45"/>
                  <a:gd name="T30" fmla="*/ 7 w 226"/>
                  <a:gd name="T31" fmla="*/ 38 h 45"/>
                  <a:gd name="T32" fmla="*/ 11 w 226"/>
                  <a:gd name="T33" fmla="*/ 42 h 45"/>
                  <a:gd name="T34" fmla="*/ 14 w 226"/>
                  <a:gd name="T35" fmla="*/ 44 h 45"/>
                  <a:gd name="T36" fmla="*/ 18 w 226"/>
                  <a:gd name="T37" fmla="*/ 45 h 45"/>
                  <a:gd name="T38" fmla="*/ 22 w 226"/>
                  <a:gd name="T39" fmla="*/ 45 h 45"/>
                  <a:gd name="T40" fmla="*/ 226 w 226"/>
                  <a:gd name="T41" fmla="*/ 45 h 45"/>
                  <a:gd name="T42" fmla="*/ 226 w 226"/>
                  <a:gd name="T4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45">
                    <a:moveTo>
                      <a:pt x="226" y="0"/>
                    </a:moveTo>
                    <a:lnTo>
                      <a:pt x="22" y="0"/>
                    </a:lnTo>
                    <a:lnTo>
                      <a:pt x="22" y="0"/>
                    </a:lnTo>
                    <a:lnTo>
                      <a:pt x="18" y="1"/>
                    </a:lnTo>
                    <a:lnTo>
                      <a:pt x="14" y="2"/>
                    </a:lnTo>
                    <a:lnTo>
                      <a:pt x="11" y="4"/>
                    </a:lnTo>
                    <a:lnTo>
                      <a:pt x="7" y="6"/>
                    </a:lnTo>
                    <a:lnTo>
                      <a:pt x="4" y="11"/>
                    </a:lnTo>
                    <a:lnTo>
                      <a:pt x="2" y="14"/>
                    </a:lnTo>
                    <a:lnTo>
                      <a:pt x="1" y="18"/>
                    </a:lnTo>
                    <a:lnTo>
                      <a:pt x="0" y="22"/>
                    </a:lnTo>
                    <a:lnTo>
                      <a:pt x="0" y="22"/>
                    </a:lnTo>
                    <a:lnTo>
                      <a:pt x="1" y="28"/>
                    </a:lnTo>
                    <a:lnTo>
                      <a:pt x="2" y="31"/>
                    </a:lnTo>
                    <a:lnTo>
                      <a:pt x="4" y="35"/>
                    </a:lnTo>
                    <a:lnTo>
                      <a:pt x="7" y="38"/>
                    </a:lnTo>
                    <a:lnTo>
                      <a:pt x="11" y="42"/>
                    </a:lnTo>
                    <a:lnTo>
                      <a:pt x="14" y="44"/>
                    </a:lnTo>
                    <a:lnTo>
                      <a:pt x="18" y="45"/>
                    </a:lnTo>
                    <a:lnTo>
                      <a:pt x="22" y="45"/>
                    </a:lnTo>
                    <a:lnTo>
                      <a:pt x="226" y="45"/>
                    </a:lnTo>
                    <a:lnTo>
                      <a:pt x="226"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6" name="Freeform 377">
                <a:extLst>
                  <a:ext uri="{FF2B5EF4-FFF2-40B4-BE49-F238E27FC236}">
                    <a16:creationId xmlns:a16="http://schemas.microsoft.com/office/drawing/2014/main" id="{54751560-D4D0-4342-84D6-ABC8A1B41DF6}"/>
                  </a:ext>
                </a:extLst>
              </p:cNvPr>
              <p:cNvSpPr>
                <a:spLocks/>
              </p:cNvSpPr>
              <p:nvPr/>
            </p:nvSpPr>
            <p:spPr bwMode="auto">
              <a:xfrm>
                <a:off x="9725025" y="2976563"/>
                <a:ext cx="88900" cy="17463"/>
              </a:xfrm>
              <a:custGeom>
                <a:avLst/>
                <a:gdLst>
                  <a:gd name="T0" fmla="*/ 226 w 226"/>
                  <a:gd name="T1" fmla="*/ 0 h 45"/>
                  <a:gd name="T2" fmla="*/ 22 w 226"/>
                  <a:gd name="T3" fmla="*/ 0 h 45"/>
                  <a:gd name="T4" fmla="*/ 22 w 226"/>
                  <a:gd name="T5" fmla="*/ 0 h 45"/>
                  <a:gd name="T6" fmla="*/ 18 w 226"/>
                  <a:gd name="T7" fmla="*/ 1 h 45"/>
                  <a:gd name="T8" fmla="*/ 14 w 226"/>
                  <a:gd name="T9" fmla="*/ 2 h 45"/>
                  <a:gd name="T10" fmla="*/ 11 w 226"/>
                  <a:gd name="T11" fmla="*/ 4 h 45"/>
                  <a:gd name="T12" fmla="*/ 7 w 226"/>
                  <a:gd name="T13" fmla="*/ 6 h 45"/>
                  <a:gd name="T14" fmla="*/ 4 w 226"/>
                  <a:gd name="T15" fmla="*/ 11 h 45"/>
                  <a:gd name="T16" fmla="*/ 2 w 226"/>
                  <a:gd name="T17" fmla="*/ 14 h 45"/>
                  <a:gd name="T18" fmla="*/ 1 w 226"/>
                  <a:gd name="T19" fmla="*/ 18 h 45"/>
                  <a:gd name="T20" fmla="*/ 0 w 226"/>
                  <a:gd name="T21" fmla="*/ 22 h 45"/>
                  <a:gd name="T22" fmla="*/ 0 w 226"/>
                  <a:gd name="T23" fmla="*/ 22 h 45"/>
                  <a:gd name="T24" fmla="*/ 1 w 226"/>
                  <a:gd name="T25" fmla="*/ 28 h 45"/>
                  <a:gd name="T26" fmla="*/ 2 w 226"/>
                  <a:gd name="T27" fmla="*/ 31 h 45"/>
                  <a:gd name="T28" fmla="*/ 4 w 226"/>
                  <a:gd name="T29" fmla="*/ 35 h 45"/>
                  <a:gd name="T30" fmla="*/ 7 w 226"/>
                  <a:gd name="T31" fmla="*/ 39 h 45"/>
                  <a:gd name="T32" fmla="*/ 11 w 226"/>
                  <a:gd name="T33" fmla="*/ 42 h 45"/>
                  <a:gd name="T34" fmla="*/ 14 w 226"/>
                  <a:gd name="T35" fmla="*/ 44 h 45"/>
                  <a:gd name="T36" fmla="*/ 18 w 226"/>
                  <a:gd name="T37" fmla="*/ 45 h 45"/>
                  <a:gd name="T38" fmla="*/ 22 w 226"/>
                  <a:gd name="T39" fmla="*/ 45 h 45"/>
                  <a:gd name="T40" fmla="*/ 226 w 226"/>
                  <a:gd name="T41" fmla="*/ 45 h 45"/>
                  <a:gd name="T42" fmla="*/ 226 w 226"/>
                  <a:gd name="T4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45">
                    <a:moveTo>
                      <a:pt x="226" y="0"/>
                    </a:moveTo>
                    <a:lnTo>
                      <a:pt x="22" y="0"/>
                    </a:lnTo>
                    <a:lnTo>
                      <a:pt x="22" y="0"/>
                    </a:lnTo>
                    <a:lnTo>
                      <a:pt x="18" y="1"/>
                    </a:lnTo>
                    <a:lnTo>
                      <a:pt x="14" y="2"/>
                    </a:lnTo>
                    <a:lnTo>
                      <a:pt x="11" y="4"/>
                    </a:lnTo>
                    <a:lnTo>
                      <a:pt x="7" y="6"/>
                    </a:lnTo>
                    <a:lnTo>
                      <a:pt x="4" y="11"/>
                    </a:lnTo>
                    <a:lnTo>
                      <a:pt x="2" y="14"/>
                    </a:lnTo>
                    <a:lnTo>
                      <a:pt x="1" y="18"/>
                    </a:lnTo>
                    <a:lnTo>
                      <a:pt x="0" y="22"/>
                    </a:lnTo>
                    <a:lnTo>
                      <a:pt x="0" y="22"/>
                    </a:lnTo>
                    <a:lnTo>
                      <a:pt x="1" y="28"/>
                    </a:lnTo>
                    <a:lnTo>
                      <a:pt x="2" y="31"/>
                    </a:lnTo>
                    <a:lnTo>
                      <a:pt x="4" y="35"/>
                    </a:lnTo>
                    <a:lnTo>
                      <a:pt x="7" y="39"/>
                    </a:lnTo>
                    <a:lnTo>
                      <a:pt x="11" y="42"/>
                    </a:lnTo>
                    <a:lnTo>
                      <a:pt x="14" y="44"/>
                    </a:lnTo>
                    <a:lnTo>
                      <a:pt x="18" y="45"/>
                    </a:lnTo>
                    <a:lnTo>
                      <a:pt x="22" y="45"/>
                    </a:lnTo>
                    <a:lnTo>
                      <a:pt x="226" y="45"/>
                    </a:lnTo>
                    <a:lnTo>
                      <a:pt x="226"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7" name="Freeform 378">
                <a:extLst>
                  <a:ext uri="{FF2B5EF4-FFF2-40B4-BE49-F238E27FC236}">
                    <a16:creationId xmlns:a16="http://schemas.microsoft.com/office/drawing/2014/main" id="{C002BACA-D21B-4941-B0CA-525392D94E67}"/>
                  </a:ext>
                </a:extLst>
              </p:cNvPr>
              <p:cNvSpPr>
                <a:spLocks/>
              </p:cNvSpPr>
              <p:nvPr/>
            </p:nvSpPr>
            <p:spPr bwMode="auto">
              <a:xfrm>
                <a:off x="9725025" y="2913063"/>
                <a:ext cx="88900" cy="19050"/>
              </a:xfrm>
              <a:custGeom>
                <a:avLst/>
                <a:gdLst>
                  <a:gd name="T0" fmla="*/ 226 w 226"/>
                  <a:gd name="T1" fmla="*/ 0 h 45"/>
                  <a:gd name="T2" fmla="*/ 22 w 226"/>
                  <a:gd name="T3" fmla="*/ 0 h 45"/>
                  <a:gd name="T4" fmla="*/ 22 w 226"/>
                  <a:gd name="T5" fmla="*/ 0 h 45"/>
                  <a:gd name="T6" fmla="*/ 18 w 226"/>
                  <a:gd name="T7" fmla="*/ 1 h 45"/>
                  <a:gd name="T8" fmla="*/ 14 w 226"/>
                  <a:gd name="T9" fmla="*/ 2 h 45"/>
                  <a:gd name="T10" fmla="*/ 11 w 226"/>
                  <a:gd name="T11" fmla="*/ 4 h 45"/>
                  <a:gd name="T12" fmla="*/ 7 w 226"/>
                  <a:gd name="T13" fmla="*/ 6 h 45"/>
                  <a:gd name="T14" fmla="*/ 4 w 226"/>
                  <a:gd name="T15" fmla="*/ 11 h 45"/>
                  <a:gd name="T16" fmla="*/ 2 w 226"/>
                  <a:gd name="T17" fmla="*/ 14 h 45"/>
                  <a:gd name="T18" fmla="*/ 1 w 226"/>
                  <a:gd name="T19" fmla="*/ 18 h 45"/>
                  <a:gd name="T20" fmla="*/ 0 w 226"/>
                  <a:gd name="T21" fmla="*/ 22 h 45"/>
                  <a:gd name="T22" fmla="*/ 0 w 226"/>
                  <a:gd name="T23" fmla="*/ 22 h 45"/>
                  <a:gd name="T24" fmla="*/ 1 w 226"/>
                  <a:gd name="T25" fmla="*/ 28 h 45"/>
                  <a:gd name="T26" fmla="*/ 2 w 226"/>
                  <a:gd name="T27" fmla="*/ 31 h 45"/>
                  <a:gd name="T28" fmla="*/ 4 w 226"/>
                  <a:gd name="T29" fmla="*/ 35 h 45"/>
                  <a:gd name="T30" fmla="*/ 7 w 226"/>
                  <a:gd name="T31" fmla="*/ 39 h 45"/>
                  <a:gd name="T32" fmla="*/ 11 w 226"/>
                  <a:gd name="T33" fmla="*/ 42 h 45"/>
                  <a:gd name="T34" fmla="*/ 14 w 226"/>
                  <a:gd name="T35" fmla="*/ 44 h 45"/>
                  <a:gd name="T36" fmla="*/ 18 w 226"/>
                  <a:gd name="T37" fmla="*/ 45 h 45"/>
                  <a:gd name="T38" fmla="*/ 22 w 226"/>
                  <a:gd name="T39" fmla="*/ 45 h 45"/>
                  <a:gd name="T40" fmla="*/ 226 w 226"/>
                  <a:gd name="T41" fmla="*/ 45 h 45"/>
                  <a:gd name="T42" fmla="*/ 226 w 226"/>
                  <a:gd name="T4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45">
                    <a:moveTo>
                      <a:pt x="226" y="0"/>
                    </a:moveTo>
                    <a:lnTo>
                      <a:pt x="22" y="0"/>
                    </a:lnTo>
                    <a:lnTo>
                      <a:pt x="22" y="0"/>
                    </a:lnTo>
                    <a:lnTo>
                      <a:pt x="18" y="1"/>
                    </a:lnTo>
                    <a:lnTo>
                      <a:pt x="14" y="2"/>
                    </a:lnTo>
                    <a:lnTo>
                      <a:pt x="11" y="4"/>
                    </a:lnTo>
                    <a:lnTo>
                      <a:pt x="7" y="6"/>
                    </a:lnTo>
                    <a:lnTo>
                      <a:pt x="4" y="11"/>
                    </a:lnTo>
                    <a:lnTo>
                      <a:pt x="2" y="14"/>
                    </a:lnTo>
                    <a:lnTo>
                      <a:pt x="1" y="18"/>
                    </a:lnTo>
                    <a:lnTo>
                      <a:pt x="0" y="22"/>
                    </a:lnTo>
                    <a:lnTo>
                      <a:pt x="0" y="22"/>
                    </a:lnTo>
                    <a:lnTo>
                      <a:pt x="1" y="28"/>
                    </a:lnTo>
                    <a:lnTo>
                      <a:pt x="2" y="31"/>
                    </a:lnTo>
                    <a:lnTo>
                      <a:pt x="4" y="35"/>
                    </a:lnTo>
                    <a:lnTo>
                      <a:pt x="7" y="39"/>
                    </a:lnTo>
                    <a:lnTo>
                      <a:pt x="11" y="42"/>
                    </a:lnTo>
                    <a:lnTo>
                      <a:pt x="14" y="44"/>
                    </a:lnTo>
                    <a:lnTo>
                      <a:pt x="18" y="45"/>
                    </a:lnTo>
                    <a:lnTo>
                      <a:pt x="22" y="45"/>
                    </a:lnTo>
                    <a:lnTo>
                      <a:pt x="226" y="45"/>
                    </a:lnTo>
                    <a:lnTo>
                      <a:pt x="226"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8" name="Freeform 379">
                <a:extLst>
                  <a:ext uri="{FF2B5EF4-FFF2-40B4-BE49-F238E27FC236}">
                    <a16:creationId xmlns:a16="http://schemas.microsoft.com/office/drawing/2014/main" id="{70660843-2BA1-6C4D-ACA9-EC6DE4987C47}"/>
                  </a:ext>
                </a:extLst>
              </p:cNvPr>
              <p:cNvSpPr>
                <a:spLocks/>
              </p:cNvSpPr>
              <p:nvPr/>
            </p:nvSpPr>
            <p:spPr bwMode="auto">
              <a:xfrm>
                <a:off x="9813925" y="2797176"/>
                <a:ext cx="376238" cy="376238"/>
              </a:xfrm>
              <a:custGeom>
                <a:avLst/>
                <a:gdLst>
                  <a:gd name="T0" fmla="*/ 654 w 948"/>
                  <a:gd name="T1" fmla="*/ 141 h 948"/>
                  <a:gd name="T2" fmla="*/ 641 w 948"/>
                  <a:gd name="T3" fmla="*/ 157 h 948"/>
                  <a:gd name="T4" fmla="*/ 623 w 948"/>
                  <a:gd name="T5" fmla="*/ 157 h 948"/>
                  <a:gd name="T6" fmla="*/ 610 w 948"/>
                  <a:gd name="T7" fmla="*/ 141 h 948"/>
                  <a:gd name="T8" fmla="*/ 496 w 948"/>
                  <a:gd name="T9" fmla="*/ 136 h 948"/>
                  <a:gd name="T10" fmla="*/ 486 w 948"/>
                  <a:gd name="T11" fmla="*/ 155 h 948"/>
                  <a:gd name="T12" fmla="*/ 469 w 948"/>
                  <a:gd name="T13" fmla="*/ 158 h 948"/>
                  <a:gd name="T14" fmla="*/ 453 w 948"/>
                  <a:gd name="T15" fmla="*/ 144 h 948"/>
                  <a:gd name="T16" fmla="*/ 338 w 948"/>
                  <a:gd name="T17" fmla="*/ 136 h 948"/>
                  <a:gd name="T18" fmla="*/ 332 w 948"/>
                  <a:gd name="T19" fmla="*/ 152 h 948"/>
                  <a:gd name="T20" fmla="*/ 316 w 948"/>
                  <a:gd name="T21" fmla="*/ 158 h 948"/>
                  <a:gd name="T22" fmla="*/ 297 w 948"/>
                  <a:gd name="T23" fmla="*/ 149 h 948"/>
                  <a:gd name="T24" fmla="*/ 45 w 948"/>
                  <a:gd name="T25" fmla="*/ 0 h 948"/>
                  <a:gd name="T26" fmla="*/ 14 w 948"/>
                  <a:gd name="T27" fmla="*/ 14 h 948"/>
                  <a:gd name="T28" fmla="*/ 0 w 948"/>
                  <a:gd name="T29" fmla="*/ 294 h 948"/>
                  <a:gd name="T30" fmla="*/ 148 w 948"/>
                  <a:gd name="T31" fmla="*/ 298 h 948"/>
                  <a:gd name="T32" fmla="*/ 158 w 948"/>
                  <a:gd name="T33" fmla="*/ 316 h 948"/>
                  <a:gd name="T34" fmla="*/ 151 w 948"/>
                  <a:gd name="T35" fmla="*/ 333 h 948"/>
                  <a:gd name="T36" fmla="*/ 0 w 948"/>
                  <a:gd name="T37" fmla="*/ 339 h 948"/>
                  <a:gd name="T38" fmla="*/ 145 w 948"/>
                  <a:gd name="T39" fmla="*/ 454 h 948"/>
                  <a:gd name="T40" fmla="*/ 158 w 948"/>
                  <a:gd name="T41" fmla="*/ 470 h 948"/>
                  <a:gd name="T42" fmla="*/ 154 w 948"/>
                  <a:gd name="T43" fmla="*/ 487 h 948"/>
                  <a:gd name="T44" fmla="*/ 135 w 948"/>
                  <a:gd name="T45" fmla="*/ 497 h 948"/>
                  <a:gd name="T46" fmla="*/ 140 w 948"/>
                  <a:gd name="T47" fmla="*/ 611 h 948"/>
                  <a:gd name="T48" fmla="*/ 156 w 948"/>
                  <a:gd name="T49" fmla="*/ 624 h 948"/>
                  <a:gd name="T50" fmla="*/ 156 w 948"/>
                  <a:gd name="T51" fmla="*/ 641 h 948"/>
                  <a:gd name="T52" fmla="*/ 140 w 948"/>
                  <a:gd name="T53" fmla="*/ 655 h 948"/>
                  <a:gd name="T54" fmla="*/ 1 w 948"/>
                  <a:gd name="T55" fmla="*/ 913 h 948"/>
                  <a:gd name="T56" fmla="*/ 27 w 948"/>
                  <a:gd name="T57" fmla="*/ 945 h 948"/>
                  <a:gd name="T58" fmla="*/ 293 w 948"/>
                  <a:gd name="T59" fmla="*/ 813 h 948"/>
                  <a:gd name="T60" fmla="*/ 304 w 948"/>
                  <a:gd name="T61" fmla="*/ 795 h 948"/>
                  <a:gd name="T62" fmla="*/ 321 w 948"/>
                  <a:gd name="T63" fmla="*/ 791 h 948"/>
                  <a:gd name="T64" fmla="*/ 337 w 948"/>
                  <a:gd name="T65" fmla="*/ 804 h 948"/>
                  <a:gd name="T66" fmla="*/ 451 w 948"/>
                  <a:gd name="T67" fmla="*/ 813 h 948"/>
                  <a:gd name="T68" fmla="*/ 459 w 948"/>
                  <a:gd name="T69" fmla="*/ 797 h 948"/>
                  <a:gd name="T70" fmla="*/ 474 w 948"/>
                  <a:gd name="T71" fmla="*/ 790 h 948"/>
                  <a:gd name="T72" fmla="*/ 493 w 948"/>
                  <a:gd name="T73" fmla="*/ 801 h 948"/>
                  <a:gd name="T74" fmla="*/ 609 w 948"/>
                  <a:gd name="T75" fmla="*/ 948 h 948"/>
                  <a:gd name="T76" fmla="*/ 613 w 948"/>
                  <a:gd name="T77" fmla="*/ 801 h 948"/>
                  <a:gd name="T78" fmla="*/ 632 w 948"/>
                  <a:gd name="T79" fmla="*/ 790 h 948"/>
                  <a:gd name="T80" fmla="*/ 648 w 948"/>
                  <a:gd name="T81" fmla="*/ 797 h 948"/>
                  <a:gd name="T82" fmla="*/ 654 w 948"/>
                  <a:gd name="T83" fmla="*/ 948 h 948"/>
                  <a:gd name="T84" fmla="*/ 928 w 948"/>
                  <a:gd name="T85" fmla="*/ 941 h 948"/>
                  <a:gd name="T86" fmla="*/ 948 w 948"/>
                  <a:gd name="T87" fmla="*/ 903 h 948"/>
                  <a:gd name="T88" fmla="*/ 804 w 948"/>
                  <a:gd name="T89" fmla="*/ 654 h 948"/>
                  <a:gd name="T90" fmla="*/ 791 w 948"/>
                  <a:gd name="T91" fmla="*/ 638 h 948"/>
                  <a:gd name="T92" fmla="*/ 794 w 948"/>
                  <a:gd name="T93" fmla="*/ 621 h 948"/>
                  <a:gd name="T94" fmla="*/ 812 w 948"/>
                  <a:gd name="T95" fmla="*/ 610 h 948"/>
                  <a:gd name="T96" fmla="*/ 808 w 948"/>
                  <a:gd name="T97" fmla="*/ 497 h 948"/>
                  <a:gd name="T98" fmla="*/ 792 w 948"/>
                  <a:gd name="T99" fmla="*/ 483 h 948"/>
                  <a:gd name="T100" fmla="*/ 792 w 948"/>
                  <a:gd name="T101" fmla="*/ 466 h 948"/>
                  <a:gd name="T102" fmla="*/ 808 w 948"/>
                  <a:gd name="T103" fmla="*/ 453 h 948"/>
                  <a:gd name="T104" fmla="*/ 812 w 948"/>
                  <a:gd name="T105" fmla="*/ 339 h 948"/>
                  <a:gd name="T106" fmla="*/ 794 w 948"/>
                  <a:gd name="T107" fmla="*/ 329 h 948"/>
                  <a:gd name="T108" fmla="*/ 791 w 948"/>
                  <a:gd name="T109" fmla="*/ 312 h 948"/>
                  <a:gd name="T110" fmla="*/ 804 w 948"/>
                  <a:gd name="T111" fmla="*/ 296 h 948"/>
                  <a:gd name="T112" fmla="*/ 948 w 948"/>
                  <a:gd name="T113" fmla="*/ 46 h 948"/>
                  <a:gd name="T114" fmla="*/ 928 w 948"/>
                  <a:gd name="T115" fmla="*/ 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8" h="948">
                    <a:moveTo>
                      <a:pt x="902" y="0"/>
                    </a:moveTo>
                    <a:lnTo>
                      <a:pt x="654" y="0"/>
                    </a:lnTo>
                    <a:lnTo>
                      <a:pt x="654" y="136"/>
                    </a:lnTo>
                    <a:lnTo>
                      <a:pt x="654" y="136"/>
                    </a:lnTo>
                    <a:lnTo>
                      <a:pt x="654" y="141"/>
                    </a:lnTo>
                    <a:lnTo>
                      <a:pt x="653" y="144"/>
                    </a:lnTo>
                    <a:lnTo>
                      <a:pt x="651" y="149"/>
                    </a:lnTo>
                    <a:lnTo>
                      <a:pt x="648" y="152"/>
                    </a:lnTo>
                    <a:lnTo>
                      <a:pt x="644" y="155"/>
                    </a:lnTo>
                    <a:lnTo>
                      <a:pt x="641" y="157"/>
                    </a:lnTo>
                    <a:lnTo>
                      <a:pt x="637" y="158"/>
                    </a:lnTo>
                    <a:lnTo>
                      <a:pt x="632" y="158"/>
                    </a:lnTo>
                    <a:lnTo>
                      <a:pt x="632" y="158"/>
                    </a:lnTo>
                    <a:lnTo>
                      <a:pt x="627" y="158"/>
                    </a:lnTo>
                    <a:lnTo>
                      <a:pt x="623" y="157"/>
                    </a:lnTo>
                    <a:lnTo>
                      <a:pt x="620" y="155"/>
                    </a:lnTo>
                    <a:lnTo>
                      <a:pt x="617" y="152"/>
                    </a:lnTo>
                    <a:lnTo>
                      <a:pt x="613" y="149"/>
                    </a:lnTo>
                    <a:lnTo>
                      <a:pt x="611" y="144"/>
                    </a:lnTo>
                    <a:lnTo>
                      <a:pt x="610" y="141"/>
                    </a:lnTo>
                    <a:lnTo>
                      <a:pt x="609" y="136"/>
                    </a:lnTo>
                    <a:lnTo>
                      <a:pt x="609" y="0"/>
                    </a:lnTo>
                    <a:lnTo>
                      <a:pt x="496" y="0"/>
                    </a:lnTo>
                    <a:lnTo>
                      <a:pt x="496" y="136"/>
                    </a:lnTo>
                    <a:lnTo>
                      <a:pt x="496" y="136"/>
                    </a:lnTo>
                    <a:lnTo>
                      <a:pt x="496" y="141"/>
                    </a:lnTo>
                    <a:lnTo>
                      <a:pt x="495" y="144"/>
                    </a:lnTo>
                    <a:lnTo>
                      <a:pt x="493" y="149"/>
                    </a:lnTo>
                    <a:lnTo>
                      <a:pt x="490" y="152"/>
                    </a:lnTo>
                    <a:lnTo>
                      <a:pt x="486" y="155"/>
                    </a:lnTo>
                    <a:lnTo>
                      <a:pt x="483" y="157"/>
                    </a:lnTo>
                    <a:lnTo>
                      <a:pt x="479" y="158"/>
                    </a:lnTo>
                    <a:lnTo>
                      <a:pt x="474" y="158"/>
                    </a:lnTo>
                    <a:lnTo>
                      <a:pt x="474" y="158"/>
                    </a:lnTo>
                    <a:lnTo>
                      <a:pt x="469" y="158"/>
                    </a:lnTo>
                    <a:lnTo>
                      <a:pt x="465" y="157"/>
                    </a:lnTo>
                    <a:lnTo>
                      <a:pt x="462" y="155"/>
                    </a:lnTo>
                    <a:lnTo>
                      <a:pt x="459" y="152"/>
                    </a:lnTo>
                    <a:lnTo>
                      <a:pt x="455" y="149"/>
                    </a:lnTo>
                    <a:lnTo>
                      <a:pt x="453" y="144"/>
                    </a:lnTo>
                    <a:lnTo>
                      <a:pt x="452" y="141"/>
                    </a:lnTo>
                    <a:lnTo>
                      <a:pt x="451" y="136"/>
                    </a:lnTo>
                    <a:lnTo>
                      <a:pt x="451" y="0"/>
                    </a:lnTo>
                    <a:lnTo>
                      <a:pt x="338" y="0"/>
                    </a:lnTo>
                    <a:lnTo>
                      <a:pt x="338" y="136"/>
                    </a:lnTo>
                    <a:lnTo>
                      <a:pt x="338" y="136"/>
                    </a:lnTo>
                    <a:lnTo>
                      <a:pt x="338" y="141"/>
                    </a:lnTo>
                    <a:lnTo>
                      <a:pt x="337" y="144"/>
                    </a:lnTo>
                    <a:lnTo>
                      <a:pt x="335" y="149"/>
                    </a:lnTo>
                    <a:lnTo>
                      <a:pt x="332" y="152"/>
                    </a:lnTo>
                    <a:lnTo>
                      <a:pt x="328" y="155"/>
                    </a:lnTo>
                    <a:lnTo>
                      <a:pt x="325" y="157"/>
                    </a:lnTo>
                    <a:lnTo>
                      <a:pt x="321" y="158"/>
                    </a:lnTo>
                    <a:lnTo>
                      <a:pt x="316" y="158"/>
                    </a:lnTo>
                    <a:lnTo>
                      <a:pt x="316" y="158"/>
                    </a:lnTo>
                    <a:lnTo>
                      <a:pt x="311" y="158"/>
                    </a:lnTo>
                    <a:lnTo>
                      <a:pt x="307" y="157"/>
                    </a:lnTo>
                    <a:lnTo>
                      <a:pt x="304" y="155"/>
                    </a:lnTo>
                    <a:lnTo>
                      <a:pt x="300" y="152"/>
                    </a:lnTo>
                    <a:lnTo>
                      <a:pt x="297" y="149"/>
                    </a:lnTo>
                    <a:lnTo>
                      <a:pt x="295" y="144"/>
                    </a:lnTo>
                    <a:lnTo>
                      <a:pt x="294" y="141"/>
                    </a:lnTo>
                    <a:lnTo>
                      <a:pt x="293" y="136"/>
                    </a:lnTo>
                    <a:lnTo>
                      <a:pt x="293" y="0"/>
                    </a:lnTo>
                    <a:lnTo>
                      <a:pt x="45" y="0"/>
                    </a:lnTo>
                    <a:lnTo>
                      <a:pt x="45" y="0"/>
                    </a:lnTo>
                    <a:lnTo>
                      <a:pt x="36" y="2"/>
                    </a:lnTo>
                    <a:lnTo>
                      <a:pt x="27" y="5"/>
                    </a:lnTo>
                    <a:lnTo>
                      <a:pt x="20" y="8"/>
                    </a:lnTo>
                    <a:lnTo>
                      <a:pt x="14" y="14"/>
                    </a:lnTo>
                    <a:lnTo>
                      <a:pt x="8" y="21"/>
                    </a:lnTo>
                    <a:lnTo>
                      <a:pt x="4" y="28"/>
                    </a:lnTo>
                    <a:lnTo>
                      <a:pt x="1" y="37"/>
                    </a:lnTo>
                    <a:lnTo>
                      <a:pt x="0" y="46"/>
                    </a:lnTo>
                    <a:lnTo>
                      <a:pt x="0" y="294"/>
                    </a:lnTo>
                    <a:lnTo>
                      <a:pt x="135" y="294"/>
                    </a:lnTo>
                    <a:lnTo>
                      <a:pt x="135" y="294"/>
                    </a:lnTo>
                    <a:lnTo>
                      <a:pt x="140" y="295"/>
                    </a:lnTo>
                    <a:lnTo>
                      <a:pt x="145" y="296"/>
                    </a:lnTo>
                    <a:lnTo>
                      <a:pt x="148" y="298"/>
                    </a:lnTo>
                    <a:lnTo>
                      <a:pt x="151" y="300"/>
                    </a:lnTo>
                    <a:lnTo>
                      <a:pt x="154" y="305"/>
                    </a:lnTo>
                    <a:lnTo>
                      <a:pt x="156" y="308"/>
                    </a:lnTo>
                    <a:lnTo>
                      <a:pt x="158" y="312"/>
                    </a:lnTo>
                    <a:lnTo>
                      <a:pt x="158" y="316"/>
                    </a:lnTo>
                    <a:lnTo>
                      <a:pt x="158" y="316"/>
                    </a:lnTo>
                    <a:lnTo>
                      <a:pt x="158" y="322"/>
                    </a:lnTo>
                    <a:lnTo>
                      <a:pt x="156" y="325"/>
                    </a:lnTo>
                    <a:lnTo>
                      <a:pt x="154" y="329"/>
                    </a:lnTo>
                    <a:lnTo>
                      <a:pt x="151" y="333"/>
                    </a:lnTo>
                    <a:lnTo>
                      <a:pt x="148" y="336"/>
                    </a:lnTo>
                    <a:lnTo>
                      <a:pt x="145" y="338"/>
                    </a:lnTo>
                    <a:lnTo>
                      <a:pt x="140" y="339"/>
                    </a:lnTo>
                    <a:lnTo>
                      <a:pt x="135" y="339"/>
                    </a:lnTo>
                    <a:lnTo>
                      <a:pt x="0" y="339"/>
                    </a:lnTo>
                    <a:lnTo>
                      <a:pt x="0" y="452"/>
                    </a:lnTo>
                    <a:lnTo>
                      <a:pt x="135" y="452"/>
                    </a:lnTo>
                    <a:lnTo>
                      <a:pt x="135" y="452"/>
                    </a:lnTo>
                    <a:lnTo>
                      <a:pt x="140" y="453"/>
                    </a:lnTo>
                    <a:lnTo>
                      <a:pt x="145" y="454"/>
                    </a:lnTo>
                    <a:lnTo>
                      <a:pt x="148" y="456"/>
                    </a:lnTo>
                    <a:lnTo>
                      <a:pt x="151" y="458"/>
                    </a:lnTo>
                    <a:lnTo>
                      <a:pt x="154" y="463"/>
                    </a:lnTo>
                    <a:lnTo>
                      <a:pt x="156" y="466"/>
                    </a:lnTo>
                    <a:lnTo>
                      <a:pt x="158" y="470"/>
                    </a:lnTo>
                    <a:lnTo>
                      <a:pt x="158" y="474"/>
                    </a:lnTo>
                    <a:lnTo>
                      <a:pt x="158" y="474"/>
                    </a:lnTo>
                    <a:lnTo>
                      <a:pt x="158" y="480"/>
                    </a:lnTo>
                    <a:lnTo>
                      <a:pt x="156" y="483"/>
                    </a:lnTo>
                    <a:lnTo>
                      <a:pt x="154" y="487"/>
                    </a:lnTo>
                    <a:lnTo>
                      <a:pt x="151" y="491"/>
                    </a:lnTo>
                    <a:lnTo>
                      <a:pt x="148" y="494"/>
                    </a:lnTo>
                    <a:lnTo>
                      <a:pt x="145" y="496"/>
                    </a:lnTo>
                    <a:lnTo>
                      <a:pt x="140" y="497"/>
                    </a:lnTo>
                    <a:lnTo>
                      <a:pt x="135" y="497"/>
                    </a:lnTo>
                    <a:lnTo>
                      <a:pt x="0" y="497"/>
                    </a:lnTo>
                    <a:lnTo>
                      <a:pt x="0" y="610"/>
                    </a:lnTo>
                    <a:lnTo>
                      <a:pt x="135" y="610"/>
                    </a:lnTo>
                    <a:lnTo>
                      <a:pt x="135" y="610"/>
                    </a:lnTo>
                    <a:lnTo>
                      <a:pt x="140" y="611"/>
                    </a:lnTo>
                    <a:lnTo>
                      <a:pt x="145" y="612"/>
                    </a:lnTo>
                    <a:lnTo>
                      <a:pt x="148" y="614"/>
                    </a:lnTo>
                    <a:lnTo>
                      <a:pt x="151" y="616"/>
                    </a:lnTo>
                    <a:lnTo>
                      <a:pt x="154" y="621"/>
                    </a:lnTo>
                    <a:lnTo>
                      <a:pt x="156" y="624"/>
                    </a:lnTo>
                    <a:lnTo>
                      <a:pt x="158" y="628"/>
                    </a:lnTo>
                    <a:lnTo>
                      <a:pt x="158" y="632"/>
                    </a:lnTo>
                    <a:lnTo>
                      <a:pt x="158" y="632"/>
                    </a:lnTo>
                    <a:lnTo>
                      <a:pt x="158" y="638"/>
                    </a:lnTo>
                    <a:lnTo>
                      <a:pt x="156" y="641"/>
                    </a:lnTo>
                    <a:lnTo>
                      <a:pt x="154" y="645"/>
                    </a:lnTo>
                    <a:lnTo>
                      <a:pt x="151" y="648"/>
                    </a:lnTo>
                    <a:lnTo>
                      <a:pt x="148" y="652"/>
                    </a:lnTo>
                    <a:lnTo>
                      <a:pt x="145" y="654"/>
                    </a:lnTo>
                    <a:lnTo>
                      <a:pt x="140" y="655"/>
                    </a:lnTo>
                    <a:lnTo>
                      <a:pt x="135" y="655"/>
                    </a:lnTo>
                    <a:lnTo>
                      <a:pt x="0" y="655"/>
                    </a:lnTo>
                    <a:lnTo>
                      <a:pt x="0" y="903"/>
                    </a:lnTo>
                    <a:lnTo>
                      <a:pt x="0" y="903"/>
                    </a:lnTo>
                    <a:lnTo>
                      <a:pt x="1" y="913"/>
                    </a:lnTo>
                    <a:lnTo>
                      <a:pt x="4" y="921"/>
                    </a:lnTo>
                    <a:lnTo>
                      <a:pt x="8" y="929"/>
                    </a:lnTo>
                    <a:lnTo>
                      <a:pt x="14" y="935"/>
                    </a:lnTo>
                    <a:lnTo>
                      <a:pt x="20" y="941"/>
                    </a:lnTo>
                    <a:lnTo>
                      <a:pt x="27" y="945"/>
                    </a:lnTo>
                    <a:lnTo>
                      <a:pt x="36" y="947"/>
                    </a:lnTo>
                    <a:lnTo>
                      <a:pt x="45" y="948"/>
                    </a:lnTo>
                    <a:lnTo>
                      <a:pt x="293" y="948"/>
                    </a:lnTo>
                    <a:lnTo>
                      <a:pt x="293" y="813"/>
                    </a:lnTo>
                    <a:lnTo>
                      <a:pt x="293" y="813"/>
                    </a:lnTo>
                    <a:lnTo>
                      <a:pt x="294" y="809"/>
                    </a:lnTo>
                    <a:lnTo>
                      <a:pt x="295" y="804"/>
                    </a:lnTo>
                    <a:lnTo>
                      <a:pt x="297" y="801"/>
                    </a:lnTo>
                    <a:lnTo>
                      <a:pt x="300" y="797"/>
                    </a:lnTo>
                    <a:lnTo>
                      <a:pt x="304" y="795"/>
                    </a:lnTo>
                    <a:lnTo>
                      <a:pt x="307" y="793"/>
                    </a:lnTo>
                    <a:lnTo>
                      <a:pt x="311" y="791"/>
                    </a:lnTo>
                    <a:lnTo>
                      <a:pt x="316" y="790"/>
                    </a:lnTo>
                    <a:lnTo>
                      <a:pt x="316" y="790"/>
                    </a:lnTo>
                    <a:lnTo>
                      <a:pt x="321" y="791"/>
                    </a:lnTo>
                    <a:lnTo>
                      <a:pt x="325" y="793"/>
                    </a:lnTo>
                    <a:lnTo>
                      <a:pt x="328" y="795"/>
                    </a:lnTo>
                    <a:lnTo>
                      <a:pt x="332" y="797"/>
                    </a:lnTo>
                    <a:lnTo>
                      <a:pt x="335" y="801"/>
                    </a:lnTo>
                    <a:lnTo>
                      <a:pt x="337" y="804"/>
                    </a:lnTo>
                    <a:lnTo>
                      <a:pt x="338" y="809"/>
                    </a:lnTo>
                    <a:lnTo>
                      <a:pt x="338" y="813"/>
                    </a:lnTo>
                    <a:lnTo>
                      <a:pt x="338" y="948"/>
                    </a:lnTo>
                    <a:lnTo>
                      <a:pt x="451" y="948"/>
                    </a:lnTo>
                    <a:lnTo>
                      <a:pt x="451" y="813"/>
                    </a:lnTo>
                    <a:lnTo>
                      <a:pt x="451" y="813"/>
                    </a:lnTo>
                    <a:lnTo>
                      <a:pt x="452" y="809"/>
                    </a:lnTo>
                    <a:lnTo>
                      <a:pt x="453" y="804"/>
                    </a:lnTo>
                    <a:lnTo>
                      <a:pt x="455" y="801"/>
                    </a:lnTo>
                    <a:lnTo>
                      <a:pt x="459" y="797"/>
                    </a:lnTo>
                    <a:lnTo>
                      <a:pt x="462" y="795"/>
                    </a:lnTo>
                    <a:lnTo>
                      <a:pt x="465" y="793"/>
                    </a:lnTo>
                    <a:lnTo>
                      <a:pt x="469" y="791"/>
                    </a:lnTo>
                    <a:lnTo>
                      <a:pt x="474" y="790"/>
                    </a:lnTo>
                    <a:lnTo>
                      <a:pt x="474" y="790"/>
                    </a:lnTo>
                    <a:lnTo>
                      <a:pt x="479" y="791"/>
                    </a:lnTo>
                    <a:lnTo>
                      <a:pt x="483" y="793"/>
                    </a:lnTo>
                    <a:lnTo>
                      <a:pt x="486" y="795"/>
                    </a:lnTo>
                    <a:lnTo>
                      <a:pt x="490" y="797"/>
                    </a:lnTo>
                    <a:lnTo>
                      <a:pt x="493" y="801"/>
                    </a:lnTo>
                    <a:lnTo>
                      <a:pt x="495" y="804"/>
                    </a:lnTo>
                    <a:lnTo>
                      <a:pt x="496" y="809"/>
                    </a:lnTo>
                    <a:lnTo>
                      <a:pt x="496" y="813"/>
                    </a:lnTo>
                    <a:lnTo>
                      <a:pt x="496" y="948"/>
                    </a:lnTo>
                    <a:lnTo>
                      <a:pt x="609" y="948"/>
                    </a:lnTo>
                    <a:lnTo>
                      <a:pt x="609" y="813"/>
                    </a:lnTo>
                    <a:lnTo>
                      <a:pt x="609" y="813"/>
                    </a:lnTo>
                    <a:lnTo>
                      <a:pt x="610" y="809"/>
                    </a:lnTo>
                    <a:lnTo>
                      <a:pt x="611" y="804"/>
                    </a:lnTo>
                    <a:lnTo>
                      <a:pt x="613" y="801"/>
                    </a:lnTo>
                    <a:lnTo>
                      <a:pt x="617" y="797"/>
                    </a:lnTo>
                    <a:lnTo>
                      <a:pt x="620" y="795"/>
                    </a:lnTo>
                    <a:lnTo>
                      <a:pt x="623" y="793"/>
                    </a:lnTo>
                    <a:lnTo>
                      <a:pt x="627" y="791"/>
                    </a:lnTo>
                    <a:lnTo>
                      <a:pt x="632" y="790"/>
                    </a:lnTo>
                    <a:lnTo>
                      <a:pt x="632" y="790"/>
                    </a:lnTo>
                    <a:lnTo>
                      <a:pt x="637" y="791"/>
                    </a:lnTo>
                    <a:lnTo>
                      <a:pt x="641" y="793"/>
                    </a:lnTo>
                    <a:lnTo>
                      <a:pt x="644" y="795"/>
                    </a:lnTo>
                    <a:lnTo>
                      <a:pt x="648" y="797"/>
                    </a:lnTo>
                    <a:lnTo>
                      <a:pt x="651" y="801"/>
                    </a:lnTo>
                    <a:lnTo>
                      <a:pt x="653" y="804"/>
                    </a:lnTo>
                    <a:lnTo>
                      <a:pt x="654" y="809"/>
                    </a:lnTo>
                    <a:lnTo>
                      <a:pt x="654" y="813"/>
                    </a:lnTo>
                    <a:lnTo>
                      <a:pt x="654" y="948"/>
                    </a:lnTo>
                    <a:lnTo>
                      <a:pt x="902" y="948"/>
                    </a:lnTo>
                    <a:lnTo>
                      <a:pt x="902" y="948"/>
                    </a:lnTo>
                    <a:lnTo>
                      <a:pt x="912" y="947"/>
                    </a:lnTo>
                    <a:lnTo>
                      <a:pt x="921" y="945"/>
                    </a:lnTo>
                    <a:lnTo>
                      <a:pt x="928" y="941"/>
                    </a:lnTo>
                    <a:lnTo>
                      <a:pt x="935" y="935"/>
                    </a:lnTo>
                    <a:lnTo>
                      <a:pt x="940" y="929"/>
                    </a:lnTo>
                    <a:lnTo>
                      <a:pt x="944" y="921"/>
                    </a:lnTo>
                    <a:lnTo>
                      <a:pt x="948" y="913"/>
                    </a:lnTo>
                    <a:lnTo>
                      <a:pt x="948" y="903"/>
                    </a:lnTo>
                    <a:lnTo>
                      <a:pt x="948" y="655"/>
                    </a:lnTo>
                    <a:lnTo>
                      <a:pt x="812" y="655"/>
                    </a:lnTo>
                    <a:lnTo>
                      <a:pt x="812" y="655"/>
                    </a:lnTo>
                    <a:lnTo>
                      <a:pt x="808" y="655"/>
                    </a:lnTo>
                    <a:lnTo>
                      <a:pt x="804" y="654"/>
                    </a:lnTo>
                    <a:lnTo>
                      <a:pt x="800" y="652"/>
                    </a:lnTo>
                    <a:lnTo>
                      <a:pt x="797" y="648"/>
                    </a:lnTo>
                    <a:lnTo>
                      <a:pt x="794" y="645"/>
                    </a:lnTo>
                    <a:lnTo>
                      <a:pt x="792" y="641"/>
                    </a:lnTo>
                    <a:lnTo>
                      <a:pt x="791" y="638"/>
                    </a:lnTo>
                    <a:lnTo>
                      <a:pt x="790" y="632"/>
                    </a:lnTo>
                    <a:lnTo>
                      <a:pt x="790" y="632"/>
                    </a:lnTo>
                    <a:lnTo>
                      <a:pt x="791" y="628"/>
                    </a:lnTo>
                    <a:lnTo>
                      <a:pt x="792" y="624"/>
                    </a:lnTo>
                    <a:lnTo>
                      <a:pt x="794" y="621"/>
                    </a:lnTo>
                    <a:lnTo>
                      <a:pt x="797" y="616"/>
                    </a:lnTo>
                    <a:lnTo>
                      <a:pt x="800" y="614"/>
                    </a:lnTo>
                    <a:lnTo>
                      <a:pt x="804" y="612"/>
                    </a:lnTo>
                    <a:lnTo>
                      <a:pt x="808" y="611"/>
                    </a:lnTo>
                    <a:lnTo>
                      <a:pt x="812" y="610"/>
                    </a:lnTo>
                    <a:lnTo>
                      <a:pt x="948" y="610"/>
                    </a:lnTo>
                    <a:lnTo>
                      <a:pt x="948" y="497"/>
                    </a:lnTo>
                    <a:lnTo>
                      <a:pt x="812" y="497"/>
                    </a:lnTo>
                    <a:lnTo>
                      <a:pt x="812" y="497"/>
                    </a:lnTo>
                    <a:lnTo>
                      <a:pt x="808" y="497"/>
                    </a:lnTo>
                    <a:lnTo>
                      <a:pt x="804" y="496"/>
                    </a:lnTo>
                    <a:lnTo>
                      <a:pt x="800" y="494"/>
                    </a:lnTo>
                    <a:lnTo>
                      <a:pt x="797" y="491"/>
                    </a:lnTo>
                    <a:lnTo>
                      <a:pt x="794" y="487"/>
                    </a:lnTo>
                    <a:lnTo>
                      <a:pt x="792" y="483"/>
                    </a:lnTo>
                    <a:lnTo>
                      <a:pt x="791" y="480"/>
                    </a:lnTo>
                    <a:lnTo>
                      <a:pt x="790" y="474"/>
                    </a:lnTo>
                    <a:lnTo>
                      <a:pt x="790" y="474"/>
                    </a:lnTo>
                    <a:lnTo>
                      <a:pt x="791" y="470"/>
                    </a:lnTo>
                    <a:lnTo>
                      <a:pt x="792" y="466"/>
                    </a:lnTo>
                    <a:lnTo>
                      <a:pt x="794" y="463"/>
                    </a:lnTo>
                    <a:lnTo>
                      <a:pt x="797" y="458"/>
                    </a:lnTo>
                    <a:lnTo>
                      <a:pt x="800" y="456"/>
                    </a:lnTo>
                    <a:lnTo>
                      <a:pt x="804" y="454"/>
                    </a:lnTo>
                    <a:lnTo>
                      <a:pt x="808" y="453"/>
                    </a:lnTo>
                    <a:lnTo>
                      <a:pt x="812" y="452"/>
                    </a:lnTo>
                    <a:lnTo>
                      <a:pt x="948" y="452"/>
                    </a:lnTo>
                    <a:lnTo>
                      <a:pt x="948" y="339"/>
                    </a:lnTo>
                    <a:lnTo>
                      <a:pt x="812" y="339"/>
                    </a:lnTo>
                    <a:lnTo>
                      <a:pt x="812" y="339"/>
                    </a:lnTo>
                    <a:lnTo>
                      <a:pt x="808" y="339"/>
                    </a:lnTo>
                    <a:lnTo>
                      <a:pt x="804" y="338"/>
                    </a:lnTo>
                    <a:lnTo>
                      <a:pt x="800" y="336"/>
                    </a:lnTo>
                    <a:lnTo>
                      <a:pt x="797" y="333"/>
                    </a:lnTo>
                    <a:lnTo>
                      <a:pt x="794" y="329"/>
                    </a:lnTo>
                    <a:lnTo>
                      <a:pt x="792" y="325"/>
                    </a:lnTo>
                    <a:lnTo>
                      <a:pt x="791" y="322"/>
                    </a:lnTo>
                    <a:lnTo>
                      <a:pt x="790" y="316"/>
                    </a:lnTo>
                    <a:lnTo>
                      <a:pt x="790" y="316"/>
                    </a:lnTo>
                    <a:lnTo>
                      <a:pt x="791" y="312"/>
                    </a:lnTo>
                    <a:lnTo>
                      <a:pt x="792" y="308"/>
                    </a:lnTo>
                    <a:lnTo>
                      <a:pt x="794" y="305"/>
                    </a:lnTo>
                    <a:lnTo>
                      <a:pt x="797" y="300"/>
                    </a:lnTo>
                    <a:lnTo>
                      <a:pt x="800" y="298"/>
                    </a:lnTo>
                    <a:lnTo>
                      <a:pt x="804" y="296"/>
                    </a:lnTo>
                    <a:lnTo>
                      <a:pt x="808" y="295"/>
                    </a:lnTo>
                    <a:lnTo>
                      <a:pt x="812" y="294"/>
                    </a:lnTo>
                    <a:lnTo>
                      <a:pt x="948" y="294"/>
                    </a:lnTo>
                    <a:lnTo>
                      <a:pt x="948" y="46"/>
                    </a:lnTo>
                    <a:lnTo>
                      <a:pt x="948" y="46"/>
                    </a:lnTo>
                    <a:lnTo>
                      <a:pt x="948" y="37"/>
                    </a:lnTo>
                    <a:lnTo>
                      <a:pt x="944" y="28"/>
                    </a:lnTo>
                    <a:lnTo>
                      <a:pt x="940" y="21"/>
                    </a:lnTo>
                    <a:lnTo>
                      <a:pt x="935" y="14"/>
                    </a:lnTo>
                    <a:lnTo>
                      <a:pt x="928" y="8"/>
                    </a:lnTo>
                    <a:lnTo>
                      <a:pt x="921" y="5"/>
                    </a:lnTo>
                    <a:lnTo>
                      <a:pt x="912" y="2"/>
                    </a:lnTo>
                    <a:lnTo>
                      <a:pt x="902" y="0"/>
                    </a:lnTo>
                    <a:lnTo>
                      <a:pt x="902"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339" name="Rounded Rectangle 118">
            <a:extLst>
              <a:ext uri="{FF2B5EF4-FFF2-40B4-BE49-F238E27FC236}">
                <a16:creationId xmlns:a16="http://schemas.microsoft.com/office/drawing/2014/main" id="{9B9E529D-679A-1D46-B32D-BC872C6E57B3}"/>
              </a:ext>
            </a:extLst>
          </p:cNvPr>
          <p:cNvSpPr>
            <a:spLocks/>
          </p:cNvSpPr>
          <p:nvPr/>
        </p:nvSpPr>
        <p:spPr>
          <a:xfrm>
            <a:off x="3669448" y="2188826"/>
            <a:ext cx="1559821" cy="2863950"/>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340" name="object 18">
            <a:extLst>
              <a:ext uri="{FF2B5EF4-FFF2-40B4-BE49-F238E27FC236}">
                <a16:creationId xmlns:a16="http://schemas.microsoft.com/office/drawing/2014/main" id="{7F8F954C-B645-4443-90EC-E7F9DF3F4E92}"/>
              </a:ext>
            </a:extLst>
          </p:cNvPr>
          <p:cNvSpPr txBox="1"/>
          <p:nvPr/>
        </p:nvSpPr>
        <p:spPr>
          <a:xfrm>
            <a:off x="3797785" y="2049932"/>
            <a:ext cx="1302594" cy="153042"/>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BUSINESS</a:t>
            </a:r>
          </a:p>
          <a:p>
            <a:pPr marL="12700" marR="0" lvl="0" indent="0" algn="ctr" defTabSz="914400" rtl="0" eaLnBrk="1" fontAlgn="auto" latinLnBrk="0" hangingPunct="1">
              <a:lnSpc>
                <a:spcPct val="100000"/>
              </a:lnSpc>
              <a:spcBef>
                <a:spcPts val="95"/>
              </a:spcBef>
              <a:spcAft>
                <a:spcPts val="0"/>
              </a:spcAft>
              <a:buClrTx/>
              <a:buSzTx/>
              <a:buFontTx/>
              <a:buNone/>
              <a:tabLst/>
              <a:defRPr/>
            </a:pPr>
            <a:r>
              <a:rPr lang="en-US" sz="800" b="1" spc="300">
                <a:solidFill>
                  <a:srgbClr val="000000"/>
                </a:solidFill>
                <a:latin typeface="Open Sans"/>
                <a:cs typeface="Open Sans"/>
              </a:rPr>
              <a:t>INTELLIGENCE</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349" name="Rounded Rectangle 118">
            <a:extLst>
              <a:ext uri="{FF2B5EF4-FFF2-40B4-BE49-F238E27FC236}">
                <a16:creationId xmlns:a16="http://schemas.microsoft.com/office/drawing/2014/main" id="{6CCA78B4-3720-B64E-B8BC-C5C2E9316B76}"/>
              </a:ext>
            </a:extLst>
          </p:cNvPr>
          <p:cNvSpPr>
            <a:spLocks/>
          </p:cNvSpPr>
          <p:nvPr/>
        </p:nvSpPr>
        <p:spPr>
          <a:xfrm>
            <a:off x="9755459" y="2124567"/>
            <a:ext cx="2136875" cy="1382099"/>
          </a:xfrm>
          <a:prstGeom prst="roundRect">
            <a:avLst>
              <a:gd name="adj" fmla="val 0"/>
            </a:avLst>
          </a:prstGeom>
          <a:ln w="12700">
            <a:solidFill>
              <a:schemeClr val="bg1">
                <a:lumMod val="65000"/>
              </a:schemeClr>
            </a:solidFill>
          </a:ln>
        </p:spPr>
        <p:txBody>
          <a:bodyPr vert="horz" wrap="square" lIns="0" tIns="8890" rIns="0" bIns="54864" rtlCol="0" anchor="b">
            <a:no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endParaRPr kumimoji="0" lang="en-US" sz="700" b="0" i="0" u="none" strike="noStrike" kern="1200" cap="none" spc="0" normalizeH="0" baseline="0" noProof="0">
              <a:ln>
                <a:solidFill>
                  <a:srgbClr val="86F200"/>
                </a:solidFill>
              </a:ln>
              <a:solidFill>
                <a:srgbClr val="000000"/>
              </a:solidFill>
              <a:effectLst/>
              <a:uLnTx/>
              <a:uFillTx/>
              <a:latin typeface="Open Sans"/>
              <a:ea typeface="+mn-ea"/>
              <a:cs typeface="Open Sans"/>
            </a:endParaRPr>
          </a:p>
        </p:txBody>
      </p:sp>
      <p:sp>
        <p:nvSpPr>
          <p:cNvPr id="232" name="object 18">
            <a:extLst>
              <a:ext uri="{FF2B5EF4-FFF2-40B4-BE49-F238E27FC236}">
                <a16:creationId xmlns:a16="http://schemas.microsoft.com/office/drawing/2014/main" id="{7C8E00FF-F926-5F4D-8D24-9A8C0B8491B6}"/>
              </a:ext>
            </a:extLst>
          </p:cNvPr>
          <p:cNvSpPr txBox="1"/>
          <p:nvPr/>
        </p:nvSpPr>
        <p:spPr>
          <a:xfrm>
            <a:off x="10455501" y="2058184"/>
            <a:ext cx="771187" cy="145772"/>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DESIGN</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cxnSp>
        <p:nvCxnSpPr>
          <p:cNvPr id="352" name="Straight Arrow Connector 351">
            <a:extLst>
              <a:ext uri="{FF2B5EF4-FFF2-40B4-BE49-F238E27FC236}">
                <a16:creationId xmlns:a16="http://schemas.microsoft.com/office/drawing/2014/main" id="{72FAB3F9-2E60-BF4D-A9E0-408A966E4175}"/>
              </a:ext>
            </a:extLst>
          </p:cNvPr>
          <p:cNvCxnSpPr>
            <a:cxnSpLocks/>
          </p:cNvCxnSpPr>
          <p:nvPr/>
        </p:nvCxnSpPr>
        <p:spPr>
          <a:xfrm flipH="1">
            <a:off x="6973263" y="2807922"/>
            <a:ext cx="274320" cy="0"/>
          </a:xfrm>
          <a:prstGeom prst="straightConnector1">
            <a:avLst/>
          </a:prstGeom>
          <a:ln w="2540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4" name="object 18">
            <a:extLst>
              <a:ext uri="{FF2B5EF4-FFF2-40B4-BE49-F238E27FC236}">
                <a16:creationId xmlns:a16="http://schemas.microsoft.com/office/drawing/2014/main" id="{37EBE2D5-485C-234C-82DC-3CFE8D27C3B1}"/>
              </a:ext>
            </a:extLst>
          </p:cNvPr>
          <p:cNvSpPr txBox="1"/>
          <p:nvPr/>
        </p:nvSpPr>
        <p:spPr>
          <a:xfrm>
            <a:off x="8979319" y="3641388"/>
            <a:ext cx="1321857" cy="179576"/>
          </a:xfrm>
          <a:prstGeom prst="rect">
            <a:avLst/>
          </a:prstGeom>
          <a:solidFill>
            <a:schemeClr val="bg1"/>
          </a:solidFill>
        </p:spPr>
        <p:txBody>
          <a:bodyPr vert="horz" wrap="square" lIns="0" tIns="12065" rIns="0" bIns="0" rtlCol="0">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300" normalizeH="0" baseline="0" noProof="0">
                <a:ln>
                  <a:noFill/>
                </a:ln>
                <a:solidFill>
                  <a:srgbClr val="000000"/>
                </a:solidFill>
                <a:effectLst/>
                <a:uLnTx/>
                <a:uFillTx/>
                <a:latin typeface="Open Sans"/>
                <a:ea typeface="+mn-ea"/>
                <a:cs typeface="Open Sans"/>
              </a:rPr>
              <a:t>ACTIVATION</a:t>
            </a:r>
            <a:endParaRPr kumimoji="0" lang="en-US" sz="800" b="0" i="0" u="none" strike="noStrike" kern="1200" cap="none" spc="300" normalizeH="0" baseline="0" noProof="0">
              <a:ln>
                <a:noFill/>
              </a:ln>
              <a:solidFill>
                <a:srgbClr val="000000"/>
              </a:solidFill>
              <a:effectLst/>
              <a:uLnTx/>
              <a:uFillTx/>
              <a:latin typeface="Open Sans"/>
              <a:ea typeface="+mn-ea"/>
              <a:cs typeface="Open Sans"/>
            </a:endParaRPr>
          </a:p>
        </p:txBody>
      </p:sp>
      <p:sp>
        <p:nvSpPr>
          <p:cNvPr id="357" name="Arc 356">
            <a:extLst>
              <a:ext uri="{FF2B5EF4-FFF2-40B4-BE49-F238E27FC236}">
                <a16:creationId xmlns:a16="http://schemas.microsoft.com/office/drawing/2014/main" id="{61852039-646E-1042-9E42-2873386ECEC9}"/>
              </a:ext>
            </a:extLst>
          </p:cNvPr>
          <p:cNvSpPr/>
          <p:nvPr/>
        </p:nvSpPr>
        <p:spPr>
          <a:xfrm rot="14438491">
            <a:off x="8325308" y="3448290"/>
            <a:ext cx="193285" cy="312736"/>
          </a:xfrm>
          <a:prstGeom prst="arc">
            <a:avLst>
              <a:gd name="adj1" fmla="val 14333143"/>
              <a:gd name="adj2" fmla="val 0"/>
            </a:avLst>
          </a:prstGeom>
          <a:ln w="190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8" name="Right Arrow 322">
            <a:extLst>
              <a:ext uri="{FF2B5EF4-FFF2-40B4-BE49-F238E27FC236}">
                <a16:creationId xmlns:a16="http://schemas.microsoft.com/office/drawing/2014/main" id="{4F7B1FA2-0528-6942-8D30-344C812E64C2}"/>
              </a:ext>
            </a:extLst>
          </p:cNvPr>
          <p:cNvSpPr/>
          <p:nvPr/>
        </p:nvSpPr>
        <p:spPr>
          <a:xfrm rot="5400000">
            <a:off x="8339808" y="3581914"/>
            <a:ext cx="220135" cy="9693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59" name="Arc 358">
            <a:extLst>
              <a:ext uri="{FF2B5EF4-FFF2-40B4-BE49-F238E27FC236}">
                <a16:creationId xmlns:a16="http://schemas.microsoft.com/office/drawing/2014/main" id="{08E9271C-E1CC-2A44-9F39-575CD54EA0AE}"/>
              </a:ext>
            </a:extLst>
          </p:cNvPr>
          <p:cNvSpPr/>
          <p:nvPr/>
        </p:nvSpPr>
        <p:spPr>
          <a:xfrm rot="14438491">
            <a:off x="10706472" y="3442698"/>
            <a:ext cx="193285" cy="312736"/>
          </a:xfrm>
          <a:prstGeom prst="arc">
            <a:avLst>
              <a:gd name="adj1" fmla="val 14333143"/>
              <a:gd name="adj2" fmla="val 0"/>
            </a:avLst>
          </a:prstGeom>
          <a:ln w="190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0" name="Right Arrow 322">
            <a:extLst>
              <a:ext uri="{FF2B5EF4-FFF2-40B4-BE49-F238E27FC236}">
                <a16:creationId xmlns:a16="http://schemas.microsoft.com/office/drawing/2014/main" id="{21613EF9-91B4-CE48-86C3-B2BA0712D019}"/>
              </a:ext>
            </a:extLst>
          </p:cNvPr>
          <p:cNvSpPr/>
          <p:nvPr/>
        </p:nvSpPr>
        <p:spPr>
          <a:xfrm rot="5400000">
            <a:off x="10715800" y="3567649"/>
            <a:ext cx="233979" cy="10043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361" name="Straight Arrow Connector 360">
            <a:extLst>
              <a:ext uri="{FF2B5EF4-FFF2-40B4-BE49-F238E27FC236}">
                <a16:creationId xmlns:a16="http://schemas.microsoft.com/office/drawing/2014/main" id="{83058F7C-49C2-2F49-BC7B-F87F907A7847}"/>
              </a:ext>
            </a:extLst>
          </p:cNvPr>
          <p:cNvCxnSpPr>
            <a:cxnSpLocks/>
          </p:cNvCxnSpPr>
          <p:nvPr/>
        </p:nvCxnSpPr>
        <p:spPr>
          <a:xfrm flipH="1">
            <a:off x="6973263" y="4455983"/>
            <a:ext cx="274320" cy="0"/>
          </a:xfrm>
          <a:prstGeom prst="straightConnector1">
            <a:avLst/>
          </a:prstGeom>
          <a:ln w="2540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D6773924-E544-F34C-A45B-9D4958B4D83E}"/>
              </a:ext>
            </a:extLst>
          </p:cNvPr>
          <p:cNvCxnSpPr>
            <a:cxnSpLocks/>
          </p:cNvCxnSpPr>
          <p:nvPr/>
        </p:nvCxnSpPr>
        <p:spPr>
          <a:xfrm flipH="1">
            <a:off x="3303786" y="2807922"/>
            <a:ext cx="274320" cy="0"/>
          </a:xfrm>
          <a:prstGeom prst="straightConnector1">
            <a:avLst/>
          </a:prstGeom>
          <a:ln w="2540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277AAD1E-9312-5B49-B798-7167A83EF0F3}"/>
              </a:ext>
            </a:extLst>
          </p:cNvPr>
          <p:cNvCxnSpPr>
            <a:cxnSpLocks/>
          </p:cNvCxnSpPr>
          <p:nvPr/>
        </p:nvCxnSpPr>
        <p:spPr>
          <a:xfrm flipH="1">
            <a:off x="3303786" y="4455983"/>
            <a:ext cx="274320" cy="0"/>
          </a:xfrm>
          <a:prstGeom prst="straightConnector1">
            <a:avLst/>
          </a:prstGeom>
          <a:ln w="2540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0" name="Group 369">
            <a:extLst>
              <a:ext uri="{FF2B5EF4-FFF2-40B4-BE49-F238E27FC236}">
                <a16:creationId xmlns:a16="http://schemas.microsoft.com/office/drawing/2014/main" id="{B3973275-0F13-0345-B4D2-89CF28575F7F}"/>
              </a:ext>
            </a:extLst>
          </p:cNvPr>
          <p:cNvGrpSpPr>
            <a:grpSpLocks noChangeAspect="1"/>
          </p:cNvGrpSpPr>
          <p:nvPr/>
        </p:nvGrpSpPr>
        <p:grpSpPr>
          <a:xfrm>
            <a:off x="7201037" y="1961634"/>
            <a:ext cx="366254" cy="365760"/>
            <a:chOff x="2251049" y="4123104"/>
            <a:chExt cx="552808" cy="552062"/>
          </a:xfrm>
        </p:grpSpPr>
        <p:sp>
          <p:nvSpPr>
            <p:cNvPr id="371" name="Freeform 292">
              <a:extLst>
                <a:ext uri="{FF2B5EF4-FFF2-40B4-BE49-F238E27FC236}">
                  <a16:creationId xmlns:a16="http://schemas.microsoft.com/office/drawing/2014/main" id="{B90C905A-965C-6041-95F4-483D9E3A96BC}"/>
                </a:ext>
              </a:extLst>
            </p:cNvPr>
            <p:cNvSpPr/>
            <p:nvPr/>
          </p:nvSpPr>
          <p:spPr>
            <a:xfrm>
              <a:off x="2251049" y="4123104"/>
              <a:ext cx="552808" cy="552062"/>
            </a:xfrm>
            <a:custGeom>
              <a:avLst/>
              <a:gdLst>
                <a:gd name="connsiteX0" fmla="*/ 276404 w 552808"/>
                <a:gd name="connsiteY0" fmla="*/ 552062 h 552061"/>
                <a:gd name="connsiteX1" fmla="*/ 0 w 552808"/>
                <a:gd name="connsiteY1" fmla="*/ 276031 h 552061"/>
                <a:gd name="connsiteX2" fmla="*/ 276404 w 552808"/>
                <a:gd name="connsiteY2" fmla="*/ 0 h 552061"/>
                <a:gd name="connsiteX3" fmla="*/ 552809 w 552808"/>
                <a:gd name="connsiteY3" fmla="*/ 276031 h 552061"/>
                <a:gd name="connsiteX4" fmla="*/ 276404 w 552808"/>
                <a:gd name="connsiteY4" fmla="*/ 552062 h 552061"/>
                <a:gd name="connsiteX5" fmla="*/ 276404 w 552808"/>
                <a:gd name="connsiteY5" fmla="*/ 23003 h 552061"/>
                <a:gd name="connsiteX6" fmla="*/ 23034 w 552808"/>
                <a:gd name="connsiteY6" fmla="*/ 276031 h 552061"/>
                <a:gd name="connsiteX7" fmla="*/ 276404 w 552808"/>
                <a:gd name="connsiteY7" fmla="*/ 529059 h 552061"/>
                <a:gd name="connsiteX8" fmla="*/ 529775 w 552808"/>
                <a:gd name="connsiteY8" fmla="*/ 276031 h 552061"/>
                <a:gd name="connsiteX9" fmla="*/ 276404 w 552808"/>
                <a:gd name="connsiteY9" fmla="*/ 23003 h 55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808" h="552061">
                  <a:moveTo>
                    <a:pt x="276404" y="552062"/>
                  </a:moveTo>
                  <a:cubicBezTo>
                    <a:pt x="123748" y="552062"/>
                    <a:pt x="0" y="428481"/>
                    <a:pt x="0" y="276031"/>
                  </a:cubicBezTo>
                  <a:cubicBezTo>
                    <a:pt x="0" y="123581"/>
                    <a:pt x="123748" y="0"/>
                    <a:pt x="276404" y="0"/>
                  </a:cubicBezTo>
                  <a:cubicBezTo>
                    <a:pt x="429060" y="0"/>
                    <a:pt x="552809" y="123581"/>
                    <a:pt x="552809" y="276031"/>
                  </a:cubicBezTo>
                  <a:cubicBezTo>
                    <a:pt x="552809" y="428481"/>
                    <a:pt x="429060" y="552062"/>
                    <a:pt x="276404" y="552062"/>
                  </a:cubicBezTo>
                  <a:close/>
                  <a:moveTo>
                    <a:pt x="276404" y="23003"/>
                  </a:moveTo>
                  <a:cubicBezTo>
                    <a:pt x="136474" y="23003"/>
                    <a:pt x="23034" y="136290"/>
                    <a:pt x="23034" y="276031"/>
                  </a:cubicBezTo>
                  <a:cubicBezTo>
                    <a:pt x="23034" y="415772"/>
                    <a:pt x="136474" y="529059"/>
                    <a:pt x="276404" y="529059"/>
                  </a:cubicBezTo>
                  <a:cubicBezTo>
                    <a:pt x="416334" y="529059"/>
                    <a:pt x="529775" y="415772"/>
                    <a:pt x="529775" y="276031"/>
                  </a:cubicBezTo>
                  <a:cubicBezTo>
                    <a:pt x="529775" y="136290"/>
                    <a:pt x="416334" y="23003"/>
                    <a:pt x="276404" y="23003"/>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2" name="Freeform 293">
              <a:extLst>
                <a:ext uri="{FF2B5EF4-FFF2-40B4-BE49-F238E27FC236}">
                  <a16:creationId xmlns:a16="http://schemas.microsoft.com/office/drawing/2014/main" id="{1B9A6CAE-05FC-8F4E-87C5-7D1D2406EE01}"/>
                </a:ext>
              </a:extLst>
            </p:cNvPr>
            <p:cNvSpPr/>
            <p:nvPr/>
          </p:nvSpPr>
          <p:spPr>
            <a:xfrm>
              <a:off x="2412745" y="4244328"/>
              <a:ext cx="218820" cy="345039"/>
            </a:xfrm>
            <a:custGeom>
              <a:avLst/>
              <a:gdLst>
                <a:gd name="connsiteX0" fmla="*/ 155593 w 218820"/>
                <a:gd name="connsiteY0" fmla="*/ 350329 h 345038"/>
                <a:gd name="connsiteX1" fmla="*/ 72787 w 218820"/>
                <a:gd name="connsiteY1" fmla="*/ 350329 h 345038"/>
                <a:gd name="connsiteX2" fmla="*/ 61270 w 218820"/>
                <a:gd name="connsiteY2" fmla="*/ 341243 h 345038"/>
                <a:gd name="connsiteX3" fmla="*/ 53784 w 218820"/>
                <a:gd name="connsiteY3" fmla="*/ 306739 h 345038"/>
                <a:gd name="connsiteX4" fmla="*/ 56087 w 218820"/>
                <a:gd name="connsiteY4" fmla="*/ 297078 h 345038"/>
                <a:gd name="connsiteX5" fmla="*/ 64840 w 218820"/>
                <a:gd name="connsiteY5" fmla="*/ 292823 h 345038"/>
                <a:gd name="connsiteX6" fmla="*/ 153289 w 218820"/>
                <a:gd name="connsiteY6" fmla="*/ 292823 h 345038"/>
                <a:gd name="connsiteX7" fmla="*/ 155477 w 218820"/>
                <a:gd name="connsiteY7" fmla="*/ 281321 h 345038"/>
                <a:gd name="connsiteX8" fmla="*/ 82000 w 218820"/>
                <a:gd name="connsiteY8" fmla="*/ 281321 h 345038"/>
                <a:gd name="connsiteX9" fmla="*/ 76933 w 218820"/>
                <a:gd name="connsiteY9" fmla="*/ 281321 h 345038"/>
                <a:gd name="connsiteX10" fmla="*/ 63112 w 218820"/>
                <a:gd name="connsiteY10" fmla="*/ 281321 h 345038"/>
                <a:gd name="connsiteX11" fmla="*/ 47219 w 218820"/>
                <a:gd name="connsiteY11" fmla="*/ 265910 h 345038"/>
                <a:gd name="connsiteX12" fmla="*/ 47219 w 218820"/>
                <a:gd name="connsiteY12" fmla="*/ 241987 h 345038"/>
                <a:gd name="connsiteX13" fmla="*/ 47219 w 218820"/>
                <a:gd name="connsiteY13" fmla="*/ 231751 h 345038"/>
                <a:gd name="connsiteX14" fmla="*/ 21421 w 218820"/>
                <a:gd name="connsiteY14" fmla="*/ 181145 h 345038"/>
                <a:gd name="connsiteX15" fmla="*/ 21421 w 218820"/>
                <a:gd name="connsiteY15" fmla="*/ 181145 h 345038"/>
                <a:gd name="connsiteX16" fmla="*/ 0 w 218820"/>
                <a:gd name="connsiteY16" fmla="*/ 110297 h 345038"/>
                <a:gd name="connsiteX17" fmla="*/ 113671 w 218820"/>
                <a:gd name="connsiteY17" fmla="*/ 0 h 345038"/>
                <a:gd name="connsiteX18" fmla="*/ 228840 w 218820"/>
                <a:gd name="connsiteY18" fmla="*/ 110297 h 345038"/>
                <a:gd name="connsiteX19" fmla="*/ 205806 w 218820"/>
                <a:gd name="connsiteY19" fmla="*/ 182180 h 345038"/>
                <a:gd name="connsiteX20" fmla="*/ 180354 w 218820"/>
                <a:gd name="connsiteY20" fmla="*/ 230716 h 345038"/>
                <a:gd name="connsiteX21" fmla="*/ 166188 w 218820"/>
                <a:gd name="connsiteY21" fmla="*/ 238755 h 345038"/>
                <a:gd name="connsiteX22" fmla="*/ 158149 w 218820"/>
                <a:gd name="connsiteY22" fmla="*/ 224609 h 345038"/>
                <a:gd name="connsiteX23" fmla="*/ 158357 w 218820"/>
                <a:gd name="connsiteY23" fmla="*/ 223930 h 345038"/>
                <a:gd name="connsiteX24" fmla="*/ 186573 w 218820"/>
                <a:gd name="connsiteY24" fmla="*/ 169529 h 345038"/>
                <a:gd name="connsiteX25" fmla="*/ 205345 w 218820"/>
                <a:gd name="connsiteY25" fmla="*/ 110297 h 345038"/>
                <a:gd name="connsiteX26" fmla="*/ 113211 w 218820"/>
                <a:gd name="connsiteY26" fmla="*/ 23003 h 345038"/>
                <a:gd name="connsiteX27" fmla="*/ 22573 w 218820"/>
                <a:gd name="connsiteY27" fmla="*/ 110297 h 345038"/>
                <a:gd name="connsiteX28" fmla="*/ 40309 w 218820"/>
                <a:gd name="connsiteY28" fmla="*/ 168724 h 345038"/>
                <a:gd name="connsiteX29" fmla="*/ 69792 w 218820"/>
                <a:gd name="connsiteY29" fmla="*/ 231636 h 345038"/>
                <a:gd name="connsiteX30" fmla="*/ 69792 w 218820"/>
                <a:gd name="connsiteY30" fmla="*/ 243137 h 345038"/>
                <a:gd name="connsiteX31" fmla="*/ 69792 w 218820"/>
                <a:gd name="connsiteY31" fmla="*/ 258779 h 345038"/>
                <a:gd name="connsiteX32" fmla="*/ 76357 w 218820"/>
                <a:gd name="connsiteY32" fmla="*/ 258779 h 345038"/>
                <a:gd name="connsiteX33" fmla="*/ 82461 w 218820"/>
                <a:gd name="connsiteY33" fmla="*/ 258779 h 345038"/>
                <a:gd name="connsiteX34" fmla="*/ 165497 w 218820"/>
                <a:gd name="connsiteY34" fmla="*/ 258779 h 345038"/>
                <a:gd name="connsiteX35" fmla="*/ 175747 w 218820"/>
                <a:gd name="connsiteY35" fmla="*/ 263495 h 345038"/>
                <a:gd name="connsiteX36" fmla="*/ 175747 w 218820"/>
                <a:gd name="connsiteY36" fmla="*/ 302369 h 345038"/>
                <a:gd name="connsiteX37" fmla="*/ 174826 w 218820"/>
                <a:gd name="connsiteY37" fmla="*/ 306624 h 345038"/>
                <a:gd name="connsiteX38" fmla="*/ 163309 w 218820"/>
                <a:gd name="connsiteY38" fmla="*/ 316170 h 345038"/>
                <a:gd name="connsiteX39" fmla="*/ 79812 w 218820"/>
                <a:gd name="connsiteY39" fmla="*/ 316170 h 345038"/>
                <a:gd name="connsiteX40" fmla="*/ 82230 w 218820"/>
                <a:gd name="connsiteY40" fmla="*/ 327672 h 345038"/>
                <a:gd name="connsiteX41" fmla="*/ 155823 w 218820"/>
                <a:gd name="connsiteY41" fmla="*/ 327672 h 345038"/>
                <a:gd name="connsiteX42" fmla="*/ 167340 w 218820"/>
                <a:gd name="connsiteY42" fmla="*/ 339173 h 345038"/>
                <a:gd name="connsiteX43" fmla="*/ 155823 w 218820"/>
                <a:gd name="connsiteY43" fmla="*/ 350674 h 345038"/>
                <a:gd name="connsiteX44" fmla="*/ 165152 w 218820"/>
                <a:gd name="connsiteY44" fmla="*/ 281321 h 345038"/>
                <a:gd name="connsiteX45" fmla="*/ 165152 w 218820"/>
                <a:gd name="connsiteY45" fmla="*/ 281321 h 34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820" h="345038">
                  <a:moveTo>
                    <a:pt x="155593" y="350329"/>
                  </a:moveTo>
                  <a:lnTo>
                    <a:pt x="72787" y="350329"/>
                  </a:lnTo>
                  <a:cubicBezTo>
                    <a:pt x="67259" y="350456"/>
                    <a:pt x="62433" y="346637"/>
                    <a:pt x="61270" y="341243"/>
                  </a:cubicBezTo>
                  <a:lnTo>
                    <a:pt x="53784" y="306739"/>
                  </a:lnTo>
                  <a:cubicBezTo>
                    <a:pt x="53047" y="303335"/>
                    <a:pt x="53899" y="299781"/>
                    <a:pt x="56087" y="297078"/>
                  </a:cubicBezTo>
                  <a:cubicBezTo>
                    <a:pt x="58229" y="294433"/>
                    <a:pt x="61431" y="292880"/>
                    <a:pt x="64840" y="292823"/>
                  </a:cubicBezTo>
                  <a:lnTo>
                    <a:pt x="153289" y="292823"/>
                  </a:lnTo>
                  <a:cubicBezTo>
                    <a:pt x="153980" y="289372"/>
                    <a:pt x="154902" y="285117"/>
                    <a:pt x="155477" y="281321"/>
                  </a:cubicBezTo>
                  <a:lnTo>
                    <a:pt x="82000" y="281321"/>
                  </a:lnTo>
                  <a:lnTo>
                    <a:pt x="76933" y="281321"/>
                  </a:lnTo>
                  <a:cubicBezTo>
                    <a:pt x="72337" y="281712"/>
                    <a:pt x="67708" y="281712"/>
                    <a:pt x="63112" y="281321"/>
                  </a:cubicBezTo>
                  <a:cubicBezTo>
                    <a:pt x="54486" y="281391"/>
                    <a:pt x="47403" y="274524"/>
                    <a:pt x="47219" y="265910"/>
                  </a:cubicBezTo>
                  <a:cubicBezTo>
                    <a:pt x="46309" y="257962"/>
                    <a:pt x="46309" y="249934"/>
                    <a:pt x="47219" y="241987"/>
                  </a:cubicBezTo>
                  <a:cubicBezTo>
                    <a:pt x="47219" y="238537"/>
                    <a:pt x="47219" y="235086"/>
                    <a:pt x="47219" y="231751"/>
                  </a:cubicBezTo>
                  <a:cubicBezTo>
                    <a:pt x="40447" y="214016"/>
                    <a:pt x="31798" y="197052"/>
                    <a:pt x="21421" y="181145"/>
                  </a:cubicBezTo>
                  <a:lnTo>
                    <a:pt x="21421" y="181145"/>
                  </a:lnTo>
                  <a:cubicBezTo>
                    <a:pt x="8119" y="159845"/>
                    <a:pt x="726" y="135393"/>
                    <a:pt x="0" y="110297"/>
                  </a:cubicBezTo>
                  <a:cubicBezTo>
                    <a:pt x="2039" y="48995"/>
                    <a:pt x="52252" y="276"/>
                    <a:pt x="113671" y="0"/>
                  </a:cubicBezTo>
                  <a:cubicBezTo>
                    <a:pt x="176323" y="0"/>
                    <a:pt x="228840" y="50951"/>
                    <a:pt x="228840" y="110297"/>
                  </a:cubicBezTo>
                  <a:cubicBezTo>
                    <a:pt x="227930" y="135922"/>
                    <a:pt x="219960" y="160788"/>
                    <a:pt x="205806" y="182180"/>
                  </a:cubicBezTo>
                  <a:cubicBezTo>
                    <a:pt x="195821" y="197535"/>
                    <a:pt x="187298" y="213775"/>
                    <a:pt x="180354" y="230716"/>
                  </a:cubicBezTo>
                  <a:cubicBezTo>
                    <a:pt x="178661" y="236834"/>
                    <a:pt x="172327" y="240434"/>
                    <a:pt x="166188" y="238755"/>
                  </a:cubicBezTo>
                  <a:cubicBezTo>
                    <a:pt x="160061" y="237065"/>
                    <a:pt x="156456" y="230727"/>
                    <a:pt x="158149" y="224609"/>
                  </a:cubicBezTo>
                  <a:cubicBezTo>
                    <a:pt x="158207" y="224379"/>
                    <a:pt x="158276" y="224148"/>
                    <a:pt x="158357" y="223930"/>
                  </a:cubicBezTo>
                  <a:cubicBezTo>
                    <a:pt x="165923" y="204895"/>
                    <a:pt x="175367" y="186677"/>
                    <a:pt x="186573" y="169529"/>
                  </a:cubicBezTo>
                  <a:cubicBezTo>
                    <a:pt x="198067" y="151840"/>
                    <a:pt x="204551" y="131368"/>
                    <a:pt x="205345" y="110297"/>
                  </a:cubicBezTo>
                  <a:cubicBezTo>
                    <a:pt x="205345" y="63372"/>
                    <a:pt x="162963" y="23348"/>
                    <a:pt x="113211" y="23003"/>
                  </a:cubicBezTo>
                  <a:cubicBezTo>
                    <a:pt x="64437" y="23095"/>
                    <a:pt x="24427" y="61624"/>
                    <a:pt x="22573" y="110297"/>
                  </a:cubicBezTo>
                  <a:cubicBezTo>
                    <a:pt x="23310" y="130977"/>
                    <a:pt x="29426" y="151115"/>
                    <a:pt x="40309" y="168724"/>
                  </a:cubicBezTo>
                  <a:cubicBezTo>
                    <a:pt x="41806" y="171024"/>
                    <a:pt x="69677" y="216454"/>
                    <a:pt x="69792" y="231636"/>
                  </a:cubicBezTo>
                  <a:cubicBezTo>
                    <a:pt x="69792" y="235316"/>
                    <a:pt x="69792" y="239227"/>
                    <a:pt x="69792" y="243137"/>
                  </a:cubicBezTo>
                  <a:cubicBezTo>
                    <a:pt x="69458" y="248347"/>
                    <a:pt x="69458" y="253569"/>
                    <a:pt x="69792" y="258779"/>
                  </a:cubicBezTo>
                  <a:lnTo>
                    <a:pt x="76357" y="258779"/>
                  </a:lnTo>
                  <a:lnTo>
                    <a:pt x="82461" y="258779"/>
                  </a:lnTo>
                  <a:lnTo>
                    <a:pt x="165497" y="258779"/>
                  </a:lnTo>
                  <a:cubicBezTo>
                    <a:pt x="169470" y="258641"/>
                    <a:pt x="173271" y="260389"/>
                    <a:pt x="175747" y="263495"/>
                  </a:cubicBezTo>
                  <a:cubicBezTo>
                    <a:pt x="181390" y="270165"/>
                    <a:pt x="180239" y="280401"/>
                    <a:pt x="175747" y="302369"/>
                  </a:cubicBezTo>
                  <a:cubicBezTo>
                    <a:pt x="175747" y="304209"/>
                    <a:pt x="175056" y="305704"/>
                    <a:pt x="174826" y="306624"/>
                  </a:cubicBezTo>
                  <a:cubicBezTo>
                    <a:pt x="173858" y="312202"/>
                    <a:pt x="168975" y="316251"/>
                    <a:pt x="163309" y="316170"/>
                  </a:cubicBezTo>
                  <a:lnTo>
                    <a:pt x="79812" y="316170"/>
                  </a:lnTo>
                  <a:lnTo>
                    <a:pt x="82230" y="327672"/>
                  </a:lnTo>
                  <a:lnTo>
                    <a:pt x="155823" y="327672"/>
                  </a:lnTo>
                  <a:cubicBezTo>
                    <a:pt x="162180" y="327672"/>
                    <a:pt x="167340" y="332824"/>
                    <a:pt x="167340" y="339173"/>
                  </a:cubicBezTo>
                  <a:cubicBezTo>
                    <a:pt x="167340" y="345522"/>
                    <a:pt x="162180" y="350674"/>
                    <a:pt x="155823" y="350674"/>
                  </a:cubicBezTo>
                  <a:close/>
                  <a:moveTo>
                    <a:pt x="165152" y="281321"/>
                  </a:moveTo>
                  <a:lnTo>
                    <a:pt x="165152" y="281321"/>
                  </a:ln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3" name="Freeform 294">
              <a:extLst>
                <a:ext uri="{FF2B5EF4-FFF2-40B4-BE49-F238E27FC236}">
                  <a16:creationId xmlns:a16="http://schemas.microsoft.com/office/drawing/2014/main" id="{CF7D72F4-066F-064C-979A-82FD369E4462}"/>
                </a:ext>
              </a:extLst>
            </p:cNvPr>
            <p:cNvSpPr/>
            <p:nvPr/>
          </p:nvSpPr>
          <p:spPr>
            <a:xfrm>
              <a:off x="2515936" y="4188892"/>
              <a:ext cx="23034" cy="103512"/>
            </a:xfrm>
            <a:custGeom>
              <a:avLst/>
              <a:gdLst>
                <a:gd name="connsiteX0" fmla="*/ 11517 w 23033"/>
                <a:gd name="connsiteY0" fmla="*/ 103512 h 103511"/>
                <a:gd name="connsiteX1" fmla="*/ 0 w 23033"/>
                <a:gd name="connsiteY1" fmla="*/ 92010 h 103511"/>
                <a:gd name="connsiteX2" fmla="*/ 0 w 23033"/>
                <a:gd name="connsiteY2" fmla="*/ 11501 h 103511"/>
                <a:gd name="connsiteX3" fmla="*/ 11517 w 23033"/>
                <a:gd name="connsiteY3" fmla="*/ 0 h 103511"/>
                <a:gd name="connsiteX4" fmla="*/ 23034 w 23033"/>
                <a:gd name="connsiteY4" fmla="*/ 11501 h 103511"/>
                <a:gd name="connsiteX5" fmla="*/ 23034 w 23033"/>
                <a:gd name="connsiteY5" fmla="*/ 92010 h 103511"/>
                <a:gd name="connsiteX6" fmla="*/ 11517 w 23033"/>
                <a:gd name="connsiteY6" fmla="*/ 103512 h 10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33" h="103511">
                  <a:moveTo>
                    <a:pt x="11517" y="103512"/>
                  </a:moveTo>
                  <a:cubicBezTo>
                    <a:pt x="5160" y="103512"/>
                    <a:pt x="0" y="98359"/>
                    <a:pt x="0" y="92010"/>
                  </a:cubicBezTo>
                  <a:lnTo>
                    <a:pt x="0" y="11501"/>
                  </a:lnTo>
                  <a:cubicBezTo>
                    <a:pt x="0" y="5153"/>
                    <a:pt x="5160" y="0"/>
                    <a:pt x="11517" y="0"/>
                  </a:cubicBezTo>
                  <a:cubicBezTo>
                    <a:pt x="17874" y="0"/>
                    <a:pt x="23034" y="5153"/>
                    <a:pt x="23034" y="11501"/>
                  </a:cubicBezTo>
                  <a:lnTo>
                    <a:pt x="23034" y="92010"/>
                  </a:lnTo>
                  <a:cubicBezTo>
                    <a:pt x="23034" y="98359"/>
                    <a:pt x="17874" y="103512"/>
                    <a:pt x="11517" y="103512"/>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4" name="Freeform 295">
              <a:extLst>
                <a:ext uri="{FF2B5EF4-FFF2-40B4-BE49-F238E27FC236}">
                  <a16:creationId xmlns:a16="http://schemas.microsoft.com/office/drawing/2014/main" id="{DA531229-F11E-2144-9A0A-B6F286A59985}"/>
                </a:ext>
              </a:extLst>
            </p:cNvPr>
            <p:cNvSpPr/>
            <p:nvPr/>
          </p:nvSpPr>
          <p:spPr>
            <a:xfrm>
              <a:off x="2431115" y="4213385"/>
              <a:ext cx="57584" cy="92010"/>
            </a:xfrm>
            <a:custGeom>
              <a:avLst/>
              <a:gdLst>
                <a:gd name="connsiteX0" fmla="*/ 51883 w 57584"/>
                <a:gd name="connsiteY0" fmla="*/ 92704 h 92010"/>
                <a:gd name="connsiteX1" fmla="*/ 41864 w 57584"/>
                <a:gd name="connsiteY1" fmla="*/ 86954 h 92010"/>
                <a:gd name="connsiteX2" fmla="*/ 1555 w 57584"/>
                <a:gd name="connsiteY2" fmla="*/ 17256 h 92010"/>
                <a:gd name="connsiteX3" fmla="*/ 5747 w 57584"/>
                <a:gd name="connsiteY3" fmla="*/ 1534 h 92010"/>
                <a:gd name="connsiteX4" fmla="*/ 5816 w 57584"/>
                <a:gd name="connsiteY4" fmla="*/ 1499 h 92010"/>
                <a:gd name="connsiteX5" fmla="*/ 21479 w 57584"/>
                <a:gd name="connsiteY5" fmla="*/ 5755 h 92010"/>
                <a:gd name="connsiteX6" fmla="*/ 61903 w 57584"/>
                <a:gd name="connsiteY6" fmla="*/ 75453 h 92010"/>
                <a:gd name="connsiteX7" fmla="*/ 57688 w 57584"/>
                <a:gd name="connsiteY7" fmla="*/ 91163 h 92010"/>
                <a:gd name="connsiteX8" fmla="*/ 51883 w 57584"/>
                <a:gd name="connsiteY8" fmla="*/ 92704 h 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84" h="92010">
                  <a:moveTo>
                    <a:pt x="51883" y="92704"/>
                  </a:moveTo>
                  <a:cubicBezTo>
                    <a:pt x="47748" y="92716"/>
                    <a:pt x="43925" y="90531"/>
                    <a:pt x="41864" y="86954"/>
                  </a:cubicBezTo>
                  <a:lnTo>
                    <a:pt x="1555" y="17256"/>
                  </a:lnTo>
                  <a:cubicBezTo>
                    <a:pt x="-1636" y="11758"/>
                    <a:pt x="241" y="4720"/>
                    <a:pt x="5747" y="1534"/>
                  </a:cubicBezTo>
                  <a:cubicBezTo>
                    <a:pt x="5770" y="1522"/>
                    <a:pt x="5793" y="1511"/>
                    <a:pt x="5816" y="1499"/>
                  </a:cubicBezTo>
                  <a:cubicBezTo>
                    <a:pt x="11321" y="-1617"/>
                    <a:pt x="18311" y="280"/>
                    <a:pt x="21479" y="5755"/>
                  </a:cubicBezTo>
                  <a:lnTo>
                    <a:pt x="61903" y="75453"/>
                  </a:lnTo>
                  <a:cubicBezTo>
                    <a:pt x="65081" y="80950"/>
                    <a:pt x="63193" y="87989"/>
                    <a:pt x="57688" y="91163"/>
                  </a:cubicBezTo>
                  <a:cubicBezTo>
                    <a:pt x="55925" y="92176"/>
                    <a:pt x="53922" y="92716"/>
                    <a:pt x="51883" y="92704"/>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5" name="Freeform 296">
              <a:extLst>
                <a:ext uri="{FF2B5EF4-FFF2-40B4-BE49-F238E27FC236}">
                  <a16:creationId xmlns:a16="http://schemas.microsoft.com/office/drawing/2014/main" id="{765400C6-F775-7E4A-9F84-A86276083E3A}"/>
                </a:ext>
              </a:extLst>
            </p:cNvPr>
            <p:cNvSpPr/>
            <p:nvPr/>
          </p:nvSpPr>
          <p:spPr>
            <a:xfrm>
              <a:off x="2560451" y="4212964"/>
              <a:ext cx="57584" cy="92010"/>
            </a:xfrm>
            <a:custGeom>
              <a:avLst/>
              <a:gdLst>
                <a:gd name="connsiteX0" fmla="*/ 11457 w 57584"/>
                <a:gd name="connsiteY0" fmla="*/ 93126 h 92010"/>
                <a:gd name="connsiteX1" fmla="*/ 5814 w 57584"/>
                <a:gd name="connsiteY1" fmla="*/ 91630 h 92010"/>
                <a:gd name="connsiteX2" fmla="*/ 1518 w 57584"/>
                <a:gd name="connsiteY2" fmla="*/ 75942 h 92010"/>
                <a:gd name="connsiteX3" fmla="*/ 1553 w 57584"/>
                <a:gd name="connsiteY3" fmla="*/ 75874 h 92010"/>
                <a:gd name="connsiteX4" fmla="*/ 41862 w 57584"/>
                <a:gd name="connsiteY4" fmla="*/ 6176 h 92010"/>
                <a:gd name="connsiteX5" fmla="*/ 57409 w 57584"/>
                <a:gd name="connsiteY5" fmla="*/ 1311 h 92010"/>
                <a:gd name="connsiteX6" fmla="*/ 62269 w 57584"/>
                <a:gd name="connsiteY6" fmla="*/ 16838 h 92010"/>
                <a:gd name="connsiteX7" fmla="*/ 61786 w 57584"/>
                <a:gd name="connsiteY7" fmla="*/ 17677 h 92010"/>
                <a:gd name="connsiteX8" fmla="*/ 21477 w 57584"/>
                <a:gd name="connsiteY8" fmla="*/ 87375 h 92010"/>
                <a:gd name="connsiteX9" fmla="*/ 11457 w 57584"/>
                <a:gd name="connsiteY9" fmla="*/ 93126 h 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584" h="92010">
                  <a:moveTo>
                    <a:pt x="11457" y="93126"/>
                  </a:moveTo>
                  <a:cubicBezTo>
                    <a:pt x="9476" y="93114"/>
                    <a:pt x="7530" y="92608"/>
                    <a:pt x="5814" y="91630"/>
                  </a:cubicBezTo>
                  <a:cubicBezTo>
                    <a:pt x="286" y="88479"/>
                    <a:pt x="-1638" y="81463"/>
                    <a:pt x="1518" y="75942"/>
                  </a:cubicBezTo>
                  <a:cubicBezTo>
                    <a:pt x="1530" y="75920"/>
                    <a:pt x="1541" y="75896"/>
                    <a:pt x="1553" y="75874"/>
                  </a:cubicBezTo>
                  <a:lnTo>
                    <a:pt x="41862" y="6176"/>
                  </a:lnTo>
                  <a:cubicBezTo>
                    <a:pt x="44810" y="552"/>
                    <a:pt x="51766" y="-1634"/>
                    <a:pt x="57409" y="1311"/>
                  </a:cubicBezTo>
                  <a:cubicBezTo>
                    <a:pt x="63041" y="4255"/>
                    <a:pt x="65218" y="11213"/>
                    <a:pt x="62269" y="16838"/>
                  </a:cubicBezTo>
                  <a:cubicBezTo>
                    <a:pt x="62120" y="17125"/>
                    <a:pt x="61958" y="17401"/>
                    <a:pt x="61786" y="17677"/>
                  </a:cubicBezTo>
                  <a:lnTo>
                    <a:pt x="21477" y="87375"/>
                  </a:lnTo>
                  <a:cubicBezTo>
                    <a:pt x="19415" y="90952"/>
                    <a:pt x="15592" y="93137"/>
                    <a:pt x="11457" y="93126"/>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6" name="Freeform 297">
              <a:extLst>
                <a:ext uri="{FF2B5EF4-FFF2-40B4-BE49-F238E27FC236}">
                  <a16:creationId xmlns:a16="http://schemas.microsoft.com/office/drawing/2014/main" id="{261179AB-1546-DC4F-B08B-ADB6F173B0A0}"/>
                </a:ext>
              </a:extLst>
            </p:cNvPr>
            <p:cNvSpPr/>
            <p:nvPr/>
          </p:nvSpPr>
          <p:spPr>
            <a:xfrm>
              <a:off x="2369285" y="4277519"/>
              <a:ext cx="92135" cy="57506"/>
            </a:xfrm>
            <a:custGeom>
              <a:avLst/>
              <a:gdLst>
                <a:gd name="connsiteX0" fmla="*/ 81005 w 92134"/>
                <a:gd name="connsiteY0" fmla="*/ 63074 h 57506"/>
                <a:gd name="connsiteX1" fmla="*/ 75247 w 92134"/>
                <a:gd name="connsiteY1" fmla="*/ 61464 h 57506"/>
                <a:gd name="connsiteX2" fmla="*/ 5340 w 92134"/>
                <a:gd name="connsiteY2" fmla="*/ 21209 h 57506"/>
                <a:gd name="connsiteX3" fmla="*/ 1804 w 92134"/>
                <a:gd name="connsiteY3" fmla="*/ 5338 h 57506"/>
                <a:gd name="connsiteX4" fmla="*/ 16856 w 92134"/>
                <a:gd name="connsiteY4" fmla="*/ 1312 h 57506"/>
                <a:gd name="connsiteX5" fmla="*/ 86764 w 92134"/>
                <a:gd name="connsiteY5" fmla="*/ 41567 h 57506"/>
                <a:gd name="connsiteX6" fmla="*/ 91106 w 92134"/>
                <a:gd name="connsiteY6" fmla="*/ 57243 h 57506"/>
                <a:gd name="connsiteX7" fmla="*/ 81005 w 92134"/>
                <a:gd name="connsiteY7" fmla="*/ 63074 h 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34" h="57506">
                  <a:moveTo>
                    <a:pt x="81005" y="63074"/>
                  </a:moveTo>
                  <a:cubicBezTo>
                    <a:pt x="78978" y="63051"/>
                    <a:pt x="76986" y="62499"/>
                    <a:pt x="75247" y="61464"/>
                  </a:cubicBezTo>
                  <a:lnTo>
                    <a:pt x="5340" y="21209"/>
                  </a:lnTo>
                  <a:cubicBezTo>
                    <a:pt x="-27" y="17805"/>
                    <a:pt x="-1617" y="10697"/>
                    <a:pt x="1804" y="5338"/>
                  </a:cubicBezTo>
                  <a:cubicBezTo>
                    <a:pt x="5006" y="289"/>
                    <a:pt x="11559" y="-1459"/>
                    <a:pt x="16856" y="1312"/>
                  </a:cubicBezTo>
                  <a:lnTo>
                    <a:pt x="86764" y="41567"/>
                  </a:lnTo>
                  <a:cubicBezTo>
                    <a:pt x="92303" y="44695"/>
                    <a:pt x="94238" y="51722"/>
                    <a:pt x="91106" y="57243"/>
                  </a:cubicBezTo>
                  <a:cubicBezTo>
                    <a:pt x="89044" y="60877"/>
                    <a:pt x="85186" y="63109"/>
                    <a:pt x="81005" y="63074"/>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7" name="Freeform 298">
              <a:extLst>
                <a:ext uri="{FF2B5EF4-FFF2-40B4-BE49-F238E27FC236}">
                  <a16:creationId xmlns:a16="http://schemas.microsoft.com/office/drawing/2014/main" id="{C55B7A38-DAFA-B644-8B3A-ED03C1369AEE}"/>
                </a:ext>
              </a:extLst>
            </p:cNvPr>
            <p:cNvSpPr/>
            <p:nvPr/>
          </p:nvSpPr>
          <p:spPr>
            <a:xfrm>
              <a:off x="2592673" y="4277035"/>
              <a:ext cx="92135" cy="57506"/>
            </a:xfrm>
            <a:custGeom>
              <a:avLst/>
              <a:gdLst>
                <a:gd name="connsiteX0" fmla="*/ 11598 w 92134"/>
                <a:gd name="connsiteY0" fmla="*/ 63558 h 57506"/>
                <a:gd name="connsiteX1" fmla="*/ 0 w 92134"/>
                <a:gd name="connsiteY1" fmla="*/ 52137 h 57506"/>
                <a:gd name="connsiteX2" fmla="*/ 5839 w 92134"/>
                <a:gd name="connsiteY2" fmla="*/ 42051 h 57506"/>
                <a:gd name="connsiteX3" fmla="*/ 75632 w 92134"/>
                <a:gd name="connsiteY3" fmla="*/ 1797 h 57506"/>
                <a:gd name="connsiteX4" fmla="*/ 91525 w 92134"/>
                <a:gd name="connsiteY4" fmla="*/ 5327 h 57506"/>
                <a:gd name="connsiteX5" fmla="*/ 87989 w 92134"/>
                <a:gd name="connsiteY5" fmla="*/ 21211 h 57506"/>
                <a:gd name="connsiteX6" fmla="*/ 87148 w 92134"/>
                <a:gd name="connsiteY6" fmla="*/ 21694 h 57506"/>
                <a:gd name="connsiteX7" fmla="*/ 17356 w 92134"/>
                <a:gd name="connsiteY7" fmla="*/ 61948 h 57506"/>
                <a:gd name="connsiteX8" fmla="*/ 11598 w 92134"/>
                <a:gd name="connsiteY8" fmla="*/ 63558 h 5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4" h="57506">
                  <a:moveTo>
                    <a:pt x="11598" y="63558"/>
                  </a:moveTo>
                  <a:cubicBezTo>
                    <a:pt x="5241" y="63604"/>
                    <a:pt x="46" y="58486"/>
                    <a:pt x="0" y="52137"/>
                  </a:cubicBezTo>
                  <a:cubicBezTo>
                    <a:pt x="-34" y="47962"/>
                    <a:pt x="2200" y="44110"/>
                    <a:pt x="5839" y="42051"/>
                  </a:cubicBezTo>
                  <a:lnTo>
                    <a:pt x="75632" y="1797"/>
                  </a:lnTo>
                  <a:cubicBezTo>
                    <a:pt x="80998" y="-1608"/>
                    <a:pt x="88116" y="-32"/>
                    <a:pt x="91525" y="5327"/>
                  </a:cubicBezTo>
                  <a:cubicBezTo>
                    <a:pt x="94945" y="10698"/>
                    <a:pt x="93356" y="17806"/>
                    <a:pt x="87989" y="21211"/>
                  </a:cubicBezTo>
                  <a:cubicBezTo>
                    <a:pt x="87713" y="21383"/>
                    <a:pt x="87436" y="21544"/>
                    <a:pt x="87148" y="21694"/>
                  </a:cubicBezTo>
                  <a:lnTo>
                    <a:pt x="17356" y="61948"/>
                  </a:lnTo>
                  <a:cubicBezTo>
                    <a:pt x="15617" y="62983"/>
                    <a:pt x="13625" y="63535"/>
                    <a:pt x="11598" y="63558"/>
                  </a:cubicBezTo>
                  <a:close/>
                </a:path>
              </a:pathLst>
            </a:custGeom>
            <a:solidFill>
              <a:srgbClr val="000000"/>
            </a:solidFill>
            <a:ln w="115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83" name="Arc 382">
            <a:extLst>
              <a:ext uri="{FF2B5EF4-FFF2-40B4-BE49-F238E27FC236}">
                <a16:creationId xmlns:a16="http://schemas.microsoft.com/office/drawing/2014/main" id="{35D012DA-F252-F242-B443-6DAAC1C0C77D}"/>
              </a:ext>
            </a:extLst>
          </p:cNvPr>
          <p:cNvSpPr/>
          <p:nvPr/>
        </p:nvSpPr>
        <p:spPr>
          <a:xfrm rot="20110294">
            <a:off x="9502897" y="2714643"/>
            <a:ext cx="248525" cy="275821"/>
          </a:xfrm>
          <a:prstGeom prst="arc">
            <a:avLst>
              <a:gd name="adj1" fmla="val 14333143"/>
              <a:gd name="adj2" fmla="val 0"/>
            </a:avLst>
          </a:prstGeom>
          <a:ln w="190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4" name="Right Arrow 322">
            <a:extLst>
              <a:ext uri="{FF2B5EF4-FFF2-40B4-BE49-F238E27FC236}">
                <a16:creationId xmlns:a16="http://schemas.microsoft.com/office/drawing/2014/main" id="{098F13EF-5D29-C545-AA18-01C876643AFB}"/>
              </a:ext>
            </a:extLst>
          </p:cNvPr>
          <p:cNvSpPr/>
          <p:nvPr/>
        </p:nvSpPr>
        <p:spPr>
          <a:xfrm>
            <a:off x="9521480" y="2818523"/>
            <a:ext cx="233979" cy="10043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5" name="Right Arrow 274">
            <a:extLst>
              <a:ext uri="{FF2B5EF4-FFF2-40B4-BE49-F238E27FC236}">
                <a16:creationId xmlns:a16="http://schemas.microsoft.com/office/drawing/2014/main" id="{69A03B57-2B79-0842-9621-1B3547B3C068}"/>
              </a:ext>
            </a:extLst>
          </p:cNvPr>
          <p:cNvSpPr/>
          <p:nvPr/>
        </p:nvSpPr>
        <p:spPr>
          <a:xfrm rot="5400000">
            <a:off x="9588279" y="5110292"/>
            <a:ext cx="320799" cy="45316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6" name="Right Arrow 274">
            <a:extLst>
              <a:ext uri="{FF2B5EF4-FFF2-40B4-BE49-F238E27FC236}">
                <a16:creationId xmlns:a16="http://schemas.microsoft.com/office/drawing/2014/main" id="{77A9E87A-3EE3-C04C-8065-A69AFAFA7929}"/>
              </a:ext>
            </a:extLst>
          </p:cNvPr>
          <p:cNvSpPr/>
          <p:nvPr/>
        </p:nvSpPr>
        <p:spPr>
          <a:xfrm rot="16200000">
            <a:off x="1689442" y="5098790"/>
            <a:ext cx="320799" cy="45316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3" name="object 124">
            <a:extLst>
              <a:ext uri="{FF2B5EF4-FFF2-40B4-BE49-F238E27FC236}">
                <a16:creationId xmlns:a16="http://schemas.microsoft.com/office/drawing/2014/main" id="{E20BAD8F-4097-4D89-80EE-0B23FAB4527D}"/>
              </a:ext>
            </a:extLst>
          </p:cNvPr>
          <p:cNvSpPr txBox="1"/>
          <p:nvPr/>
        </p:nvSpPr>
        <p:spPr>
          <a:xfrm>
            <a:off x="8110954" y="6403865"/>
            <a:ext cx="286540" cy="213590"/>
          </a:xfrm>
          <a:prstGeom prst="rect">
            <a:avLst/>
          </a:prstGeom>
          <a:solidFill>
            <a:schemeClr val="accent2"/>
          </a:solidFill>
          <a:ln>
            <a:solidFill>
              <a:schemeClr val="bg1">
                <a:lumMod val="65000"/>
              </a:schemeClr>
            </a:solidFill>
          </a:ln>
        </p:spPr>
        <p:txBody>
          <a:bodyPr vert="horz" wrap="square" lIns="0" tIns="0" rIns="0" bIns="0" rtlCol="0" anchor="ctr">
            <a:noAutofit/>
          </a:bodyPr>
          <a:lstStyle/>
          <a:p>
            <a:pPr marL="11113" marR="5080" lvl="0" indent="1588" algn="ctr" defTabSz="914400" rtl="0" eaLnBrk="1" fontAlgn="auto" latinLnBrk="0" hangingPunct="1">
              <a:lnSpc>
                <a:spcPct val="95000"/>
              </a:lnSpc>
              <a:spcBef>
                <a:spcPts val="135"/>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Open Sans"/>
              <a:ea typeface="+mn-ea"/>
              <a:cs typeface="Open Sans"/>
            </a:endParaRPr>
          </a:p>
        </p:txBody>
      </p:sp>
      <p:sp>
        <p:nvSpPr>
          <p:cNvPr id="3" name="TextBox 2">
            <a:extLst>
              <a:ext uri="{FF2B5EF4-FFF2-40B4-BE49-F238E27FC236}">
                <a16:creationId xmlns:a16="http://schemas.microsoft.com/office/drawing/2014/main" id="{3CD6EB83-8684-4D61-B224-EF32AB87E07C}"/>
              </a:ext>
            </a:extLst>
          </p:cNvPr>
          <p:cNvSpPr txBox="1"/>
          <p:nvPr/>
        </p:nvSpPr>
        <p:spPr>
          <a:xfrm>
            <a:off x="8397494" y="6383906"/>
            <a:ext cx="2781653" cy="246221"/>
          </a:xfrm>
          <a:prstGeom prst="rect">
            <a:avLst/>
          </a:prstGeom>
          <a:noFill/>
        </p:spPr>
        <p:txBody>
          <a:bodyPr wrap="square" rtlCol="0">
            <a:spAutoFit/>
          </a:bodyPr>
          <a:lstStyle/>
          <a:p>
            <a:r>
              <a:rPr lang="en-US" sz="1000"/>
              <a:t>Capabilities supported by Interaction Studio</a:t>
            </a:r>
          </a:p>
        </p:txBody>
      </p:sp>
    </p:spTree>
    <p:extLst>
      <p:ext uri="{BB962C8B-B14F-4D97-AF65-F5344CB8AC3E}">
        <p14:creationId xmlns:p14="http://schemas.microsoft.com/office/powerpoint/2010/main" val="152693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1BDB-696C-4412-8EB8-592BDEDE2998}"/>
              </a:ext>
            </a:extLst>
          </p:cNvPr>
          <p:cNvSpPr>
            <a:spLocks noGrp="1"/>
          </p:cNvSpPr>
          <p:nvPr>
            <p:ph type="title"/>
          </p:nvPr>
        </p:nvSpPr>
        <p:spPr/>
        <p:txBody>
          <a:bodyPr/>
          <a:lstStyle/>
          <a:p>
            <a:r>
              <a:rPr lang="en-US" dirty="0"/>
              <a:t>How Interaction Studio Fits Into Salesforce Stack</a:t>
            </a:r>
          </a:p>
        </p:txBody>
      </p:sp>
      <p:sp>
        <p:nvSpPr>
          <p:cNvPr id="3" name="Text Placeholder 2">
            <a:extLst>
              <a:ext uri="{FF2B5EF4-FFF2-40B4-BE49-F238E27FC236}">
                <a16:creationId xmlns:a16="http://schemas.microsoft.com/office/drawing/2014/main" id="{2FC0E889-81FF-42F0-86BE-3F1205287AE8}"/>
              </a:ext>
            </a:extLst>
          </p:cNvPr>
          <p:cNvSpPr>
            <a:spLocks noGrp="1"/>
          </p:cNvSpPr>
          <p:nvPr>
            <p:ph type="body" sz="quarter" idx="14"/>
          </p:nvPr>
        </p:nvSpPr>
        <p:spPr/>
        <p:txBody>
          <a:bodyPr/>
          <a:lstStyle/>
          <a:p>
            <a:r>
              <a:rPr lang="en-US"/>
              <a:t>Salesforce Interaction Studio works alongside other Salesforce products with the focus in web and email personalization / optimization. </a:t>
            </a:r>
          </a:p>
        </p:txBody>
      </p:sp>
      <p:sp>
        <p:nvSpPr>
          <p:cNvPr id="5" name="Text Placeholder 55">
            <a:extLst>
              <a:ext uri="{FF2B5EF4-FFF2-40B4-BE49-F238E27FC236}">
                <a16:creationId xmlns:a16="http://schemas.microsoft.com/office/drawing/2014/main" id="{EE8886E2-3C49-462B-B8D8-197E3F951FC6}"/>
              </a:ext>
            </a:extLst>
          </p:cNvPr>
          <p:cNvSpPr>
            <a:spLocks noGrp="1"/>
          </p:cNvSpPr>
          <p:nvPr>
            <p:ph type="body" sz="quarter" idx="15"/>
          </p:nvPr>
        </p:nvSpPr>
        <p:spPr>
          <a:xfrm>
            <a:off x="914971" y="466344"/>
            <a:ext cx="3355848" cy="203200"/>
          </a:xfrm>
        </p:spPr>
        <p:txBody>
          <a:bodyPr/>
          <a:lstStyle/>
          <a:p>
            <a:r>
              <a:rPr lang="en-US" dirty="0"/>
              <a:t>Day 1 </a:t>
            </a:r>
          </a:p>
        </p:txBody>
      </p:sp>
      <p:sp>
        <p:nvSpPr>
          <p:cNvPr id="8" name="Rectangle 7">
            <a:extLst>
              <a:ext uri="{FF2B5EF4-FFF2-40B4-BE49-F238E27FC236}">
                <a16:creationId xmlns:a16="http://schemas.microsoft.com/office/drawing/2014/main" id="{30AC6AFC-F15D-4F95-9C6B-4859A18AA2E6}"/>
              </a:ext>
            </a:extLst>
          </p:cNvPr>
          <p:cNvSpPr/>
          <p:nvPr/>
        </p:nvSpPr>
        <p:spPr>
          <a:xfrm>
            <a:off x="8817233" y="3019087"/>
            <a:ext cx="1691535" cy="810245"/>
          </a:xfrm>
          <a:prstGeom prst="rect">
            <a:avLst/>
          </a:prstGeom>
          <a:solidFill>
            <a:schemeClr val="bg1"/>
          </a:solidFill>
          <a:ln w="38100">
            <a:solidFill>
              <a:srgbClr val="FFF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9" name="object 6">
            <a:extLst>
              <a:ext uri="{FF2B5EF4-FFF2-40B4-BE49-F238E27FC236}">
                <a16:creationId xmlns:a16="http://schemas.microsoft.com/office/drawing/2014/main" id="{522DF7FB-A4A7-416C-9A23-60FA2242B09F}"/>
              </a:ext>
            </a:extLst>
          </p:cNvPr>
          <p:cNvSpPr txBox="1"/>
          <p:nvPr/>
        </p:nvSpPr>
        <p:spPr>
          <a:xfrm>
            <a:off x="9114360" y="2827656"/>
            <a:ext cx="1097280" cy="314872"/>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10" normalizeH="0" baseline="0" noProof="0">
                <a:ln>
                  <a:noFill/>
                </a:ln>
                <a:solidFill>
                  <a:srgbClr val="696057"/>
                </a:solidFill>
                <a:effectLst/>
                <a:uLnTx/>
                <a:uFillTx/>
                <a:latin typeface="+mn-lt"/>
                <a:ea typeface="+mn-ea"/>
                <a:cs typeface="Open Sans"/>
              </a:rPr>
              <a:t>EMAIL ACTIVATION </a:t>
            </a:r>
            <a:endParaRPr kumimoji="0" lang="en-US" sz="800" b="0" i="0" u="none" strike="noStrike" kern="1200" cap="none" spc="0" normalizeH="0" baseline="0" noProof="0">
              <a:ln>
                <a:noFill/>
              </a:ln>
              <a:solidFill>
                <a:srgbClr val="696057"/>
              </a:solidFill>
              <a:effectLst/>
              <a:uLnTx/>
              <a:uFillTx/>
              <a:latin typeface="+mn-lt"/>
              <a:ea typeface="+mn-ea"/>
              <a:cs typeface="Open Sans"/>
            </a:endParaRPr>
          </a:p>
        </p:txBody>
      </p:sp>
      <p:sp>
        <p:nvSpPr>
          <p:cNvPr id="10" name="Rectangle 9">
            <a:extLst>
              <a:ext uri="{FF2B5EF4-FFF2-40B4-BE49-F238E27FC236}">
                <a16:creationId xmlns:a16="http://schemas.microsoft.com/office/drawing/2014/main" id="{9E811FA9-7D5F-4B04-ABC3-D247A10E7EAD}"/>
              </a:ext>
            </a:extLst>
          </p:cNvPr>
          <p:cNvSpPr/>
          <p:nvPr/>
        </p:nvSpPr>
        <p:spPr>
          <a:xfrm>
            <a:off x="8817233" y="5034476"/>
            <a:ext cx="1691535" cy="782744"/>
          </a:xfrm>
          <a:prstGeom prst="rect">
            <a:avLst/>
          </a:prstGeom>
          <a:solidFill>
            <a:schemeClr val="bg1"/>
          </a:solidFill>
          <a:ln w="38100">
            <a:solidFill>
              <a:srgbClr val="FFF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1" name="Rectangle 10">
            <a:extLst>
              <a:ext uri="{FF2B5EF4-FFF2-40B4-BE49-F238E27FC236}">
                <a16:creationId xmlns:a16="http://schemas.microsoft.com/office/drawing/2014/main" id="{30E1C9F9-53E6-4A1E-ADB1-E68C4F202070}"/>
              </a:ext>
            </a:extLst>
          </p:cNvPr>
          <p:cNvSpPr/>
          <p:nvPr/>
        </p:nvSpPr>
        <p:spPr>
          <a:xfrm>
            <a:off x="8817233" y="3978665"/>
            <a:ext cx="1691535" cy="886612"/>
          </a:xfrm>
          <a:prstGeom prst="rect">
            <a:avLst/>
          </a:prstGeom>
          <a:solidFill>
            <a:schemeClr val="bg1"/>
          </a:solidFill>
          <a:ln w="38100">
            <a:solidFill>
              <a:srgbClr val="FFF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2" name="Rectangle 11">
            <a:extLst>
              <a:ext uri="{FF2B5EF4-FFF2-40B4-BE49-F238E27FC236}">
                <a16:creationId xmlns:a16="http://schemas.microsoft.com/office/drawing/2014/main" id="{A8D4AFB8-C01E-45D9-A386-79941282A4DE}"/>
              </a:ext>
            </a:extLst>
          </p:cNvPr>
          <p:cNvSpPr/>
          <p:nvPr/>
        </p:nvSpPr>
        <p:spPr>
          <a:xfrm>
            <a:off x="6665074" y="4069841"/>
            <a:ext cx="1532134" cy="1158029"/>
          </a:xfrm>
          <a:prstGeom prst="rect">
            <a:avLst/>
          </a:prstGeom>
          <a:solidFill>
            <a:schemeClr val="bg1"/>
          </a:solidFill>
          <a:ln w="38100">
            <a:solidFill>
              <a:srgbClr val="FFF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3" name="Rectangle 12">
            <a:extLst>
              <a:ext uri="{FF2B5EF4-FFF2-40B4-BE49-F238E27FC236}">
                <a16:creationId xmlns:a16="http://schemas.microsoft.com/office/drawing/2014/main" id="{AB59A32D-144A-47F0-9667-B204C4BB20DC}"/>
              </a:ext>
            </a:extLst>
          </p:cNvPr>
          <p:cNvSpPr/>
          <p:nvPr/>
        </p:nvSpPr>
        <p:spPr>
          <a:xfrm>
            <a:off x="4476445" y="4807209"/>
            <a:ext cx="1719691" cy="829896"/>
          </a:xfrm>
          <a:prstGeom prst="rect">
            <a:avLst/>
          </a:prstGeom>
          <a:solidFill>
            <a:schemeClr val="bg1"/>
          </a:solidFill>
          <a:ln w="38100">
            <a:solidFill>
              <a:srgbClr val="D5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4" name="TextBox 13">
            <a:extLst>
              <a:ext uri="{FF2B5EF4-FFF2-40B4-BE49-F238E27FC236}">
                <a16:creationId xmlns:a16="http://schemas.microsoft.com/office/drawing/2014/main" id="{B1338F8A-D1D2-4F46-8A52-3AF05126F3D7}"/>
              </a:ext>
            </a:extLst>
          </p:cNvPr>
          <p:cNvSpPr txBox="1"/>
          <p:nvPr/>
        </p:nvSpPr>
        <p:spPr>
          <a:xfrm>
            <a:off x="601204" y="2689760"/>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Email Engagement</a:t>
            </a:r>
          </a:p>
        </p:txBody>
      </p:sp>
      <p:sp>
        <p:nvSpPr>
          <p:cNvPr id="15" name="TextBox 14">
            <a:extLst>
              <a:ext uri="{FF2B5EF4-FFF2-40B4-BE49-F238E27FC236}">
                <a16:creationId xmlns:a16="http://schemas.microsoft.com/office/drawing/2014/main" id="{446888E0-01BC-49C2-BD00-5AFAC570F098}"/>
              </a:ext>
            </a:extLst>
          </p:cNvPr>
          <p:cNvSpPr txBox="1"/>
          <p:nvPr/>
        </p:nvSpPr>
        <p:spPr>
          <a:xfrm>
            <a:off x="601204" y="4919239"/>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eCommerce Accounts, Promos &amp; Orders</a:t>
            </a:r>
          </a:p>
        </p:txBody>
      </p:sp>
      <p:sp>
        <p:nvSpPr>
          <p:cNvPr id="16" name="TextBox 15">
            <a:extLst>
              <a:ext uri="{FF2B5EF4-FFF2-40B4-BE49-F238E27FC236}">
                <a16:creationId xmlns:a16="http://schemas.microsoft.com/office/drawing/2014/main" id="{38C613CC-131C-458A-86CD-842FB9B13BE2}"/>
              </a:ext>
            </a:extLst>
          </p:cNvPr>
          <p:cNvSpPr txBox="1"/>
          <p:nvPr/>
        </p:nvSpPr>
        <p:spPr>
          <a:xfrm>
            <a:off x="601204" y="3061340"/>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Newsletter Signups &amp; Email Preferences</a:t>
            </a:r>
          </a:p>
        </p:txBody>
      </p:sp>
      <p:sp>
        <p:nvSpPr>
          <p:cNvPr id="17" name="TextBox 16">
            <a:extLst>
              <a:ext uri="{FF2B5EF4-FFF2-40B4-BE49-F238E27FC236}">
                <a16:creationId xmlns:a16="http://schemas.microsoft.com/office/drawing/2014/main" id="{9F45C19C-54F5-48AF-9A73-4C7B86A0A10F}"/>
              </a:ext>
            </a:extLst>
          </p:cNvPr>
          <p:cNvSpPr txBox="1"/>
          <p:nvPr/>
        </p:nvSpPr>
        <p:spPr>
          <a:xfrm>
            <a:off x="601204" y="3432920"/>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Call Center Cases</a:t>
            </a:r>
          </a:p>
        </p:txBody>
      </p:sp>
      <p:sp>
        <p:nvSpPr>
          <p:cNvPr id="18" name="TextBox 17">
            <a:extLst>
              <a:ext uri="{FF2B5EF4-FFF2-40B4-BE49-F238E27FC236}">
                <a16:creationId xmlns:a16="http://schemas.microsoft.com/office/drawing/2014/main" id="{8D375CAF-CECD-42A9-9D54-63E89FC5AED6}"/>
              </a:ext>
            </a:extLst>
          </p:cNvPr>
          <p:cNvSpPr txBox="1"/>
          <p:nvPr/>
        </p:nvSpPr>
        <p:spPr>
          <a:xfrm>
            <a:off x="601204" y="4547660"/>
            <a:ext cx="1097280" cy="274320"/>
          </a:xfrm>
          <a:prstGeom prst="rect">
            <a:avLst/>
          </a:prstGeom>
          <a:solidFill>
            <a:schemeClr val="bg1"/>
          </a:solid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Loyalty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Subscriptions</a:t>
            </a:r>
          </a:p>
        </p:txBody>
      </p:sp>
      <p:sp>
        <p:nvSpPr>
          <p:cNvPr id="19" name="TextBox 18">
            <a:extLst>
              <a:ext uri="{FF2B5EF4-FFF2-40B4-BE49-F238E27FC236}">
                <a16:creationId xmlns:a16="http://schemas.microsoft.com/office/drawing/2014/main" id="{ABABB94A-3CD4-4DAD-B420-5BBAE975357E}"/>
              </a:ext>
            </a:extLst>
          </p:cNvPr>
          <p:cNvSpPr txBox="1"/>
          <p:nvPr/>
        </p:nvSpPr>
        <p:spPr>
          <a:xfrm>
            <a:off x="601204" y="3804500"/>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Online Behavior</a:t>
            </a:r>
          </a:p>
        </p:txBody>
      </p:sp>
      <p:sp>
        <p:nvSpPr>
          <p:cNvPr id="20" name="object 6">
            <a:extLst>
              <a:ext uri="{FF2B5EF4-FFF2-40B4-BE49-F238E27FC236}">
                <a16:creationId xmlns:a16="http://schemas.microsoft.com/office/drawing/2014/main" id="{ACF6D7E0-DB2D-467B-82E0-840DFC00F583}"/>
              </a:ext>
            </a:extLst>
          </p:cNvPr>
          <p:cNvSpPr txBox="1"/>
          <p:nvPr/>
        </p:nvSpPr>
        <p:spPr>
          <a:xfrm>
            <a:off x="601204" y="2318180"/>
            <a:ext cx="1097280" cy="274320"/>
          </a:xfrm>
          <a:prstGeom prst="rect">
            <a:avLst/>
          </a:prstGeom>
          <a:solidFill>
            <a:srgbClr val="E7FFC8"/>
          </a:solidFill>
          <a:ln>
            <a:solidFill>
              <a:schemeClr val="tx1"/>
            </a:solidFill>
          </a:ln>
        </p:spPr>
        <p:txBody>
          <a:bodyPr vert="horz" wrap="square" lIns="0" tIns="12065" rIns="0" bIns="0" rtlCol="0" anchor="ctr">
            <a:no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000000"/>
                </a:solidFill>
                <a:effectLst/>
                <a:uLnTx/>
                <a:uFillTx/>
                <a:ea typeface="+mn-ea"/>
                <a:cs typeface="Open Sans"/>
              </a:rPr>
              <a:t>DATA </a:t>
            </a:r>
            <a:r>
              <a:rPr kumimoji="0" lang="en-US" sz="800" b="1" i="0" u="none" strike="noStrike" kern="1200" cap="none" spc="-10" normalizeH="0" baseline="0" noProof="0">
                <a:ln>
                  <a:noFill/>
                </a:ln>
                <a:solidFill>
                  <a:srgbClr val="000000"/>
                </a:solidFill>
                <a:effectLst/>
                <a:uLnTx/>
                <a:uFillTx/>
                <a:ea typeface="+mn-ea"/>
                <a:cs typeface="Open Sans"/>
              </a:rPr>
              <a:t>SOURCES</a:t>
            </a:r>
            <a:endParaRPr kumimoji="0" lang="en-US" sz="800" b="0" i="0" u="none" strike="noStrike" kern="1200" cap="none" spc="0" normalizeH="0" baseline="0" noProof="0">
              <a:ln>
                <a:noFill/>
              </a:ln>
              <a:solidFill>
                <a:srgbClr val="000000"/>
              </a:solidFill>
              <a:effectLst/>
              <a:uLnTx/>
              <a:uFillTx/>
              <a:ea typeface="+mn-ea"/>
              <a:cs typeface="Open Sans"/>
            </a:endParaRPr>
          </a:p>
        </p:txBody>
      </p:sp>
      <p:sp>
        <p:nvSpPr>
          <p:cNvPr id="21" name="TextBox 20">
            <a:extLst>
              <a:ext uri="{FF2B5EF4-FFF2-40B4-BE49-F238E27FC236}">
                <a16:creationId xmlns:a16="http://schemas.microsoft.com/office/drawing/2014/main" id="{1307FA93-E57F-4019-98E8-759E8015E5A1}"/>
              </a:ext>
            </a:extLst>
          </p:cNvPr>
          <p:cNvSpPr txBox="1"/>
          <p:nvPr/>
        </p:nvSpPr>
        <p:spPr>
          <a:xfrm>
            <a:off x="601204" y="4176080"/>
            <a:ext cx="1097280" cy="274320"/>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Product Info &amp; Reviews </a:t>
            </a:r>
          </a:p>
        </p:txBody>
      </p:sp>
      <p:sp>
        <p:nvSpPr>
          <p:cNvPr id="22" name="Oval 21">
            <a:extLst>
              <a:ext uri="{FF2B5EF4-FFF2-40B4-BE49-F238E27FC236}">
                <a16:creationId xmlns:a16="http://schemas.microsoft.com/office/drawing/2014/main" id="{25A1EFEC-E75A-4EEF-BA71-24C1BE0CB934}"/>
              </a:ext>
            </a:extLst>
          </p:cNvPr>
          <p:cNvSpPr>
            <a:spLocks noChangeAspect="1"/>
          </p:cNvSpPr>
          <p:nvPr/>
        </p:nvSpPr>
        <p:spPr>
          <a:xfrm>
            <a:off x="6536654" y="3942802"/>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4</a:t>
            </a:r>
          </a:p>
        </p:txBody>
      </p:sp>
      <p:sp>
        <p:nvSpPr>
          <p:cNvPr id="23" name="Oval 22">
            <a:extLst>
              <a:ext uri="{FF2B5EF4-FFF2-40B4-BE49-F238E27FC236}">
                <a16:creationId xmlns:a16="http://schemas.microsoft.com/office/drawing/2014/main" id="{5A073091-9DA7-4B1A-A0BC-4853EF2323F6}"/>
              </a:ext>
            </a:extLst>
          </p:cNvPr>
          <p:cNvSpPr>
            <a:spLocks noChangeAspect="1"/>
          </p:cNvSpPr>
          <p:nvPr/>
        </p:nvSpPr>
        <p:spPr>
          <a:xfrm>
            <a:off x="8609710" y="2863533"/>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5</a:t>
            </a:r>
          </a:p>
        </p:txBody>
      </p:sp>
      <p:sp>
        <p:nvSpPr>
          <p:cNvPr id="24" name="Oval 23">
            <a:extLst>
              <a:ext uri="{FF2B5EF4-FFF2-40B4-BE49-F238E27FC236}">
                <a16:creationId xmlns:a16="http://schemas.microsoft.com/office/drawing/2014/main" id="{7A3753D7-8416-4D5E-B554-EB1B7132E611}"/>
              </a:ext>
            </a:extLst>
          </p:cNvPr>
          <p:cNvSpPr>
            <a:spLocks noChangeAspect="1"/>
          </p:cNvSpPr>
          <p:nvPr/>
        </p:nvSpPr>
        <p:spPr>
          <a:xfrm>
            <a:off x="8609710" y="3816087"/>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6</a:t>
            </a:r>
          </a:p>
        </p:txBody>
      </p:sp>
      <p:pic>
        <p:nvPicPr>
          <p:cNvPr id="25" name="Picture 2" descr="Salesforce marketing cloud – Help Center">
            <a:extLst>
              <a:ext uri="{FF2B5EF4-FFF2-40B4-BE49-F238E27FC236}">
                <a16:creationId xmlns:a16="http://schemas.microsoft.com/office/drawing/2014/main" id="{D6086519-CE8E-49E7-A5B2-3DBF21D3F6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1" t="26351" r="5332" b="23916"/>
          <a:stretch/>
        </p:blipFill>
        <p:spPr bwMode="auto">
          <a:xfrm>
            <a:off x="6735274" y="4292571"/>
            <a:ext cx="1366881" cy="34917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7484473-A42A-413B-AA56-DF92348A7C0F}"/>
              </a:ext>
            </a:extLst>
          </p:cNvPr>
          <p:cNvSpPr/>
          <p:nvPr/>
        </p:nvSpPr>
        <p:spPr>
          <a:xfrm>
            <a:off x="6831497" y="4684142"/>
            <a:ext cx="1196161"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057"/>
                </a:solidFill>
                <a:effectLst/>
                <a:uLnTx/>
                <a:uFillTx/>
                <a:ea typeface="+mn-ea"/>
                <a:cs typeface="+mn-cs"/>
              </a:rPr>
              <a:t>Journey Builder</a:t>
            </a:r>
          </a:p>
        </p:txBody>
      </p:sp>
      <p:sp>
        <p:nvSpPr>
          <p:cNvPr id="27" name="TextBox 26">
            <a:extLst>
              <a:ext uri="{FF2B5EF4-FFF2-40B4-BE49-F238E27FC236}">
                <a16:creationId xmlns:a16="http://schemas.microsoft.com/office/drawing/2014/main" id="{27EF6E7A-EB7A-4816-98D1-008835571659}"/>
              </a:ext>
            </a:extLst>
          </p:cNvPr>
          <p:cNvSpPr txBox="1"/>
          <p:nvPr/>
        </p:nvSpPr>
        <p:spPr>
          <a:xfrm>
            <a:off x="10863194" y="3019087"/>
            <a:ext cx="822960" cy="400110"/>
          </a:xfrm>
          <a:prstGeom prst="rect">
            <a:avLst/>
          </a:prstGeom>
          <a:no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Marketing Emails</a:t>
            </a:r>
          </a:p>
        </p:txBody>
      </p:sp>
      <p:sp>
        <p:nvSpPr>
          <p:cNvPr id="28" name="TextBox 27">
            <a:extLst>
              <a:ext uri="{FF2B5EF4-FFF2-40B4-BE49-F238E27FC236}">
                <a16:creationId xmlns:a16="http://schemas.microsoft.com/office/drawing/2014/main" id="{B6705C7A-9057-4352-B2A1-56A6C2250773}"/>
              </a:ext>
            </a:extLst>
          </p:cNvPr>
          <p:cNvSpPr txBox="1"/>
          <p:nvPr/>
        </p:nvSpPr>
        <p:spPr>
          <a:xfrm>
            <a:off x="10863194" y="3978665"/>
            <a:ext cx="822960" cy="246221"/>
          </a:xfrm>
          <a:prstGeom prst="rect">
            <a:avLst/>
          </a:prstGeom>
          <a:no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Display </a:t>
            </a:r>
          </a:p>
        </p:txBody>
      </p:sp>
      <p:sp>
        <p:nvSpPr>
          <p:cNvPr id="29" name="TextBox 28">
            <a:extLst>
              <a:ext uri="{FF2B5EF4-FFF2-40B4-BE49-F238E27FC236}">
                <a16:creationId xmlns:a16="http://schemas.microsoft.com/office/drawing/2014/main" id="{CD866A67-DBAD-40D9-9872-C577D62AC99B}"/>
              </a:ext>
            </a:extLst>
          </p:cNvPr>
          <p:cNvSpPr txBox="1"/>
          <p:nvPr/>
        </p:nvSpPr>
        <p:spPr>
          <a:xfrm>
            <a:off x="10863194" y="5034476"/>
            <a:ext cx="822960" cy="246221"/>
          </a:xfrm>
          <a:prstGeom prst="rect">
            <a:avLst/>
          </a:prstGeom>
          <a:solidFill>
            <a:schemeClr val="bg1"/>
          </a:solid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SMS</a:t>
            </a:r>
          </a:p>
        </p:txBody>
      </p:sp>
      <p:sp>
        <p:nvSpPr>
          <p:cNvPr id="30" name="TextBox 29">
            <a:extLst>
              <a:ext uri="{FF2B5EF4-FFF2-40B4-BE49-F238E27FC236}">
                <a16:creationId xmlns:a16="http://schemas.microsoft.com/office/drawing/2014/main" id="{D686DC86-228F-4E80-86BF-A79B835778BC}"/>
              </a:ext>
            </a:extLst>
          </p:cNvPr>
          <p:cNvSpPr txBox="1"/>
          <p:nvPr/>
        </p:nvSpPr>
        <p:spPr>
          <a:xfrm>
            <a:off x="10863194" y="4619056"/>
            <a:ext cx="822960" cy="246221"/>
          </a:xfrm>
          <a:prstGeom prst="rect">
            <a:avLst/>
          </a:prstGeom>
          <a:no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Paid Social</a:t>
            </a:r>
          </a:p>
        </p:txBody>
      </p:sp>
      <p:sp>
        <p:nvSpPr>
          <p:cNvPr id="31" name="TextBox 30">
            <a:extLst>
              <a:ext uri="{FF2B5EF4-FFF2-40B4-BE49-F238E27FC236}">
                <a16:creationId xmlns:a16="http://schemas.microsoft.com/office/drawing/2014/main" id="{817C92D2-4230-49A2-AC0C-22C56231BF44}"/>
              </a:ext>
            </a:extLst>
          </p:cNvPr>
          <p:cNvSpPr txBox="1"/>
          <p:nvPr/>
        </p:nvSpPr>
        <p:spPr>
          <a:xfrm>
            <a:off x="10863194" y="5417110"/>
            <a:ext cx="822960" cy="400110"/>
          </a:xfrm>
          <a:prstGeom prst="rect">
            <a:avLst/>
          </a:prstGeom>
          <a:solidFill>
            <a:schemeClr val="bg1"/>
          </a:solid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Mobile Apps</a:t>
            </a:r>
          </a:p>
        </p:txBody>
      </p:sp>
      <p:sp>
        <p:nvSpPr>
          <p:cNvPr id="32" name="TextBox 31">
            <a:extLst>
              <a:ext uri="{FF2B5EF4-FFF2-40B4-BE49-F238E27FC236}">
                <a16:creationId xmlns:a16="http://schemas.microsoft.com/office/drawing/2014/main" id="{D9CEF5CB-C00A-4094-851C-B3707D8D45EE}"/>
              </a:ext>
            </a:extLst>
          </p:cNvPr>
          <p:cNvSpPr txBox="1"/>
          <p:nvPr/>
        </p:nvSpPr>
        <p:spPr>
          <a:xfrm>
            <a:off x="10863194" y="4298860"/>
            <a:ext cx="822960" cy="246221"/>
          </a:xfrm>
          <a:prstGeom prst="rect">
            <a:avLst/>
          </a:prstGeom>
          <a:no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Search</a:t>
            </a:r>
          </a:p>
        </p:txBody>
      </p:sp>
      <p:sp>
        <p:nvSpPr>
          <p:cNvPr id="33" name="Rectangle 32">
            <a:extLst>
              <a:ext uri="{FF2B5EF4-FFF2-40B4-BE49-F238E27FC236}">
                <a16:creationId xmlns:a16="http://schemas.microsoft.com/office/drawing/2014/main" id="{CFD2C8FE-CA24-4F04-879D-23EA9E483916}"/>
              </a:ext>
            </a:extLst>
          </p:cNvPr>
          <p:cNvSpPr/>
          <p:nvPr/>
        </p:nvSpPr>
        <p:spPr>
          <a:xfrm>
            <a:off x="8888671" y="4516820"/>
            <a:ext cx="1548659"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057"/>
                </a:solidFill>
                <a:effectLst/>
                <a:uLnTx/>
                <a:uFillTx/>
                <a:ea typeface="+mn-ea"/>
                <a:cs typeface="+mn-cs"/>
              </a:rPr>
              <a:t>Advertising Studio</a:t>
            </a:r>
          </a:p>
        </p:txBody>
      </p:sp>
      <p:sp>
        <p:nvSpPr>
          <p:cNvPr id="34" name="Rectangle 33">
            <a:extLst>
              <a:ext uri="{FF2B5EF4-FFF2-40B4-BE49-F238E27FC236}">
                <a16:creationId xmlns:a16="http://schemas.microsoft.com/office/drawing/2014/main" id="{CD5FA3C7-64B4-4605-9151-7817553A20AE}"/>
              </a:ext>
            </a:extLst>
          </p:cNvPr>
          <p:cNvSpPr/>
          <p:nvPr/>
        </p:nvSpPr>
        <p:spPr>
          <a:xfrm>
            <a:off x="9142665" y="5510238"/>
            <a:ext cx="1088760" cy="2616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057"/>
                </a:solidFill>
                <a:effectLst/>
                <a:uLnTx/>
                <a:uFillTx/>
                <a:ea typeface="+mn-ea"/>
                <a:cs typeface="+mn-cs"/>
              </a:rPr>
              <a:t>Mobile Studio</a:t>
            </a:r>
          </a:p>
        </p:txBody>
      </p:sp>
      <p:pic>
        <p:nvPicPr>
          <p:cNvPr id="35" name="Picture 2" descr="Salesforce marketing cloud – Help Center">
            <a:extLst>
              <a:ext uri="{FF2B5EF4-FFF2-40B4-BE49-F238E27FC236}">
                <a16:creationId xmlns:a16="http://schemas.microsoft.com/office/drawing/2014/main" id="{20BEDC7F-786E-4B0F-9B14-3AFF109908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1" t="26351" r="5332" b="23916"/>
          <a:stretch/>
        </p:blipFill>
        <p:spPr bwMode="auto">
          <a:xfrm>
            <a:off x="8979560" y="3242459"/>
            <a:ext cx="1366881" cy="3491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alesforce marketing cloud – Help Center">
            <a:extLst>
              <a:ext uri="{FF2B5EF4-FFF2-40B4-BE49-F238E27FC236}">
                <a16:creationId xmlns:a16="http://schemas.microsoft.com/office/drawing/2014/main" id="{E37ABD50-6C89-4451-95BC-BCF4500F6C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1" t="26351" r="5332" b="23916"/>
          <a:stretch/>
        </p:blipFill>
        <p:spPr bwMode="auto">
          <a:xfrm>
            <a:off x="8979560" y="4197421"/>
            <a:ext cx="1366881" cy="3491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alesforce marketing cloud – Help Center">
            <a:extLst>
              <a:ext uri="{FF2B5EF4-FFF2-40B4-BE49-F238E27FC236}">
                <a16:creationId xmlns:a16="http://schemas.microsoft.com/office/drawing/2014/main" id="{8934D3DF-F2F7-4382-8BFF-BFC00CBACB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1" t="26351" r="5332" b="23916"/>
          <a:stretch/>
        </p:blipFill>
        <p:spPr bwMode="auto">
          <a:xfrm>
            <a:off x="8979560" y="5191256"/>
            <a:ext cx="1366881" cy="349172"/>
          </a:xfrm>
          <a:prstGeom prst="rect">
            <a:avLst/>
          </a:prstGeom>
          <a:noFill/>
          <a:extLst>
            <a:ext uri="{909E8E84-426E-40DD-AFC4-6F175D3DCCD1}">
              <a14:hiddenFill xmlns:a14="http://schemas.microsoft.com/office/drawing/2010/main">
                <a:solidFill>
                  <a:srgbClr val="FFFFFF"/>
                </a:solidFill>
              </a14:hiddenFill>
            </a:ext>
          </a:extLst>
        </p:spPr>
      </p:pic>
      <p:sp>
        <p:nvSpPr>
          <p:cNvPr id="38" name="Isosceles Triangle 37">
            <a:extLst>
              <a:ext uri="{FF2B5EF4-FFF2-40B4-BE49-F238E27FC236}">
                <a16:creationId xmlns:a16="http://schemas.microsoft.com/office/drawing/2014/main" id="{3A4D80CB-E104-47EB-BC62-BF66ECB3ACC5}"/>
              </a:ext>
            </a:extLst>
          </p:cNvPr>
          <p:cNvSpPr/>
          <p:nvPr/>
        </p:nvSpPr>
        <p:spPr>
          <a:xfrm rot="5400000">
            <a:off x="7254951" y="4449121"/>
            <a:ext cx="2380340" cy="130416"/>
          </a:xfrm>
          <a:prstGeom prst="triangle">
            <a:avLst/>
          </a:prstGeom>
          <a:solidFill>
            <a:srgbClr val="FFF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9" name="Rectangle 38">
            <a:extLst>
              <a:ext uri="{FF2B5EF4-FFF2-40B4-BE49-F238E27FC236}">
                <a16:creationId xmlns:a16="http://schemas.microsoft.com/office/drawing/2014/main" id="{D66683F6-4DB2-44DC-89DB-4160095A1DAC}"/>
              </a:ext>
            </a:extLst>
          </p:cNvPr>
          <p:cNvSpPr/>
          <p:nvPr/>
        </p:nvSpPr>
        <p:spPr>
          <a:xfrm>
            <a:off x="4408759" y="5243715"/>
            <a:ext cx="189270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Einstein 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96057"/>
                </a:solidFill>
                <a:effectLst/>
                <a:uLnTx/>
                <a:uFillTx/>
                <a:ea typeface="+mn-ea"/>
                <a:cs typeface="+mn-cs"/>
              </a:rPr>
              <a:t>(Personalization Builder)</a:t>
            </a:r>
          </a:p>
        </p:txBody>
      </p:sp>
      <p:pic>
        <p:nvPicPr>
          <p:cNvPr id="40" name="Picture 2" descr="Salesforce marketing cloud – Help Center">
            <a:extLst>
              <a:ext uri="{FF2B5EF4-FFF2-40B4-BE49-F238E27FC236}">
                <a16:creationId xmlns:a16="http://schemas.microsoft.com/office/drawing/2014/main" id="{53BAF41B-C6E1-4740-8BAF-A488E4B5F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1" t="26351" r="5332" b="23916"/>
          <a:stretch/>
        </p:blipFill>
        <p:spPr bwMode="auto">
          <a:xfrm>
            <a:off x="4548870" y="4948452"/>
            <a:ext cx="1366881" cy="349172"/>
          </a:xfrm>
          <a:prstGeom prst="rect">
            <a:avLst/>
          </a:prstGeom>
          <a:noFill/>
          <a:extLst>
            <a:ext uri="{909E8E84-426E-40DD-AFC4-6F175D3DCCD1}">
              <a14:hiddenFill xmlns:a14="http://schemas.microsoft.com/office/drawing/2010/main">
                <a:solidFill>
                  <a:srgbClr val="FFFFFF"/>
                </a:solidFill>
              </a14:hiddenFill>
            </a:ext>
          </a:extLst>
        </p:spPr>
      </p:pic>
      <p:sp>
        <p:nvSpPr>
          <p:cNvPr id="41" name="Isosceles Triangle 40">
            <a:extLst>
              <a:ext uri="{FF2B5EF4-FFF2-40B4-BE49-F238E27FC236}">
                <a16:creationId xmlns:a16="http://schemas.microsoft.com/office/drawing/2014/main" id="{95A8F43E-00EC-4062-B783-6C503E6DAAFE}"/>
              </a:ext>
            </a:extLst>
          </p:cNvPr>
          <p:cNvSpPr/>
          <p:nvPr/>
        </p:nvSpPr>
        <p:spPr>
          <a:xfrm rot="5400000">
            <a:off x="5171107" y="4601347"/>
            <a:ext cx="2380340" cy="130416"/>
          </a:xfrm>
          <a:prstGeom prst="triangle">
            <a:avLst/>
          </a:prstGeom>
          <a:solidFill>
            <a:srgbClr val="D5FB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2" name="Oval 41">
            <a:extLst>
              <a:ext uri="{FF2B5EF4-FFF2-40B4-BE49-F238E27FC236}">
                <a16:creationId xmlns:a16="http://schemas.microsoft.com/office/drawing/2014/main" id="{D65BDC8D-1ACA-4D99-BBF3-E80D8F144E92}"/>
              </a:ext>
            </a:extLst>
          </p:cNvPr>
          <p:cNvSpPr>
            <a:spLocks noChangeAspect="1"/>
          </p:cNvSpPr>
          <p:nvPr/>
        </p:nvSpPr>
        <p:spPr>
          <a:xfrm>
            <a:off x="8609710" y="4878758"/>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7</a:t>
            </a:r>
          </a:p>
        </p:txBody>
      </p:sp>
      <p:sp>
        <p:nvSpPr>
          <p:cNvPr id="43" name="object 6">
            <a:extLst>
              <a:ext uri="{FF2B5EF4-FFF2-40B4-BE49-F238E27FC236}">
                <a16:creationId xmlns:a16="http://schemas.microsoft.com/office/drawing/2014/main" id="{36A933AE-17F1-46F2-82A7-DB89FD88D1B3}"/>
              </a:ext>
            </a:extLst>
          </p:cNvPr>
          <p:cNvSpPr txBox="1"/>
          <p:nvPr/>
        </p:nvSpPr>
        <p:spPr>
          <a:xfrm>
            <a:off x="6883780" y="3896632"/>
            <a:ext cx="1097280" cy="274320"/>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10" normalizeH="0" baseline="0" noProof="0">
                <a:ln>
                  <a:noFill/>
                </a:ln>
                <a:solidFill>
                  <a:srgbClr val="696057"/>
                </a:solidFill>
                <a:effectLst/>
                <a:uLnTx/>
                <a:uFillTx/>
                <a:latin typeface="+mn-lt"/>
                <a:ea typeface="+mn-ea"/>
                <a:cs typeface="Open Sans"/>
              </a:rPr>
              <a:t>OMNI-CHANNEL ORCHESTRATION</a:t>
            </a:r>
            <a:endParaRPr kumimoji="0" lang="en-US" sz="800" b="0" i="0" u="none" strike="noStrike" kern="1200" cap="none" spc="0" normalizeH="0" baseline="0" noProof="0">
              <a:ln>
                <a:noFill/>
              </a:ln>
              <a:solidFill>
                <a:srgbClr val="696057"/>
              </a:solidFill>
              <a:effectLst/>
              <a:uLnTx/>
              <a:uFillTx/>
              <a:latin typeface="+mn-lt"/>
              <a:ea typeface="+mn-ea"/>
              <a:cs typeface="Open Sans"/>
            </a:endParaRPr>
          </a:p>
        </p:txBody>
      </p:sp>
      <p:sp>
        <p:nvSpPr>
          <p:cNvPr id="44" name="object 6">
            <a:extLst>
              <a:ext uri="{FF2B5EF4-FFF2-40B4-BE49-F238E27FC236}">
                <a16:creationId xmlns:a16="http://schemas.microsoft.com/office/drawing/2014/main" id="{1E7CAEE1-5358-4E4D-B47B-9DB0EF40C421}"/>
              </a:ext>
            </a:extLst>
          </p:cNvPr>
          <p:cNvSpPr txBox="1"/>
          <p:nvPr/>
        </p:nvSpPr>
        <p:spPr>
          <a:xfrm>
            <a:off x="9114360" y="3866898"/>
            <a:ext cx="1097280" cy="274320"/>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10" normalizeH="0" baseline="0" noProof="0">
                <a:ln>
                  <a:noFill/>
                </a:ln>
                <a:solidFill>
                  <a:srgbClr val="696057"/>
                </a:solidFill>
                <a:effectLst/>
                <a:uLnTx/>
                <a:uFillTx/>
                <a:latin typeface="+mn-lt"/>
                <a:ea typeface="+mn-ea"/>
                <a:cs typeface="Open Sans"/>
              </a:rPr>
              <a:t>PAID ADVERTISING ACTIVATION </a:t>
            </a:r>
            <a:endParaRPr kumimoji="0" lang="en-US" sz="800" b="0" i="0" u="none" strike="noStrike" kern="1200" cap="none" spc="0" normalizeH="0" baseline="0" noProof="0">
              <a:ln>
                <a:noFill/>
              </a:ln>
              <a:solidFill>
                <a:srgbClr val="696057"/>
              </a:solidFill>
              <a:effectLst/>
              <a:uLnTx/>
              <a:uFillTx/>
              <a:latin typeface="+mn-lt"/>
              <a:ea typeface="+mn-ea"/>
              <a:cs typeface="Open Sans"/>
            </a:endParaRPr>
          </a:p>
        </p:txBody>
      </p:sp>
      <p:sp>
        <p:nvSpPr>
          <p:cNvPr id="45" name="object 6">
            <a:extLst>
              <a:ext uri="{FF2B5EF4-FFF2-40B4-BE49-F238E27FC236}">
                <a16:creationId xmlns:a16="http://schemas.microsoft.com/office/drawing/2014/main" id="{112D22A8-C9ED-4BDC-A2D9-A7A1E39DB571}"/>
              </a:ext>
            </a:extLst>
          </p:cNvPr>
          <p:cNvSpPr txBox="1"/>
          <p:nvPr/>
        </p:nvSpPr>
        <p:spPr>
          <a:xfrm>
            <a:off x="9114360" y="4893952"/>
            <a:ext cx="1097280" cy="274320"/>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10" normalizeH="0" baseline="0" noProof="0">
                <a:ln>
                  <a:noFill/>
                </a:ln>
                <a:solidFill>
                  <a:srgbClr val="696057"/>
                </a:solidFill>
                <a:effectLst/>
                <a:uLnTx/>
                <a:uFillTx/>
                <a:latin typeface="+mn-lt"/>
                <a:ea typeface="+mn-ea"/>
                <a:cs typeface="Open Sans"/>
              </a:rPr>
              <a:t>MOBILE ACTIVATION </a:t>
            </a:r>
            <a:endParaRPr kumimoji="0" lang="en-US" sz="800" b="0" i="0" u="none" strike="noStrike" kern="1200" cap="none" spc="0" normalizeH="0" baseline="0" noProof="0">
              <a:ln>
                <a:noFill/>
              </a:ln>
              <a:solidFill>
                <a:srgbClr val="696057"/>
              </a:solidFill>
              <a:effectLst/>
              <a:uLnTx/>
              <a:uFillTx/>
              <a:latin typeface="+mn-lt"/>
              <a:ea typeface="+mn-ea"/>
              <a:cs typeface="Open Sans"/>
            </a:endParaRPr>
          </a:p>
        </p:txBody>
      </p:sp>
      <p:sp>
        <p:nvSpPr>
          <p:cNvPr id="46" name="Oval 45">
            <a:extLst>
              <a:ext uri="{FF2B5EF4-FFF2-40B4-BE49-F238E27FC236}">
                <a16:creationId xmlns:a16="http://schemas.microsoft.com/office/drawing/2014/main" id="{020CB567-B7D9-41A8-882B-BA9A137DA0FC}"/>
              </a:ext>
            </a:extLst>
          </p:cNvPr>
          <p:cNvSpPr>
            <a:spLocks noChangeAspect="1"/>
          </p:cNvSpPr>
          <p:nvPr/>
        </p:nvSpPr>
        <p:spPr>
          <a:xfrm>
            <a:off x="4339057" y="4657538"/>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3</a:t>
            </a:r>
          </a:p>
        </p:txBody>
      </p:sp>
      <p:sp>
        <p:nvSpPr>
          <p:cNvPr id="47" name="object 10">
            <a:extLst>
              <a:ext uri="{FF2B5EF4-FFF2-40B4-BE49-F238E27FC236}">
                <a16:creationId xmlns:a16="http://schemas.microsoft.com/office/drawing/2014/main" id="{9A092350-1BE4-4B83-AF56-47451BC3DB21}"/>
              </a:ext>
            </a:extLst>
          </p:cNvPr>
          <p:cNvSpPr txBox="1"/>
          <p:nvPr/>
        </p:nvSpPr>
        <p:spPr>
          <a:xfrm>
            <a:off x="4639924" y="4592687"/>
            <a:ext cx="1500690" cy="349172"/>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Roboto" panose="02000000000000000000" pitchFamily="2" charset="0"/>
                <a:cs typeface="Open Sans"/>
              </a:rPr>
              <a:t>PRODUCT PERSONALIZATION </a:t>
            </a:r>
          </a:p>
        </p:txBody>
      </p:sp>
      <p:sp>
        <p:nvSpPr>
          <p:cNvPr id="48" name="Isosceles Triangle 47">
            <a:extLst>
              <a:ext uri="{FF2B5EF4-FFF2-40B4-BE49-F238E27FC236}">
                <a16:creationId xmlns:a16="http://schemas.microsoft.com/office/drawing/2014/main" id="{96E00DA0-352D-4763-81EC-6A4A985B2092}"/>
              </a:ext>
            </a:extLst>
          </p:cNvPr>
          <p:cNvSpPr/>
          <p:nvPr/>
        </p:nvSpPr>
        <p:spPr>
          <a:xfrm rot="5400000">
            <a:off x="10167833" y="4330622"/>
            <a:ext cx="1009497" cy="130416"/>
          </a:xfrm>
          <a:prstGeom prst="triangle">
            <a:avLst/>
          </a:prstGeom>
          <a:solidFill>
            <a:srgbClr val="FFF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9" name="Isosceles Triangle 48">
            <a:extLst>
              <a:ext uri="{FF2B5EF4-FFF2-40B4-BE49-F238E27FC236}">
                <a16:creationId xmlns:a16="http://schemas.microsoft.com/office/drawing/2014/main" id="{4F34ED85-DF6E-4ED6-AB9A-9D10E1A310A7}"/>
              </a:ext>
            </a:extLst>
          </p:cNvPr>
          <p:cNvSpPr/>
          <p:nvPr/>
        </p:nvSpPr>
        <p:spPr>
          <a:xfrm rot="5400000">
            <a:off x="10261101" y="5373006"/>
            <a:ext cx="822960" cy="130416"/>
          </a:xfrm>
          <a:prstGeom prst="triangle">
            <a:avLst/>
          </a:prstGeom>
          <a:solidFill>
            <a:srgbClr val="FFF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0" name="Isosceles Triangle 49">
            <a:extLst>
              <a:ext uri="{FF2B5EF4-FFF2-40B4-BE49-F238E27FC236}">
                <a16:creationId xmlns:a16="http://schemas.microsoft.com/office/drawing/2014/main" id="{B2285E1E-CA1E-403E-AC54-72E278054760}"/>
              </a:ext>
            </a:extLst>
          </p:cNvPr>
          <p:cNvSpPr/>
          <p:nvPr/>
        </p:nvSpPr>
        <p:spPr>
          <a:xfrm rot="5400000">
            <a:off x="10306821" y="3381886"/>
            <a:ext cx="731520" cy="130416"/>
          </a:xfrm>
          <a:prstGeom prst="triangle">
            <a:avLst/>
          </a:prstGeom>
          <a:solidFill>
            <a:srgbClr val="FFF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1" name="TextBox 50">
            <a:extLst>
              <a:ext uri="{FF2B5EF4-FFF2-40B4-BE49-F238E27FC236}">
                <a16:creationId xmlns:a16="http://schemas.microsoft.com/office/drawing/2014/main" id="{9B9D92FF-A54A-4925-9334-74F40B313C2D}"/>
              </a:ext>
            </a:extLst>
          </p:cNvPr>
          <p:cNvSpPr txBox="1"/>
          <p:nvPr/>
        </p:nvSpPr>
        <p:spPr>
          <a:xfrm>
            <a:off x="10863194" y="3498663"/>
            <a:ext cx="822960" cy="400110"/>
          </a:xfrm>
          <a:prstGeom prst="rect">
            <a:avLst/>
          </a:prstGeom>
          <a:no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Transact. Emails</a:t>
            </a:r>
          </a:p>
        </p:txBody>
      </p:sp>
      <p:sp>
        <p:nvSpPr>
          <p:cNvPr id="52" name="object 16">
            <a:extLst>
              <a:ext uri="{FF2B5EF4-FFF2-40B4-BE49-F238E27FC236}">
                <a16:creationId xmlns:a16="http://schemas.microsoft.com/office/drawing/2014/main" id="{352F83FD-0A52-4C1F-8073-92E0AFE461E7}"/>
              </a:ext>
            </a:extLst>
          </p:cNvPr>
          <p:cNvSpPr/>
          <p:nvPr/>
        </p:nvSpPr>
        <p:spPr>
          <a:xfrm>
            <a:off x="601205" y="1805139"/>
            <a:ext cx="2282458" cy="35178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rgbClr val="E7FFC8"/>
          </a:solidFill>
          <a:ln w="38100">
            <a:solidFill>
              <a:srgbClr val="85F1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sp>
        <p:nvSpPr>
          <p:cNvPr id="53" name="object 19">
            <a:extLst>
              <a:ext uri="{FF2B5EF4-FFF2-40B4-BE49-F238E27FC236}">
                <a16:creationId xmlns:a16="http://schemas.microsoft.com/office/drawing/2014/main" id="{A04199F5-F42C-45D2-B892-E05011599805}"/>
              </a:ext>
            </a:extLst>
          </p:cNvPr>
          <p:cNvSpPr/>
          <p:nvPr/>
        </p:nvSpPr>
        <p:spPr>
          <a:xfrm>
            <a:off x="2977924" y="1800889"/>
            <a:ext cx="3418916" cy="360287"/>
          </a:xfrm>
          <a:custGeom>
            <a:avLst/>
            <a:gdLst/>
            <a:ahLst/>
            <a:cxnLst/>
            <a:rect l="l" t="t" r="r" b="b"/>
            <a:pathLst>
              <a:path w="1675129" h="1160145">
                <a:moveTo>
                  <a:pt x="0" y="1159763"/>
                </a:moveTo>
                <a:lnTo>
                  <a:pt x="1674876" y="1159763"/>
                </a:lnTo>
                <a:lnTo>
                  <a:pt x="1674876" y="0"/>
                </a:lnTo>
                <a:lnTo>
                  <a:pt x="0" y="0"/>
                </a:lnTo>
                <a:lnTo>
                  <a:pt x="0" y="1159763"/>
                </a:lnTo>
                <a:close/>
              </a:path>
            </a:pathLst>
          </a:custGeom>
          <a:solidFill>
            <a:srgbClr val="D5FBFF"/>
          </a:solidFill>
          <a:ln w="38100">
            <a:solidFill>
              <a:srgbClr val="85F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sp>
        <p:nvSpPr>
          <p:cNvPr id="54" name="object 22">
            <a:extLst>
              <a:ext uri="{FF2B5EF4-FFF2-40B4-BE49-F238E27FC236}">
                <a16:creationId xmlns:a16="http://schemas.microsoft.com/office/drawing/2014/main" id="{C989C60A-8EEF-4B1D-9D0E-54D84D8BA77C}"/>
              </a:ext>
            </a:extLst>
          </p:cNvPr>
          <p:cNvSpPr/>
          <p:nvPr/>
        </p:nvSpPr>
        <p:spPr>
          <a:xfrm>
            <a:off x="6491103" y="1802724"/>
            <a:ext cx="5213118" cy="356616"/>
          </a:xfrm>
          <a:custGeom>
            <a:avLst/>
            <a:gdLst/>
            <a:ahLst/>
            <a:cxnLst/>
            <a:rect l="l" t="t" r="r" b="b"/>
            <a:pathLst>
              <a:path w="1673859" h="1160145">
                <a:moveTo>
                  <a:pt x="0" y="1159763"/>
                </a:moveTo>
                <a:lnTo>
                  <a:pt x="1673352" y="1159763"/>
                </a:lnTo>
                <a:lnTo>
                  <a:pt x="1673352" y="0"/>
                </a:lnTo>
                <a:lnTo>
                  <a:pt x="0" y="0"/>
                </a:lnTo>
                <a:lnTo>
                  <a:pt x="0" y="1159763"/>
                </a:lnTo>
                <a:close/>
              </a:path>
            </a:pathLst>
          </a:custGeom>
          <a:solidFill>
            <a:srgbClr val="FFF6CC"/>
          </a:solidFill>
          <a:ln w="38100">
            <a:solidFill>
              <a:srgbClr val="FCD2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grpSp>
        <p:nvGrpSpPr>
          <p:cNvPr id="55" name="Group 54">
            <a:extLst>
              <a:ext uri="{FF2B5EF4-FFF2-40B4-BE49-F238E27FC236}">
                <a16:creationId xmlns:a16="http://schemas.microsoft.com/office/drawing/2014/main" id="{46ABDB73-A346-402D-8C36-C110BDC431BD}"/>
              </a:ext>
            </a:extLst>
          </p:cNvPr>
          <p:cNvGrpSpPr/>
          <p:nvPr/>
        </p:nvGrpSpPr>
        <p:grpSpPr>
          <a:xfrm>
            <a:off x="7433503" y="1818472"/>
            <a:ext cx="3328319" cy="325120"/>
            <a:chOff x="7921146" y="1558001"/>
            <a:chExt cx="3328319" cy="325120"/>
          </a:xfrm>
        </p:grpSpPr>
        <p:sp>
          <p:nvSpPr>
            <p:cNvPr id="56" name="object 24">
              <a:extLst>
                <a:ext uri="{FF2B5EF4-FFF2-40B4-BE49-F238E27FC236}">
                  <a16:creationId xmlns:a16="http://schemas.microsoft.com/office/drawing/2014/main" id="{617C790F-C379-4C0A-A786-099AF0C67057}"/>
                </a:ext>
              </a:extLst>
            </p:cNvPr>
            <p:cNvSpPr txBox="1"/>
            <p:nvPr/>
          </p:nvSpPr>
          <p:spPr>
            <a:xfrm>
              <a:off x="8093131" y="1621816"/>
              <a:ext cx="3156334" cy="197490"/>
            </a:xfrm>
            <a:prstGeom prst="rect">
              <a:avLst/>
            </a:prstGeom>
          </p:spPr>
          <p:txBody>
            <a:bodyPr vert="horz" wrap="square" lIns="0" tIns="12700" rIns="0" bIns="0" rtlCol="0">
              <a:spAutoFit/>
            </a:bodyPr>
            <a:lstStyle/>
            <a:p>
              <a:pPr marL="64135" marR="5080" lvl="0" indent="-52069" algn="ctr" defTabSz="914400" rtl="0" eaLnBrk="1" fontAlgn="auto" latinLnBrk="0" hangingPunct="1">
                <a:lnSpc>
                  <a:spcPct val="100000"/>
                </a:lnSpc>
                <a:spcBef>
                  <a:spcPts val="100"/>
                </a:spcBef>
                <a:spcAft>
                  <a:spcPts val="0"/>
                </a:spcAft>
                <a:buClrTx/>
                <a:buSzTx/>
                <a:buFontTx/>
                <a:buNone/>
                <a:tabLst/>
                <a:defRPr/>
              </a:pPr>
              <a:r>
                <a:rPr kumimoji="0" lang="en-US" sz="1200" b="1" i="0" u="none" strike="noStrike" kern="1200" cap="none" spc="-5" normalizeH="0" baseline="0" noProof="0">
                  <a:ln>
                    <a:noFill/>
                  </a:ln>
                  <a:solidFill>
                    <a:srgbClr val="696057"/>
                  </a:solidFill>
                  <a:effectLst/>
                  <a:uLnTx/>
                  <a:uFillTx/>
                  <a:ea typeface="+mn-ea"/>
                  <a:cs typeface="Open Sans"/>
                </a:rPr>
                <a:t>DELIVERY: CONTENT AND CHANNELS</a:t>
              </a:r>
              <a:endParaRPr kumimoji="0" lang="en-US" sz="1200" b="0" i="0" u="none" strike="noStrike" kern="1200" cap="none" spc="0" normalizeH="0" baseline="0" noProof="0">
                <a:ln>
                  <a:noFill/>
                </a:ln>
                <a:solidFill>
                  <a:srgbClr val="696057"/>
                </a:solidFill>
                <a:effectLst/>
                <a:uLnTx/>
                <a:uFillTx/>
                <a:ea typeface="+mn-ea"/>
                <a:cs typeface="Open Sans"/>
              </a:endParaRPr>
            </a:p>
          </p:txBody>
        </p:sp>
        <p:sp>
          <p:nvSpPr>
            <p:cNvPr id="57" name="object 30">
              <a:extLst>
                <a:ext uri="{FF2B5EF4-FFF2-40B4-BE49-F238E27FC236}">
                  <a16:creationId xmlns:a16="http://schemas.microsoft.com/office/drawing/2014/main" id="{0D1C3928-85C3-42EB-ACDB-CB19621F3642}"/>
                </a:ext>
              </a:extLst>
            </p:cNvPr>
            <p:cNvSpPr/>
            <p:nvPr/>
          </p:nvSpPr>
          <p:spPr>
            <a:xfrm>
              <a:off x="7921146" y="1558001"/>
              <a:ext cx="323215" cy="325120"/>
            </a:xfrm>
            <a:custGeom>
              <a:avLst/>
              <a:gdLst/>
              <a:ahLst/>
              <a:cxnLst/>
              <a:rect l="l" t="t" r="r" b="b"/>
              <a:pathLst>
                <a:path w="323215" h="325120">
                  <a:moveTo>
                    <a:pt x="169672" y="0"/>
                  </a:moveTo>
                  <a:lnTo>
                    <a:pt x="152907" y="0"/>
                  </a:lnTo>
                  <a:lnTo>
                    <a:pt x="145161" y="508"/>
                  </a:lnTo>
                  <a:lnTo>
                    <a:pt x="137287" y="2032"/>
                  </a:lnTo>
                  <a:lnTo>
                    <a:pt x="128397" y="3429"/>
                  </a:lnTo>
                  <a:lnTo>
                    <a:pt x="121539" y="5461"/>
                  </a:lnTo>
                  <a:lnTo>
                    <a:pt x="113283" y="7366"/>
                  </a:lnTo>
                  <a:lnTo>
                    <a:pt x="99060" y="12827"/>
                  </a:lnTo>
                  <a:lnTo>
                    <a:pt x="58800" y="37084"/>
                  </a:lnTo>
                  <a:lnTo>
                    <a:pt x="27940" y="71628"/>
                  </a:lnTo>
                  <a:lnTo>
                    <a:pt x="7366" y="114173"/>
                  </a:lnTo>
                  <a:lnTo>
                    <a:pt x="1016" y="146304"/>
                  </a:lnTo>
                  <a:lnTo>
                    <a:pt x="0" y="154178"/>
                  </a:lnTo>
                  <a:lnTo>
                    <a:pt x="0" y="170434"/>
                  </a:lnTo>
                  <a:lnTo>
                    <a:pt x="1904" y="187198"/>
                  </a:lnTo>
                  <a:lnTo>
                    <a:pt x="12700" y="225806"/>
                  </a:lnTo>
                  <a:lnTo>
                    <a:pt x="37211" y="265811"/>
                  </a:lnTo>
                  <a:lnTo>
                    <a:pt x="71120" y="297434"/>
                  </a:lnTo>
                  <a:lnTo>
                    <a:pt x="113283" y="317754"/>
                  </a:lnTo>
                  <a:lnTo>
                    <a:pt x="152907" y="324612"/>
                  </a:lnTo>
                  <a:lnTo>
                    <a:pt x="169672" y="324612"/>
                  </a:lnTo>
                  <a:lnTo>
                    <a:pt x="185800" y="323596"/>
                  </a:lnTo>
                  <a:lnTo>
                    <a:pt x="193675" y="321691"/>
                  </a:lnTo>
                  <a:lnTo>
                    <a:pt x="201929" y="320167"/>
                  </a:lnTo>
                  <a:lnTo>
                    <a:pt x="208915" y="317754"/>
                  </a:lnTo>
                  <a:lnTo>
                    <a:pt x="224027" y="312293"/>
                  </a:lnTo>
                  <a:lnTo>
                    <a:pt x="235748" y="306324"/>
                  </a:lnTo>
                  <a:lnTo>
                    <a:pt x="161798" y="306324"/>
                  </a:lnTo>
                  <a:lnTo>
                    <a:pt x="147066" y="305308"/>
                  </a:lnTo>
                  <a:lnTo>
                    <a:pt x="105410" y="295021"/>
                  </a:lnTo>
                  <a:lnTo>
                    <a:pt x="70612" y="273685"/>
                  </a:lnTo>
                  <a:lnTo>
                    <a:pt x="43179" y="243078"/>
                  </a:lnTo>
                  <a:lnTo>
                    <a:pt x="25019" y="205105"/>
                  </a:lnTo>
                  <a:lnTo>
                    <a:pt x="18669" y="162560"/>
                  </a:lnTo>
                  <a:lnTo>
                    <a:pt x="19176" y="148209"/>
                  </a:lnTo>
                  <a:lnTo>
                    <a:pt x="29845" y="106172"/>
                  </a:lnTo>
                  <a:lnTo>
                    <a:pt x="51435" y="71120"/>
                  </a:lnTo>
                  <a:lnTo>
                    <a:pt x="81915" y="42926"/>
                  </a:lnTo>
                  <a:lnTo>
                    <a:pt x="118618" y="25146"/>
                  </a:lnTo>
                  <a:lnTo>
                    <a:pt x="161798" y="18796"/>
                  </a:lnTo>
                  <a:lnTo>
                    <a:pt x="236668" y="18796"/>
                  </a:lnTo>
                  <a:lnTo>
                    <a:pt x="224027" y="12827"/>
                  </a:lnTo>
                  <a:lnTo>
                    <a:pt x="208915" y="7366"/>
                  </a:lnTo>
                  <a:lnTo>
                    <a:pt x="201929" y="5461"/>
                  </a:lnTo>
                  <a:lnTo>
                    <a:pt x="193675" y="3429"/>
                  </a:lnTo>
                  <a:lnTo>
                    <a:pt x="185800" y="2032"/>
                  </a:lnTo>
                  <a:lnTo>
                    <a:pt x="177926" y="508"/>
                  </a:lnTo>
                  <a:lnTo>
                    <a:pt x="169672" y="0"/>
                  </a:lnTo>
                  <a:close/>
                </a:path>
                <a:path w="323215" h="325120">
                  <a:moveTo>
                    <a:pt x="236668" y="18796"/>
                  </a:moveTo>
                  <a:lnTo>
                    <a:pt x="161798" y="18796"/>
                  </a:lnTo>
                  <a:lnTo>
                    <a:pt x="176022" y="19304"/>
                  </a:lnTo>
                  <a:lnTo>
                    <a:pt x="189738" y="21209"/>
                  </a:lnTo>
                  <a:lnTo>
                    <a:pt x="229489" y="36068"/>
                  </a:lnTo>
                  <a:lnTo>
                    <a:pt x="262254" y="60325"/>
                  </a:lnTo>
                  <a:lnTo>
                    <a:pt x="286766" y="93853"/>
                  </a:lnTo>
                  <a:lnTo>
                    <a:pt x="300990" y="133350"/>
                  </a:lnTo>
                  <a:lnTo>
                    <a:pt x="304419" y="162560"/>
                  </a:lnTo>
                  <a:lnTo>
                    <a:pt x="303529" y="177419"/>
                  </a:lnTo>
                  <a:lnTo>
                    <a:pt x="292735" y="218440"/>
                  </a:lnTo>
                  <a:lnTo>
                    <a:pt x="271652" y="253492"/>
                  </a:lnTo>
                  <a:lnTo>
                    <a:pt x="241173" y="281686"/>
                  </a:lnTo>
                  <a:lnTo>
                    <a:pt x="203962" y="300355"/>
                  </a:lnTo>
                  <a:lnTo>
                    <a:pt x="161798" y="306324"/>
                  </a:lnTo>
                  <a:lnTo>
                    <a:pt x="235748" y="306324"/>
                  </a:lnTo>
                  <a:lnTo>
                    <a:pt x="275590" y="277622"/>
                  </a:lnTo>
                  <a:lnTo>
                    <a:pt x="303529" y="239649"/>
                  </a:lnTo>
                  <a:lnTo>
                    <a:pt x="317753" y="203073"/>
                  </a:lnTo>
                  <a:lnTo>
                    <a:pt x="321564" y="179324"/>
                  </a:lnTo>
                  <a:lnTo>
                    <a:pt x="322579" y="170434"/>
                  </a:lnTo>
                  <a:lnTo>
                    <a:pt x="323088" y="162560"/>
                  </a:lnTo>
                  <a:lnTo>
                    <a:pt x="322579" y="154178"/>
                  </a:lnTo>
                  <a:lnTo>
                    <a:pt x="321564" y="146304"/>
                  </a:lnTo>
                  <a:lnTo>
                    <a:pt x="321182" y="137414"/>
                  </a:lnTo>
                  <a:lnTo>
                    <a:pt x="309879" y="98806"/>
                  </a:lnTo>
                  <a:lnTo>
                    <a:pt x="286257" y="59309"/>
                  </a:lnTo>
                  <a:lnTo>
                    <a:pt x="251968" y="28194"/>
                  </a:lnTo>
                  <a:lnTo>
                    <a:pt x="237744" y="19304"/>
                  </a:lnTo>
                  <a:lnTo>
                    <a:pt x="236668"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sp>
          <p:nvSpPr>
            <p:cNvPr id="58" name="object 31">
              <a:extLst>
                <a:ext uri="{FF2B5EF4-FFF2-40B4-BE49-F238E27FC236}">
                  <a16:creationId xmlns:a16="http://schemas.microsoft.com/office/drawing/2014/main" id="{52B1FC0E-5F73-4DDF-B890-49183D93E4C2}"/>
                </a:ext>
              </a:extLst>
            </p:cNvPr>
            <p:cNvSpPr/>
            <p:nvPr/>
          </p:nvSpPr>
          <p:spPr>
            <a:xfrm>
              <a:off x="7998870" y="1648933"/>
              <a:ext cx="147827" cy="1432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grpSp>
      <p:grpSp>
        <p:nvGrpSpPr>
          <p:cNvPr id="59" name="Group 58">
            <a:extLst>
              <a:ext uri="{FF2B5EF4-FFF2-40B4-BE49-F238E27FC236}">
                <a16:creationId xmlns:a16="http://schemas.microsoft.com/office/drawing/2014/main" id="{043D3D1A-7611-4429-8386-6C1DC68D7B2D}"/>
              </a:ext>
            </a:extLst>
          </p:cNvPr>
          <p:cNvGrpSpPr/>
          <p:nvPr/>
        </p:nvGrpSpPr>
        <p:grpSpPr>
          <a:xfrm>
            <a:off x="1313604" y="1818472"/>
            <a:ext cx="857661" cy="325120"/>
            <a:chOff x="1360488" y="1547841"/>
            <a:chExt cx="857661" cy="325120"/>
          </a:xfrm>
        </p:grpSpPr>
        <p:sp>
          <p:nvSpPr>
            <p:cNvPr id="60" name="object 18">
              <a:extLst>
                <a:ext uri="{FF2B5EF4-FFF2-40B4-BE49-F238E27FC236}">
                  <a16:creationId xmlns:a16="http://schemas.microsoft.com/office/drawing/2014/main" id="{26731842-E5DA-4836-82D9-427809A10BC9}"/>
                </a:ext>
              </a:extLst>
            </p:cNvPr>
            <p:cNvSpPr txBox="1"/>
            <p:nvPr/>
          </p:nvSpPr>
          <p:spPr>
            <a:xfrm>
              <a:off x="1805399" y="1611656"/>
              <a:ext cx="41275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25" normalizeH="0" baseline="0" noProof="0">
                  <a:ln>
                    <a:noFill/>
                  </a:ln>
                  <a:solidFill>
                    <a:srgbClr val="696057"/>
                  </a:solidFill>
                  <a:effectLst/>
                  <a:uLnTx/>
                  <a:uFillTx/>
                  <a:ea typeface="+mn-ea"/>
                  <a:cs typeface="Open Sans"/>
                </a:rPr>
                <a:t>D</a:t>
              </a:r>
              <a:r>
                <a:rPr kumimoji="0" sz="1200" b="1" i="0" u="none" strike="noStrike" kern="1200" cap="none" spc="-85" normalizeH="0" baseline="0" noProof="0">
                  <a:ln>
                    <a:noFill/>
                  </a:ln>
                  <a:solidFill>
                    <a:srgbClr val="696057"/>
                  </a:solidFill>
                  <a:effectLst/>
                  <a:uLnTx/>
                  <a:uFillTx/>
                  <a:ea typeface="+mn-ea"/>
                  <a:cs typeface="Open Sans"/>
                </a:rPr>
                <a:t>AT</a:t>
              </a:r>
              <a:r>
                <a:rPr kumimoji="0" sz="1200" b="1" i="0" u="none" strike="noStrike" kern="1200" cap="none" spc="0" normalizeH="0" baseline="0" noProof="0">
                  <a:ln>
                    <a:noFill/>
                  </a:ln>
                  <a:solidFill>
                    <a:srgbClr val="696057"/>
                  </a:solidFill>
                  <a:effectLst/>
                  <a:uLnTx/>
                  <a:uFillTx/>
                  <a:ea typeface="+mn-ea"/>
                  <a:cs typeface="Open Sans"/>
                </a:rPr>
                <a:t>A</a:t>
              </a:r>
              <a:endParaRPr kumimoji="0" sz="1200" b="0" i="0" u="none" strike="noStrike" kern="1200" cap="none" spc="0" normalizeH="0" baseline="0" noProof="0">
                <a:ln>
                  <a:noFill/>
                </a:ln>
                <a:solidFill>
                  <a:srgbClr val="696057"/>
                </a:solidFill>
                <a:effectLst/>
                <a:uLnTx/>
                <a:uFillTx/>
                <a:ea typeface="+mn-ea"/>
                <a:cs typeface="Open Sans"/>
              </a:endParaRPr>
            </a:p>
          </p:txBody>
        </p:sp>
        <p:sp>
          <p:nvSpPr>
            <p:cNvPr id="61" name="object 36">
              <a:extLst>
                <a:ext uri="{FF2B5EF4-FFF2-40B4-BE49-F238E27FC236}">
                  <a16:creationId xmlns:a16="http://schemas.microsoft.com/office/drawing/2014/main" id="{7ED05DE6-F955-412B-9656-12C634180DC8}"/>
                </a:ext>
              </a:extLst>
            </p:cNvPr>
            <p:cNvSpPr/>
            <p:nvPr/>
          </p:nvSpPr>
          <p:spPr>
            <a:xfrm>
              <a:off x="1360488" y="1547841"/>
              <a:ext cx="323215" cy="325120"/>
            </a:xfrm>
            <a:custGeom>
              <a:avLst/>
              <a:gdLst/>
              <a:ahLst/>
              <a:cxnLst/>
              <a:rect l="l" t="t" r="r" b="b"/>
              <a:pathLst>
                <a:path w="323214" h="325120">
                  <a:moveTo>
                    <a:pt x="161543" y="0"/>
                  </a:moveTo>
                  <a:lnTo>
                    <a:pt x="153669" y="1016"/>
                  </a:lnTo>
                  <a:lnTo>
                    <a:pt x="137032" y="2032"/>
                  </a:lnTo>
                  <a:lnTo>
                    <a:pt x="129158" y="3429"/>
                  </a:lnTo>
                  <a:lnTo>
                    <a:pt x="84962" y="20193"/>
                  </a:lnTo>
                  <a:lnTo>
                    <a:pt x="47116" y="47879"/>
                  </a:lnTo>
                  <a:lnTo>
                    <a:pt x="19685" y="85852"/>
                  </a:lnTo>
                  <a:lnTo>
                    <a:pt x="4952" y="121793"/>
                  </a:lnTo>
                  <a:lnTo>
                    <a:pt x="507" y="154432"/>
                  </a:lnTo>
                  <a:lnTo>
                    <a:pt x="0" y="162306"/>
                  </a:lnTo>
                  <a:lnTo>
                    <a:pt x="4952" y="202819"/>
                  </a:lnTo>
                  <a:lnTo>
                    <a:pt x="19685" y="240284"/>
                  </a:lnTo>
                  <a:lnTo>
                    <a:pt x="47116" y="277241"/>
                  </a:lnTo>
                  <a:lnTo>
                    <a:pt x="84962" y="304927"/>
                  </a:lnTo>
                  <a:lnTo>
                    <a:pt x="129158" y="321691"/>
                  </a:lnTo>
                  <a:lnTo>
                    <a:pt x="137032" y="322580"/>
                  </a:lnTo>
                  <a:lnTo>
                    <a:pt x="144906" y="324104"/>
                  </a:lnTo>
                  <a:lnTo>
                    <a:pt x="153669" y="324612"/>
                  </a:lnTo>
                  <a:lnTo>
                    <a:pt x="169925" y="324612"/>
                  </a:lnTo>
                  <a:lnTo>
                    <a:pt x="177800" y="324104"/>
                  </a:lnTo>
                  <a:lnTo>
                    <a:pt x="186054" y="322580"/>
                  </a:lnTo>
                  <a:lnTo>
                    <a:pt x="194437" y="321691"/>
                  </a:lnTo>
                  <a:lnTo>
                    <a:pt x="201802" y="319659"/>
                  </a:lnTo>
                  <a:lnTo>
                    <a:pt x="209676" y="317754"/>
                  </a:lnTo>
                  <a:lnTo>
                    <a:pt x="223900" y="312293"/>
                  </a:lnTo>
                  <a:lnTo>
                    <a:pt x="235838" y="306324"/>
                  </a:lnTo>
                  <a:lnTo>
                    <a:pt x="161543" y="306324"/>
                  </a:lnTo>
                  <a:lnTo>
                    <a:pt x="146812" y="305816"/>
                  </a:lnTo>
                  <a:lnTo>
                    <a:pt x="106044" y="295021"/>
                  </a:lnTo>
                  <a:lnTo>
                    <a:pt x="70230" y="273304"/>
                  </a:lnTo>
                  <a:lnTo>
                    <a:pt x="43179" y="242697"/>
                  </a:lnTo>
                  <a:lnTo>
                    <a:pt x="25018" y="205740"/>
                  </a:lnTo>
                  <a:lnTo>
                    <a:pt x="18161" y="162306"/>
                  </a:lnTo>
                  <a:lnTo>
                    <a:pt x="19685" y="147955"/>
                  </a:lnTo>
                  <a:lnTo>
                    <a:pt x="30479" y="107061"/>
                  </a:lnTo>
                  <a:lnTo>
                    <a:pt x="51562" y="70993"/>
                  </a:lnTo>
                  <a:lnTo>
                    <a:pt x="81533" y="43942"/>
                  </a:lnTo>
                  <a:lnTo>
                    <a:pt x="119379" y="25146"/>
                  </a:lnTo>
                  <a:lnTo>
                    <a:pt x="161543" y="18796"/>
                  </a:lnTo>
                  <a:lnTo>
                    <a:pt x="235632" y="18796"/>
                  </a:lnTo>
                  <a:lnTo>
                    <a:pt x="223900" y="13335"/>
                  </a:lnTo>
                  <a:lnTo>
                    <a:pt x="209676" y="7366"/>
                  </a:lnTo>
                  <a:lnTo>
                    <a:pt x="201802" y="5461"/>
                  </a:lnTo>
                  <a:lnTo>
                    <a:pt x="194437" y="3429"/>
                  </a:lnTo>
                  <a:lnTo>
                    <a:pt x="186054" y="2032"/>
                  </a:lnTo>
                  <a:lnTo>
                    <a:pt x="169925" y="1016"/>
                  </a:lnTo>
                  <a:lnTo>
                    <a:pt x="161543" y="0"/>
                  </a:lnTo>
                  <a:close/>
                </a:path>
                <a:path w="323214" h="325120">
                  <a:moveTo>
                    <a:pt x="235632" y="18796"/>
                  </a:moveTo>
                  <a:lnTo>
                    <a:pt x="161543" y="18796"/>
                  </a:lnTo>
                  <a:lnTo>
                    <a:pt x="175767" y="20193"/>
                  </a:lnTo>
                  <a:lnTo>
                    <a:pt x="190500" y="22225"/>
                  </a:lnTo>
                  <a:lnTo>
                    <a:pt x="229362" y="36449"/>
                  </a:lnTo>
                  <a:lnTo>
                    <a:pt x="262254" y="61214"/>
                  </a:lnTo>
                  <a:lnTo>
                    <a:pt x="287274" y="94234"/>
                  </a:lnTo>
                  <a:lnTo>
                    <a:pt x="302005" y="134239"/>
                  </a:lnTo>
                  <a:lnTo>
                    <a:pt x="304418" y="162306"/>
                  </a:lnTo>
                  <a:lnTo>
                    <a:pt x="303911" y="177165"/>
                  </a:lnTo>
                  <a:lnTo>
                    <a:pt x="293115" y="219075"/>
                  </a:lnTo>
                  <a:lnTo>
                    <a:pt x="271525" y="254127"/>
                  </a:lnTo>
                  <a:lnTo>
                    <a:pt x="241045" y="281686"/>
                  </a:lnTo>
                  <a:lnTo>
                    <a:pt x="204215" y="299466"/>
                  </a:lnTo>
                  <a:lnTo>
                    <a:pt x="161543" y="306324"/>
                  </a:lnTo>
                  <a:lnTo>
                    <a:pt x="235838" y="306324"/>
                  </a:lnTo>
                  <a:lnTo>
                    <a:pt x="275463" y="277241"/>
                  </a:lnTo>
                  <a:lnTo>
                    <a:pt x="303402" y="240284"/>
                  </a:lnTo>
                  <a:lnTo>
                    <a:pt x="317626" y="202819"/>
                  </a:lnTo>
                  <a:lnTo>
                    <a:pt x="319658" y="194818"/>
                  </a:lnTo>
                  <a:lnTo>
                    <a:pt x="321182" y="186944"/>
                  </a:lnTo>
                  <a:lnTo>
                    <a:pt x="322579" y="179070"/>
                  </a:lnTo>
                  <a:lnTo>
                    <a:pt x="323088" y="171196"/>
                  </a:lnTo>
                  <a:lnTo>
                    <a:pt x="323088" y="154432"/>
                  </a:lnTo>
                  <a:lnTo>
                    <a:pt x="315721" y="114935"/>
                  </a:lnTo>
                  <a:lnTo>
                    <a:pt x="295148" y="71501"/>
                  </a:lnTo>
                  <a:lnTo>
                    <a:pt x="264160" y="37465"/>
                  </a:lnTo>
                  <a:lnTo>
                    <a:pt x="238632" y="20193"/>
                  </a:lnTo>
                  <a:lnTo>
                    <a:pt x="23563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sp>
          <p:nvSpPr>
            <p:cNvPr id="62" name="object 37">
              <a:extLst>
                <a:ext uri="{FF2B5EF4-FFF2-40B4-BE49-F238E27FC236}">
                  <a16:creationId xmlns:a16="http://schemas.microsoft.com/office/drawing/2014/main" id="{ADA9CCA7-50B2-448A-85DB-8A1D3AC93047}"/>
                </a:ext>
              </a:extLst>
            </p:cNvPr>
            <p:cNvSpPr/>
            <p:nvPr/>
          </p:nvSpPr>
          <p:spPr>
            <a:xfrm>
              <a:off x="1447356" y="1634964"/>
              <a:ext cx="152400" cy="15087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grpSp>
      <p:grpSp>
        <p:nvGrpSpPr>
          <p:cNvPr id="63" name="Group 62">
            <a:extLst>
              <a:ext uri="{FF2B5EF4-FFF2-40B4-BE49-F238E27FC236}">
                <a16:creationId xmlns:a16="http://schemas.microsoft.com/office/drawing/2014/main" id="{7805252F-0690-4BFE-94A2-9420A3DB3FEB}"/>
              </a:ext>
            </a:extLst>
          </p:cNvPr>
          <p:cNvGrpSpPr/>
          <p:nvPr/>
        </p:nvGrpSpPr>
        <p:grpSpPr>
          <a:xfrm>
            <a:off x="3321824" y="1818472"/>
            <a:ext cx="2731117" cy="325120"/>
            <a:chOff x="3358359" y="1558001"/>
            <a:chExt cx="2731117" cy="325120"/>
          </a:xfrm>
        </p:grpSpPr>
        <p:sp>
          <p:nvSpPr>
            <p:cNvPr id="64" name="object 21">
              <a:extLst>
                <a:ext uri="{FF2B5EF4-FFF2-40B4-BE49-F238E27FC236}">
                  <a16:creationId xmlns:a16="http://schemas.microsoft.com/office/drawing/2014/main" id="{256F9BA8-A2CB-4F63-A937-D4A9615D6ADF}"/>
                </a:ext>
              </a:extLst>
            </p:cNvPr>
            <p:cNvSpPr txBox="1"/>
            <p:nvPr/>
          </p:nvSpPr>
          <p:spPr>
            <a:xfrm>
              <a:off x="3803476" y="1632172"/>
              <a:ext cx="2286000" cy="197490"/>
            </a:xfrm>
            <a:prstGeom prst="rect">
              <a:avLst/>
            </a:prstGeom>
          </p:spPr>
          <p:txBody>
            <a:bodyPr vert="horz" wrap="square" lIns="0" tIns="12700" rIns="0" bIns="0" rtlCol="0">
              <a:spAutoFit/>
            </a:bodyPr>
            <a:lstStyle/>
            <a:p>
              <a:pPr marL="180340" marR="5080" lvl="0" indent="-167640" algn="l" defTabSz="914400" rtl="0" eaLnBrk="1" fontAlgn="auto" latinLnBrk="0" hangingPunct="1">
                <a:lnSpc>
                  <a:spcPct val="100000"/>
                </a:lnSpc>
                <a:spcBef>
                  <a:spcPts val="100"/>
                </a:spcBef>
                <a:spcAft>
                  <a:spcPts val="0"/>
                </a:spcAft>
                <a:buClrTx/>
                <a:buSzTx/>
                <a:buFontTx/>
                <a:buNone/>
                <a:tabLst/>
                <a:defRPr/>
              </a:pPr>
              <a:r>
                <a:rPr kumimoji="0" lang="en-US" sz="1200" b="1" i="0" u="none" strike="noStrike" kern="1200" cap="none" spc="-5" normalizeH="0" baseline="0" noProof="0">
                  <a:ln>
                    <a:noFill/>
                  </a:ln>
                  <a:solidFill>
                    <a:srgbClr val="696057"/>
                  </a:solidFill>
                  <a:effectLst/>
                  <a:uLnTx/>
                  <a:uFillTx/>
                  <a:ea typeface="+mn-ea"/>
                  <a:cs typeface="Open Sans"/>
                </a:rPr>
                <a:t>DECISIONING</a:t>
              </a:r>
              <a:r>
                <a:rPr kumimoji="0" lang="en-US" sz="1200" b="1" i="0" u="none" strike="noStrike" kern="1200" cap="none" spc="-65" normalizeH="0" baseline="0" noProof="0">
                  <a:ln>
                    <a:noFill/>
                  </a:ln>
                  <a:solidFill>
                    <a:srgbClr val="696057"/>
                  </a:solidFill>
                  <a:effectLst/>
                  <a:uLnTx/>
                  <a:uFillTx/>
                  <a:ea typeface="+mn-ea"/>
                  <a:cs typeface="Open Sans"/>
                </a:rPr>
                <a:t> </a:t>
              </a:r>
              <a:r>
                <a:rPr kumimoji="0" lang="en-US" sz="1200" b="1" i="0" u="none" strike="noStrike" kern="1200" cap="none" spc="0" normalizeH="0" baseline="0" noProof="0">
                  <a:ln>
                    <a:noFill/>
                  </a:ln>
                  <a:solidFill>
                    <a:srgbClr val="696057"/>
                  </a:solidFill>
                  <a:effectLst/>
                  <a:uLnTx/>
                  <a:uFillTx/>
                  <a:ea typeface="+mn-ea"/>
                  <a:cs typeface="Open Sans"/>
                </a:rPr>
                <a:t>&amp;  </a:t>
              </a:r>
              <a:r>
                <a:rPr kumimoji="0" lang="en-US" sz="1200" b="1" i="0" u="none" strike="noStrike" kern="1200" cap="none" spc="-10" normalizeH="0" baseline="0" noProof="0">
                  <a:ln>
                    <a:noFill/>
                  </a:ln>
                  <a:solidFill>
                    <a:srgbClr val="696057"/>
                  </a:solidFill>
                  <a:effectLst/>
                  <a:uLnTx/>
                  <a:uFillTx/>
                  <a:ea typeface="+mn-ea"/>
                  <a:cs typeface="Open Sans"/>
                </a:rPr>
                <a:t>ANALYTICS</a:t>
              </a:r>
              <a:endParaRPr kumimoji="0" lang="en-US" sz="1200" b="0" i="0" u="none" strike="noStrike" kern="1200" cap="none" spc="0" normalizeH="0" baseline="0" noProof="0">
                <a:ln>
                  <a:noFill/>
                </a:ln>
                <a:solidFill>
                  <a:srgbClr val="696057"/>
                </a:solidFill>
                <a:effectLst/>
                <a:uLnTx/>
                <a:uFillTx/>
                <a:ea typeface="+mn-ea"/>
                <a:cs typeface="Open Sans"/>
              </a:endParaRPr>
            </a:p>
          </p:txBody>
        </p:sp>
        <p:sp>
          <p:nvSpPr>
            <p:cNvPr id="65" name="object 34">
              <a:extLst>
                <a:ext uri="{FF2B5EF4-FFF2-40B4-BE49-F238E27FC236}">
                  <a16:creationId xmlns:a16="http://schemas.microsoft.com/office/drawing/2014/main" id="{D2903ACB-50FA-489D-9EA3-51493A8E1F4E}"/>
                </a:ext>
              </a:extLst>
            </p:cNvPr>
            <p:cNvSpPr/>
            <p:nvPr/>
          </p:nvSpPr>
          <p:spPr>
            <a:xfrm>
              <a:off x="3358359" y="1558001"/>
              <a:ext cx="325120" cy="325120"/>
            </a:xfrm>
            <a:custGeom>
              <a:avLst/>
              <a:gdLst/>
              <a:ahLst/>
              <a:cxnLst/>
              <a:rect l="l" t="t" r="r" b="b"/>
              <a:pathLst>
                <a:path w="325120" h="325120">
                  <a:moveTo>
                    <a:pt x="170687" y="0"/>
                  </a:moveTo>
                  <a:lnTo>
                    <a:pt x="153923" y="0"/>
                  </a:lnTo>
                  <a:lnTo>
                    <a:pt x="137540" y="2032"/>
                  </a:lnTo>
                  <a:lnTo>
                    <a:pt x="98932" y="12827"/>
                  </a:lnTo>
                  <a:lnTo>
                    <a:pt x="58927" y="37084"/>
                  </a:lnTo>
                  <a:lnTo>
                    <a:pt x="27177" y="71628"/>
                  </a:lnTo>
                  <a:lnTo>
                    <a:pt x="7365" y="114173"/>
                  </a:lnTo>
                  <a:lnTo>
                    <a:pt x="4444" y="122047"/>
                  </a:lnTo>
                  <a:lnTo>
                    <a:pt x="3428" y="129412"/>
                  </a:lnTo>
                  <a:lnTo>
                    <a:pt x="1523" y="137795"/>
                  </a:lnTo>
                  <a:lnTo>
                    <a:pt x="507" y="146304"/>
                  </a:lnTo>
                  <a:lnTo>
                    <a:pt x="0" y="154178"/>
                  </a:lnTo>
                  <a:lnTo>
                    <a:pt x="0" y="170434"/>
                  </a:lnTo>
                  <a:lnTo>
                    <a:pt x="507" y="179324"/>
                  </a:lnTo>
                  <a:lnTo>
                    <a:pt x="1523" y="187198"/>
                  </a:lnTo>
                  <a:lnTo>
                    <a:pt x="3428" y="195199"/>
                  </a:lnTo>
                  <a:lnTo>
                    <a:pt x="4444" y="203073"/>
                  </a:lnTo>
                  <a:lnTo>
                    <a:pt x="7365" y="210439"/>
                  </a:lnTo>
                  <a:lnTo>
                    <a:pt x="12318" y="225806"/>
                  </a:lnTo>
                  <a:lnTo>
                    <a:pt x="19303" y="239649"/>
                  </a:lnTo>
                  <a:lnTo>
                    <a:pt x="46989" y="277241"/>
                  </a:lnTo>
                  <a:lnTo>
                    <a:pt x="85089" y="305308"/>
                  </a:lnTo>
                  <a:lnTo>
                    <a:pt x="121665" y="319659"/>
                  </a:lnTo>
                  <a:lnTo>
                    <a:pt x="145541" y="323596"/>
                  </a:lnTo>
                  <a:lnTo>
                    <a:pt x="153923" y="324612"/>
                  </a:lnTo>
                  <a:lnTo>
                    <a:pt x="170687" y="324612"/>
                  </a:lnTo>
                  <a:lnTo>
                    <a:pt x="178688" y="323596"/>
                  </a:lnTo>
                  <a:lnTo>
                    <a:pt x="187070" y="323088"/>
                  </a:lnTo>
                  <a:lnTo>
                    <a:pt x="225678" y="311785"/>
                  </a:lnTo>
                  <a:lnTo>
                    <a:pt x="238904" y="305816"/>
                  </a:lnTo>
                  <a:lnTo>
                    <a:pt x="161797" y="305816"/>
                  </a:lnTo>
                  <a:lnTo>
                    <a:pt x="147446" y="305308"/>
                  </a:lnTo>
                  <a:lnTo>
                    <a:pt x="106425" y="294513"/>
                  </a:lnTo>
                  <a:lnTo>
                    <a:pt x="71246" y="273177"/>
                  </a:lnTo>
                  <a:lnTo>
                    <a:pt x="43052" y="243078"/>
                  </a:lnTo>
                  <a:lnTo>
                    <a:pt x="24764" y="205105"/>
                  </a:lnTo>
                  <a:lnTo>
                    <a:pt x="18287" y="162560"/>
                  </a:lnTo>
                  <a:lnTo>
                    <a:pt x="19303" y="148209"/>
                  </a:lnTo>
                  <a:lnTo>
                    <a:pt x="29717" y="106172"/>
                  </a:lnTo>
                  <a:lnTo>
                    <a:pt x="50926" y="71120"/>
                  </a:lnTo>
                  <a:lnTo>
                    <a:pt x="81660" y="42926"/>
                  </a:lnTo>
                  <a:lnTo>
                    <a:pt x="119760" y="25146"/>
                  </a:lnTo>
                  <a:lnTo>
                    <a:pt x="161797" y="18796"/>
                  </a:lnTo>
                  <a:lnTo>
                    <a:pt x="237942" y="18796"/>
                  </a:lnTo>
                  <a:lnTo>
                    <a:pt x="225678" y="12827"/>
                  </a:lnTo>
                  <a:lnTo>
                    <a:pt x="210311" y="7366"/>
                  </a:lnTo>
                  <a:lnTo>
                    <a:pt x="202437" y="5461"/>
                  </a:lnTo>
                  <a:lnTo>
                    <a:pt x="195452" y="3429"/>
                  </a:lnTo>
                  <a:lnTo>
                    <a:pt x="187070" y="2032"/>
                  </a:lnTo>
                  <a:lnTo>
                    <a:pt x="170687" y="0"/>
                  </a:lnTo>
                  <a:close/>
                </a:path>
                <a:path w="325120" h="325120">
                  <a:moveTo>
                    <a:pt x="237942" y="18796"/>
                  </a:moveTo>
                  <a:lnTo>
                    <a:pt x="161797" y="18796"/>
                  </a:lnTo>
                  <a:lnTo>
                    <a:pt x="176656" y="19304"/>
                  </a:lnTo>
                  <a:lnTo>
                    <a:pt x="191515" y="21209"/>
                  </a:lnTo>
                  <a:lnTo>
                    <a:pt x="231139" y="36068"/>
                  </a:lnTo>
                  <a:lnTo>
                    <a:pt x="264286" y="61214"/>
                  </a:lnTo>
                  <a:lnTo>
                    <a:pt x="288925" y="93345"/>
                  </a:lnTo>
                  <a:lnTo>
                    <a:pt x="303275" y="133350"/>
                  </a:lnTo>
                  <a:lnTo>
                    <a:pt x="306323" y="162560"/>
                  </a:lnTo>
                  <a:lnTo>
                    <a:pt x="305307" y="177419"/>
                  </a:lnTo>
                  <a:lnTo>
                    <a:pt x="294893" y="218440"/>
                  </a:lnTo>
                  <a:lnTo>
                    <a:pt x="273684" y="254000"/>
                  </a:lnTo>
                  <a:lnTo>
                    <a:pt x="242442" y="281178"/>
                  </a:lnTo>
                  <a:lnTo>
                    <a:pt x="205358" y="299847"/>
                  </a:lnTo>
                  <a:lnTo>
                    <a:pt x="161797" y="305816"/>
                  </a:lnTo>
                  <a:lnTo>
                    <a:pt x="238904" y="305816"/>
                  </a:lnTo>
                  <a:lnTo>
                    <a:pt x="277113" y="277241"/>
                  </a:lnTo>
                  <a:lnTo>
                    <a:pt x="305307" y="239649"/>
                  </a:lnTo>
                  <a:lnTo>
                    <a:pt x="319658" y="203073"/>
                  </a:lnTo>
                  <a:lnTo>
                    <a:pt x="322579" y="187198"/>
                  </a:lnTo>
                  <a:lnTo>
                    <a:pt x="324103" y="179324"/>
                  </a:lnTo>
                  <a:lnTo>
                    <a:pt x="324611" y="170434"/>
                  </a:lnTo>
                  <a:lnTo>
                    <a:pt x="324611" y="154178"/>
                  </a:lnTo>
                  <a:lnTo>
                    <a:pt x="324103" y="146304"/>
                  </a:lnTo>
                  <a:lnTo>
                    <a:pt x="322579" y="137795"/>
                  </a:lnTo>
                  <a:lnTo>
                    <a:pt x="321690" y="129412"/>
                  </a:lnTo>
                  <a:lnTo>
                    <a:pt x="319658" y="122047"/>
                  </a:lnTo>
                  <a:lnTo>
                    <a:pt x="317626" y="114173"/>
                  </a:lnTo>
                  <a:lnTo>
                    <a:pt x="312292" y="99822"/>
                  </a:lnTo>
                  <a:lnTo>
                    <a:pt x="287527" y="59309"/>
                  </a:lnTo>
                  <a:lnTo>
                    <a:pt x="252856" y="28194"/>
                  </a:lnTo>
                  <a:lnTo>
                    <a:pt x="240029" y="19812"/>
                  </a:lnTo>
                  <a:lnTo>
                    <a:pt x="23794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sp>
          <p:nvSpPr>
            <p:cNvPr id="66" name="object 35">
              <a:extLst>
                <a:ext uri="{FF2B5EF4-FFF2-40B4-BE49-F238E27FC236}">
                  <a16:creationId xmlns:a16="http://schemas.microsoft.com/office/drawing/2014/main" id="{EB05A7F2-E539-4053-BEE1-0E0BC632C64B}"/>
                </a:ext>
              </a:extLst>
            </p:cNvPr>
            <p:cNvSpPr/>
            <p:nvPr/>
          </p:nvSpPr>
          <p:spPr>
            <a:xfrm>
              <a:off x="3452847" y="1652743"/>
              <a:ext cx="135635" cy="13563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96057"/>
                </a:solidFill>
                <a:effectLst/>
                <a:uLnTx/>
                <a:uFillTx/>
                <a:ea typeface="+mn-ea"/>
                <a:cs typeface="+mn-cs"/>
              </a:endParaRPr>
            </a:p>
          </p:txBody>
        </p:sp>
      </p:grpSp>
      <p:sp>
        <p:nvSpPr>
          <p:cNvPr id="67" name="TextBox 66">
            <a:extLst>
              <a:ext uri="{FF2B5EF4-FFF2-40B4-BE49-F238E27FC236}">
                <a16:creationId xmlns:a16="http://schemas.microsoft.com/office/drawing/2014/main" id="{4C306256-FE8E-4565-A112-09C48A94196D}"/>
              </a:ext>
            </a:extLst>
          </p:cNvPr>
          <p:cNvSpPr txBox="1"/>
          <p:nvPr/>
        </p:nvSpPr>
        <p:spPr>
          <a:xfrm>
            <a:off x="10863194" y="2596196"/>
            <a:ext cx="822960" cy="246221"/>
          </a:xfrm>
          <a:prstGeom prst="rect">
            <a:avLst/>
          </a:prstGeom>
          <a:solidFill>
            <a:schemeClr val="bg1"/>
          </a:solidFill>
          <a:ln w="38100">
            <a:solidFill>
              <a:srgbClr val="FFF6C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Web</a:t>
            </a:r>
          </a:p>
        </p:txBody>
      </p:sp>
      <p:sp>
        <p:nvSpPr>
          <p:cNvPr id="68" name="Rectangle 67">
            <a:extLst>
              <a:ext uri="{FF2B5EF4-FFF2-40B4-BE49-F238E27FC236}">
                <a16:creationId xmlns:a16="http://schemas.microsoft.com/office/drawing/2014/main" id="{68BB79EF-0D99-4AC5-9163-3ECDE49205D2}"/>
              </a:ext>
            </a:extLst>
          </p:cNvPr>
          <p:cNvSpPr/>
          <p:nvPr/>
        </p:nvSpPr>
        <p:spPr>
          <a:xfrm>
            <a:off x="4552098" y="2602440"/>
            <a:ext cx="1701755" cy="749246"/>
          </a:xfrm>
          <a:prstGeom prst="rect">
            <a:avLst/>
          </a:prstGeom>
          <a:solidFill>
            <a:schemeClr val="bg1"/>
          </a:solidFill>
          <a:ln w="38100">
            <a:solidFill>
              <a:srgbClr val="D5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69" name="object 10">
            <a:extLst>
              <a:ext uri="{FF2B5EF4-FFF2-40B4-BE49-F238E27FC236}">
                <a16:creationId xmlns:a16="http://schemas.microsoft.com/office/drawing/2014/main" id="{68E7755E-C147-491F-AC45-3A2516E67A91}"/>
              </a:ext>
            </a:extLst>
          </p:cNvPr>
          <p:cNvSpPr txBox="1"/>
          <p:nvPr/>
        </p:nvSpPr>
        <p:spPr>
          <a:xfrm>
            <a:off x="4615191" y="2471012"/>
            <a:ext cx="1606528" cy="274320"/>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mn-ea"/>
                <a:cs typeface="Open Sans"/>
              </a:rPr>
              <a:t>CONTENT PERSONALIZATION &amp; OPTIMIZATION</a:t>
            </a:r>
          </a:p>
        </p:txBody>
      </p:sp>
      <p:sp>
        <p:nvSpPr>
          <p:cNvPr id="70" name="Rectangle 69">
            <a:extLst>
              <a:ext uri="{FF2B5EF4-FFF2-40B4-BE49-F238E27FC236}">
                <a16:creationId xmlns:a16="http://schemas.microsoft.com/office/drawing/2014/main" id="{D18EE5EF-9FE3-4375-BBB1-D893CC3432F3}"/>
              </a:ext>
            </a:extLst>
          </p:cNvPr>
          <p:cNvSpPr/>
          <p:nvPr/>
        </p:nvSpPr>
        <p:spPr>
          <a:xfrm>
            <a:off x="6396840" y="2540633"/>
            <a:ext cx="4307364" cy="230820"/>
          </a:xfrm>
          <a:prstGeom prst="rect">
            <a:avLst/>
          </a:prstGeom>
          <a:solidFill>
            <a:srgbClr val="FFF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71" name="Group 70">
            <a:extLst>
              <a:ext uri="{FF2B5EF4-FFF2-40B4-BE49-F238E27FC236}">
                <a16:creationId xmlns:a16="http://schemas.microsoft.com/office/drawing/2014/main" id="{86EC0CA2-E630-4B6D-A7D6-AB74F03B1BDB}"/>
              </a:ext>
            </a:extLst>
          </p:cNvPr>
          <p:cNvGrpSpPr/>
          <p:nvPr/>
        </p:nvGrpSpPr>
        <p:grpSpPr>
          <a:xfrm>
            <a:off x="4972189" y="2824336"/>
            <a:ext cx="1379799" cy="442619"/>
            <a:chOff x="7016319" y="3306896"/>
            <a:chExt cx="2059201" cy="660561"/>
          </a:xfrm>
        </p:grpSpPr>
        <p:pic>
          <p:nvPicPr>
            <p:cNvPr id="72" name="Picture 2" descr="Evergage | 1-to-1 Personalization and Customer Data Platform">
              <a:extLst>
                <a:ext uri="{FF2B5EF4-FFF2-40B4-BE49-F238E27FC236}">
                  <a16:creationId xmlns:a16="http://schemas.microsoft.com/office/drawing/2014/main" id="{3577EA40-DC7F-445F-9DAA-64D1F1FD61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504"/>
            <a:stretch/>
          </p:blipFill>
          <p:spPr bwMode="auto">
            <a:xfrm>
              <a:off x="7112965" y="3665879"/>
              <a:ext cx="1324886" cy="30157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F8956983-7E36-49CF-A733-35F0F7AAE2C2}"/>
                </a:ext>
              </a:extLst>
            </p:cNvPr>
            <p:cNvSpPr txBox="1"/>
            <p:nvPr/>
          </p:nvSpPr>
          <p:spPr>
            <a:xfrm>
              <a:off x="7016319" y="3306896"/>
              <a:ext cx="2059201" cy="344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696057"/>
                  </a:solidFill>
                  <a:effectLst/>
                  <a:uLnTx/>
                  <a:uFillTx/>
                  <a:ea typeface="+mn-ea"/>
                  <a:cs typeface="+mn-cs"/>
                </a:rPr>
                <a:t>Interaction Studio 2.0 </a:t>
              </a:r>
            </a:p>
          </p:txBody>
        </p:sp>
      </p:grpSp>
      <p:sp>
        <p:nvSpPr>
          <p:cNvPr id="74" name="Rectangle 73">
            <a:extLst>
              <a:ext uri="{FF2B5EF4-FFF2-40B4-BE49-F238E27FC236}">
                <a16:creationId xmlns:a16="http://schemas.microsoft.com/office/drawing/2014/main" id="{C9741C08-62E0-476C-9115-5F328CADB0CE}"/>
              </a:ext>
            </a:extLst>
          </p:cNvPr>
          <p:cNvSpPr/>
          <p:nvPr/>
        </p:nvSpPr>
        <p:spPr>
          <a:xfrm>
            <a:off x="2077396" y="3606718"/>
            <a:ext cx="1327431" cy="934652"/>
          </a:xfrm>
          <a:prstGeom prst="rect">
            <a:avLst/>
          </a:prstGeom>
          <a:solidFill>
            <a:schemeClr val="bg1"/>
          </a:solidFill>
          <a:ln w="38100">
            <a:solidFill>
              <a:srgbClr val="E7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75" name="object 10">
            <a:extLst>
              <a:ext uri="{FF2B5EF4-FFF2-40B4-BE49-F238E27FC236}">
                <a16:creationId xmlns:a16="http://schemas.microsoft.com/office/drawing/2014/main" id="{A8CC377B-DAAD-4EDF-AE74-9963C65B604E}"/>
              </a:ext>
            </a:extLst>
          </p:cNvPr>
          <p:cNvSpPr txBox="1"/>
          <p:nvPr/>
        </p:nvSpPr>
        <p:spPr>
          <a:xfrm>
            <a:off x="2184339" y="3556074"/>
            <a:ext cx="656897" cy="94926"/>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mn-ea"/>
                <a:cs typeface="Open Sans"/>
              </a:rPr>
              <a:t>UNIFY DATA</a:t>
            </a:r>
          </a:p>
        </p:txBody>
      </p:sp>
      <p:sp>
        <p:nvSpPr>
          <p:cNvPr id="76" name="Rectangle 75">
            <a:extLst>
              <a:ext uri="{FF2B5EF4-FFF2-40B4-BE49-F238E27FC236}">
                <a16:creationId xmlns:a16="http://schemas.microsoft.com/office/drawing/2014/main" id="{21B63017-4479-4381-A90F-5A5794FBAB99}"/>
              </a:ext>
            </a:extLst>
          </p:cNvPr>
          <p:cNvSpPr/>
          <p:nvPr/>
        </p:nvSpPr>
        <p:spPr>
          <a:xfrm rot="5400000">
            <a:off x="4143413" y="2451967"/>
            <a:ext cx="927672" cy="3237174"/>
          </a:xfrm>
          <a:prstGeom prst="rect">
            <a:avLst/>
          </a:prstGeom>
          <a:solidFill>
            <a:schemeClr val="bg1"/>
          </a:solidFill>
          <a:ln w="38100">
            <a:solidFill>
              <a:srgbClr val="D5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77" name="object 10">
            <a:extLst>
              <a:ext uri="{FF2B5EF4-FFF2-40B4-BE49-F238E27FC236}">
                <a16:creationId xmlns:a16="http://schemas.microsoft.com/office/drawing/2014/main" id="{A5B1EFAE-B4FE-4468-8BF3-CF23E478FE31}"/>
              </a:ext>
            </a:extLst>
          </p:cNvPr>
          <p:cNvSpPr txBox="1"/>
          <p:nvPr/>
        </p:nvSpPr>
        <p:spPr>
          <a:xfrm>
            <a:off x="3992463" y="3537114"/>
            <a:ext cx="1701754" cy="115458"/>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mn-ea"/>
                <a:cs typeface="Open Sans"/>
              </a:rPr>
              <a:t>SEGMENTATION &amp; AUDIENCES</a:t>
            </a:r>
          </a:p>
        </p:txBody>
      </p:sp>
      <p:grpSp>
        <p:nvGrpSpPr>
          <p:cNvPr id="78" name="Group 77">
            <a:extLst>
              <a:ext uri="{FF2B5EF4-FFF2-40B4-BE49-F238E27FC236}">
                <a16:creationId xmlns:a16="http://schemas.microsoft.com/office/drawing/2014/main" id="{B0B2FD27-5A6C-4402-B166-49F48FABCB65}"/>
              </a:ext>
            </a:extLst>
          </p:cNvPr>
          <p:cNvGrpSpPr/>
          <p:nvPr/>
        </p:nvGrpSpPr>
        <p:grpSpPr>
          <a:xfrm>
            <a:off x="3148154" y="3945984"/>
            <a:ext cx="2267074" cy="283631"/>
            <a:chOff x="6637143" y="2560921"/>
            <a:chExt cx="3383366" cy="423289"/>
          </a:xfrm>
        </p:grpSpPr>
        <p:sp>
          <p:nvSpPr>
            <p:cNvPr id="79" name="TextBox 78">
              <a:extLst>
                <a:ext uri="{FF2B5EF4-FFF2-40B4-BE49-F238E27FC236}">
                  <a16:creationId xmlns:a16="http://schemas.microsoft.com/office/drawing/2014/main" id="{07F9C2C9-6B9D-40EB-9389-A7E42F476823}"/>
                </a:ext>
              </a:extLst>
            </p:cNvPr>
            <p:cNvSpPr txBox="1"/>
            <p:nvPr/>
          </p:nvSpPr>
          <p:spPr>
            <a:xfrm>
              <a:off x="7276810" y="2570087"/>
              <a:ext cx="2743699" cy="3789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696057"/>
                  </a:solidFill>
                  <a:effectLst/>
                  <a:uLnTx/>
                  <a:uFillTx/>
                  <a:latin typeface="Robot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96057"/>
                  </a:solidFill>
                  <a:effectLst/>
                  <a:uLnTx/>
                  <a:uFillTx/>
                  <a:latin typeface="+mn-lt"/>
                  <a:ea typeface="+mn-ea"/>
                  <a:cs typeface="+mn-cs"/>
                </a:rPr>
                <a:t>Customer 360 Audiences</a:t>
              </a:r>
            </a:p>
          </p:txBody>
        </p:sp>
        <p:pic>
          <p:nvPicPr>
            <p:cNvPr id="80" name="Picture 2" descr="Salesforce: We bring companies and customers together on the #1 CRM.">
              <a:extLst>
                <a:ext uri="{FF2B5EF4-FFF2-40B4-BE49-F238E27FC236}">
                  <a16:creationId xmlns:a16="http://schemas.microsoft.com/office/drawing/2014/main" id="{F05C84EB-0305-4B2A-8D16-AD427620B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7143" y="2560921"/>
              <a:ext cx="539909" cy="423289"/>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Isosceles Triangle 80">
            <a:extLst>
              <a:ext uri="{FF2B5EF4-FFF2-40B4-BE49-F238E27FC236}">
                <a16:creationId xmlns:a16="http://schemas.microsoft.com/office/drawing/2014/main" id="{B7F20091-D0B7-4495-9121-2A3F28B3A4E5}"/>
              </a:ext>
            </a:extLst>
          </p:cNvPr>
          <p:cNvSpPr/>
          <p:nvPr/>
        </p:nvSpPr>
        <p:spPr>
          <a:xfrm rot="5400000">
            <a:off x="439802" y="3870224"/>
            <a:ext cx="2880211" cy="130416"/>
          </a:xfrm>
          <a:prstGeom prst="triangle">
            <a:avLst/>
          </a:prstGeom>
          <a:solidFill>
            <a:srgbClr val="E7FF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82" name="Arrow: Right 81">
            <a:extLst>
              <a:ext uri="{FF2B5EF4-FFF2-40B4-BE49-F238E27FC236}">
                <a16:creationId xmlns:a16="http://schemas.microsoft.com/office/drawing/2014/main" id="{51032F75-EE71-4945-83E3-0D67C0D41E56}"/>
              </a:ext>
            </a:extLst>
          </p:cNvPr>
          <p:cNvSpPr/>
          <p:nvPr/>
        </p:nvSpPr>
        <p:spPr>
          <a:xfrm>
            <a:off x="3777769" y="2784154"/>
            <a:ext cx="715508" cy="411003"/>
          </a:xfrm>
          <a:prstGeom prst="rightArrow">
            <a:avLst>
              <a:gd name="adj1" fmla="val 50000"/>
              <a:gd name="adj2" fmla="val 20981"/>
            </a:avLst>
          </a:prstGeom>
          <a:solidFill>
            <a:srgbClr val="D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83" name="Rectangle 82">
            <a:extLst>
              <a:ext uri="{FF2B5EF4-FFF2-40B4-BE49-F238E27FC236}">
                <a16:creationId xmlns:a16="http://schemas.microsoft.com/office/drawing/2014/main" id="{3B9DCD83-9C89-4982-8960-8FA84CD210BA}"/>
              </a:ext>
            </a:extLst>
          </p:cNvPr>
          <p:cNvSpPr/>
          <p:nvPr/>
        </p:nvSpPr>
        <p:spPr>
          <a:xfrm>
            <a:off x="2910614" y="3661850"/>
            <a:ext cx="196467" cy="854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84" name="Oval 83">
            <a:extLst>
              <a:ext uri="{FF2B5EF4-FFF2-40B4-BE49-F238E27FC236}">
                <a16:creationId xmlns:a16="http://schemas.microsoft.com/office/drawing/2014/main" id="{A3154F47-9B4B-42F5-A470-7D0F27919259}"/>
              </a:ext>
            </a:extLst>
          </p:cNvPr>
          <p:cNvSpPr>
            <a:spLocks noChangeAspect="1"/>
          </p:cNvSpPr>
          <p:nvPr/>
        </p:nvSpPr>
        <p:spPr>
          <a:xfrm>
            <a:off x="2738483" y="3928753"/>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1</a:t>
            </a:r>
          </a:p>
        </p:txBody>
      </p:sp>
      <p:sp>
        <p:nvSpPr>
          <p:cNvPr id="85" name="Isosceles Triangle 84">
            <a:extLst>
              <a:ext uri="{FF2B5EF4-FFF2-40B4-BE49-F238E27FC236}">
                <a16:creationId xmlns:a16="http://schemas.microsoft.com/office/drawing/2014/main" id="{B755FBCD-E176-4375-A11A-351F6A56CA5A}"/>
              </a:ext>
            </a:extLst>
          </p:cNvPr>
          <p:cNvSpPr/>
          <p:nvPr/>
        </p:nvSpPr>
        <p:spPr>
          <a:xfrm rot="5400000">
            <a:off x="10253203" y="2590902"/>
            <a:ext cx="822960" cy="130416"/>
          </a:xfrm>
          <a:prstGeom prst="triangle">
            <a:avLst/>
          </a:prstGeom>
          <a:solidFill>
            <a:srgbClr val="FFF6CC"/>
          </a:solidFill>
          <a:ln>
            <a:solidFill>
              <a:srgbClr val="FFF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86" name="Rectangle 85">
            <a:extLst>
              <a:ext uri="{FF2B5EF4-FFF2-40B4-BE49-F238E27FC236}">
                <a16:creationId xmlns:a16="http://schemas.microsoft.com/office/drawing/2014/main" id="{EDF6951F-47A8-441D-B44C-B0DA78782C6F}"/>
              </a:ext>
            </a:extLst>
          </p:cNvPr>
          <p:cNvSpPr/>
          <p:nvPr/>
        </p:nvSpPr>
        <p:spPr>
          <a:xfrm>
            <a:off x="3593521" y="2887437"/>
            <a:ext cx="203627" cy="710043"/>
          </a:xfrm>
          <a:prstGeom prst="rect">
            <a:avLst/>
          </a:prstGeom>
          <a:solidFill>
            <a:srgbClr val="D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87" name="Oval 86">
            <a:extLst>
              <a:ext uri="{FF2B5EF4-FFF2-40B4-BE49-F238E27FC236}">
                <a16:creationId xmlns:a16="http://schemas.microsoft.com/office/drawing/2014/main" id="{02723C9F-6457-4D04-B4E5-D2A900B3F703}"/>
              </a:ext>
            </a:extLst>
          </p:cNvPr>
          <p:cNvSpPr>
            <a:spLocks noChangeAspect="1"/>
          </p:cNvSpPr>
          <p:nvPr/>
        </p:nvSpPr>
        <p:spPr>
          <a:xfrm>
            <a:off x="4339057" y="2449129"/>
            <a:ext cx="274885" cy="280781"/>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mn-cs"/>
              </a:rPr>
              <a:t>2</a:t>
            </a:r>
          </a:p>
        </p:txBody>
      </p:sp>
      <p:sp>
        <p:nvSpPr>
          <p:cNvPr id="88" name="Rectangle 87">
            <a:extLst>
              <a:ext uri="{FF2B5EF4-FFF2-40B4-BE49-F238E27FC236}">
                <a16:creationId xmlns:a16="http://schemas.microsoft.com/office/drawing/2014/main" id="{B42E9508-B320-47A9-A87C-BC0B2450679A}"/>
              </a:ext>
            </a:extLst>
          </p:cNvPr>
          <p:cNvSpPr/>
          <p:nvPr/>
        </p:nvSpPr>
        <p:spPr>
          <a:xfrm>
            <a:off x="9173924" y="3506567"/>
            <a:ext cx="1000595" cy="2616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057"/>
                </a:solidFill>
                <a:effectLst/>
                <a:uLnTx/>
                <a:uFillTx/>
                <a:ea typeface="+mn-ea"/>
                <a:cs typeface="+mn-cs"/>
              </a:rPr>
              <a:t>Email Studio</a:t>
            </a:r>
          </a:p>
        </p:txBody>
      </p:sp>
      <p:sp>
        <p:nvSpPr>
          <p:cNvPr id="89" name="Arrow: Right 88">
            <a:extLst>
              <a:ext uri="{FF2B5EF4-FFF2-40B4-BE49-F238E27FC236}">
                <a16:creationId xmlns:a16="http://schemas.microsoft.com/office/drawing/2014/main" id="{B03104BD-2293-4058-869C-0860E57E0A7E}"/>
              </a:ext>
            </a:extLst>
          </p:cNvPr>
          <p:cNvSpPr/>
          <p:nvPr/>
        </p:nvSpPr>
        <p:spPr>
          <a:xfrm rot="10800000">
            <a:off x="6385188" y="2860115"/>
            <a:ext cx="1022913" cy="411003"/>
          </a:xfrm>
          <a:prstGeom prst="rightArrow">
            <a:avLst>
              <a:gd name="adj1" fmla="val 50000"/>
              <a:gd name="adj2" fmla="val 20981"/>
            </a:avLst>
          </a:prstGeom>
          <a:solidFill>
            <a:srgbClr val="FFF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90" name="Arrow: Right 89">
            <a:extLst>
              <a:ext uri="{FF2B5EF4-FFF2-40B4-BE49-F238E27FC236}">
                <a16:creationId xmlns:a16="http://schemas.microsoft.com/office/drawing/2014/main" id="{EE31CAB8-AC8A-4B43-BDD2-858552DCDBDA}"/>
              </a:ext>
            </a:extLst>
          </p:cNvPr>
          <p:cNvSpPr/>
          <p:nvPr/>
        </p:nvSpPr>
        <p:spPr>
          <a:xfrm rot="5400000">
            <a:off x="6928626" y="3174526"/>
            <a:ext cx="831895" cy="411003"/>
          </a:xfrm>
          <a:prstGeom prst="rightArrow">
            <a:avLst>
              <a:gd name="adj1" fmla="val 50000"/>
              <a:gd name="adj2" fmla="val 20981"/>
            </a:avLst>
          </a:prstGeom>
          <a:solidFill>
            <a:srgbClr val="FFF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91" name="TextBox 90">
            <a:extLst>
              <a:ext uri="{FF2B5EF4-FFF2-40B4-BE49-F238E27FC236}">
                <a16:creationId xmlns:a16="http://schemas.microsoft.com/office/drawing/2014/main" id="{55FFAC29-51C7-448B-BEC9-98717114CC51}"/>
              </a:ext>
            </a:extLst>
          </p:cNvPr>
          <p:cNvSpPr txBox="1"/>
          <p:nvPr/>
        </p:nvSpPr>
        <p:spPr>
          <a:xfrm>
            <a:off x="6476999" y="3156083"/>
            <a:ext cx="803155"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96057"/>
                </a:solidFill>
                <a:effectLst/>
                <a:uLnTx/>
                <a:uFillTx/>
                <a:ea typeface="+mn-ea"/>
                <a:cs typeface="+mn-cs"/>
              </a:rPr>
              <a:t>Email Personalization &amp; Optimization</a:t>
            </a:r>
          </a:p>
        </p:txBody>
      </p:sp>
      <p:sp>
        <p:nvSpPr>
          <p:cNvPr id="92" name="TextBox 91">
            <a:extLst>
              <a:ext uri="{FF2B5EF4-FFF2-40B4-BE49-F238E27FC236}">
                <a16:creationId xmlns:a16="http://schemas.microsoft.com/office/drawing/2014/main" id="{5479CC48-E967-4C83-9669-E935C6E33616}"/>
              </a:ext>
            </a:extLst>
          </p:cNvPr>
          <p:cNvSpPr txBox="1"/>
          <p:nvPr/>
        </p:nvSpPr>
        <p:spPr>
          <a:xfrm>
            <a:off x="6385469" y="2545277"/>
            <a:ext cx="186190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96057"/>
                </a:solidFill>
                <a:effectLst/>
                <a:uLnTx/>
                <a:uFillTx/>
                <a:ea typeface="+mn-ea"/>
                <a:cs typeface="+mn-cs"/>
              </a:rPr>
              <a:t>Web Personalization &amp; Optimization</a:t>
            </a:r>
          </a:p>
        </p:txBody>
      </p:sp>
      <p:sp>
        <p:nvSpPr>
          <p:cNvPr id="93" name="Rectangle 92">
            <a:extLst>
              <a:ext uri="{FF2B5EF4-FFF2-40B4-BE49-F238E27FC236}">
                <a16:creationId xmlns:a16="http://schemas.microsoft.com/office/drawing/2014/main" id="{5055A42B-06F0-4B5D-9DF5-38C0EF338CE3}"/>
              </a:ext>
            </a:extLst>
          </p:cNvPr>
          <p:cNvSpPr/>
          <p:nvPr/>
        </p:nvSpPr>
        <p:spPr>
          <a:xfrm>
            <a:off x="2877409" y="4778550"/>
            <a:ext cx="1424804" cy="816645"/>
          </a:xfrm>
          <a:prstGeom prst="rect">
            <a:avLst/>
          </a:prstGeom>
          <a:solidFill>
            <a:schemeClr val="bg1"/>
          </a:solidFill>
          <a:ln w="38100">
            <a:solidFill>
              <a:srgbClr val="D5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94" name="object 10">
            <a:extLst>
              <a:ext uri="{FF2B5EF4-FFF2-40B4-BE49-F238E27FC236}">
                <a16:creationId xmlns:a16="http://schemas.microsoft.com/office/drawing/2014/main" id="{C8B4DFA8-564E-4EC9-BAED-F3138A2EB8B2}"/>
              </a:ext>
            </a:extLst>
          </p:cNvPr>
          <p:cNvSpPr txBox="1"/>
          <p:nvPr/>
        </p:nvSpPr>
        <p:spPr>
          <a:xfrm>
            <a:off x="3145329" y="4566357"/>
            <a:ext cx="932775" cy="438346"/>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mn-ea"/>
                <a:cs typeface="Open Sans"/>
              </a:rPr>
              <a:t>MEASUREMENT &amp; INSIGHTS</a:t>
            </a:r>
          </a:p>
        </p:txBody>
      </p:sp>
      <p:sp>
        <p:nvSpPr>
          <p:cNvPr id="95" name="Rectangle 94">
            <a:extLst>
              <a:ext uri="{FF2B5EF4-FFF2-40B4-BE49-F238E27FC236}">
                <a16:creationId xmlns:a16="http://schemas.microsoft.com/office/drawing/2014/main" id="{4921FFF4-76D4-4DE7-8607-F536C96B8346}"/>
              </a:ext>
            </a:extLst>
          </p:cNvPr>
          <p:cNvSpPr/>
          <p:nvPr/>
        </p:nvSpPr>
        <p:spPr>
          <a:xfrm>
            <a:off x="3390084" y="5067367"/>
            <a:ext cx="80269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96057"/>
                </a:solidFill>
                <a:effectLst/>
                <a:uLnTx/>
                <a:uFillTx/>
                <a:ea typeface="+mn-ea"/>
                <a:cs typeface="+mn-cs"/>
              </a:rPr>
              <a:t>Datorama</a:t>
            </a:r>
          </a:p>
        </p:txBody>
      </p:sp>
      <p:pic>
        <p:nvPicPr>
          <p:cNvPr id="96" name="Picture 2" descr="Salesforce: We bring companies and customers together on the #1 CRM.">
            <a:extLst>
              <a:ext uri="{FF2B5EF4-FFF2-40B4-BE49-F238E27FC236}">
                <a16:creationId xmlns:a16="http://schemas.microsoft.com/office/drawing/2014/main" id="{0DEA614C-DEC2-408A-B6AC-416FC32201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5381" y="5045877"/>
            <a:ext cx="361774" cy="28363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Salesforce: We bring companies and customers together on the #1 CRM.">
            <a:extLst>
              <a:ext uri="{FF2B5EF4-FFF2-40B4-BE49-F238E27FC236}">
                <a16:creationId xmlns:a16="http://schemas.microsoft.com/office/drawing/2014/main" id="{9563DAF8-2323-4360-94B1-764865308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2575" y="2843276"/>
            <a:ext cx="361774" cy="283631"/>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D296D185-2832-46C0-8D46-0AE92EAF2BA0}"/>
              </a:ext>
            </a:extLst>
          </p:cNvPr>
          <p:cNvSpPr/>
          <p:nvPr/>
        </p:nvSpPr>
        <p:spPr>
          <a:xfrm>
            <a:off x="2077396" y="2934240"/>
            <a:ext cx="768444" cy="552172"/>
          </a:xfrm>
          <a:prstGeom prst="rect">
            <a:avLst/>
          </a:prstGeom>
          <a:solidFill>
            <a:schemeClr val="bg1"/>
          </a:solidFill>
          <a:ln w="38100">
            <a:solidFill>
              <a:srgbClr val="E7F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pic>
        <p:nvPicPr>
          <p:cNvPr id="99" name="Picture 16" descr="Looking for a Google Optimize alternative? | Convertize">
            <a:extLst>
              <a:ext uri="{FF2B5EF4-FFF2-40B4-BE49-F238E27FC236}">
                <a16:creationId xmlns:a16="http://schemas.microsoft.com/office/drawing/2014/main" id="{B3BB7095-EB8F-424A-A727-2382720364D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76427"/>
          <a:stretch/>
        </p:blipFill>
        <p:spPr bwMode="auto">
          <a:xfrm>
            <a:off x="2158420" y="3118029"/>
            <a:ext cx="154491" cy="13374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descr="The Google Marketing Platform: What You Need To Know - MightyHive">
            <a:extLst>
              <a:ext uri="{FF2B5EF4-FFF2-40B4-BE49-F238E27FC236}">
                <a16:creationId xmlns:a16="http://schemas.microsoft.com/office/drawing/2014/main" id="{394E4DFC-1BA8-478A-85DC-447836E48A7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262" t="66808" r="63932" b="12167"/>
          <a:stretch/>
        </p:blipFill>
        <p:spPr bwMode="auto">
          <a:xfrm>
            <a:off x="2317481" y="3095216"/>
            <a:ext cx="475923" cy="156949"/>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60D9F53-E232-4702-AF22-F9382AC5A606}"/>
              </a:ext>
            </a:extLst>
          </p:cNvPr>
          <p:cNvSpPr txBox="1"/>
          <p:nvPr/>
        </p:nvSpPr>
        <p:spPr>
          <a:xfrm>
            <a:off x="2138677" y="3237546"/>
            <a:ext cx="755130" cy="200055"/>
          </a:xfrm>
          <a:prstGeom prst="rect">
            <a:avLst/>
          </a:prstGeom>
          <a:noFill/>
        </p:spPr>
        <p:txBody>
          <a:bodyPr wrap="square" rtlCol="0">
            <a:spAutoFit/>
          </a:bodyPr>
          <a:lstStyle/>
          <a:p>
            <a:pPr lvl="0">
              <a:defRPr/>
            </a:pPr>
            <a:r>
              <a:rPr lang="en-US" sz="700">
                <a:solidFill>
                  <a:srgbClr val="000000"/>
                </a:solidFill>
                <a:ea typeface="Roboto Light" panose="02000000000000000000" pitchFamily="2" charset="0"/>
              </a:rPr>
              <a:t>Tag Manager</a:t>
            </a:r>
          </a:p>
        </p:txBody>
      </p:sp>
      <p:sp>
        <p:nvSpPr>
          <p:cNvPr id="102" name="object 10">
            <a:extLst>
              <a:ext uri="{FF2B5EF4-FFF2-40B4-BE49-F238E27FC236}">
                <a16:creationId xmlns:a16="http://schemas.microsoft.com/office/drawing/2014/main" id="{1171DB49-C44C-4816-A18A-8C316B75A87E}"/>
              </a:ext>
            </a:extLst>
          </p:cNvPr>
          <p:cNvSpPr txBox="1"/>
          <p:nvPr/>
        </p:nvSpPr>
        <p:spPr>
          <a:xfrm>
            <a:off x="2180213" y="2865505"/>
            <a:ext cx="548640" cy="94926"/>
          </a:xfrm>
          <a:prstGeom prst="rect">
            <a:avLst/>
          </a:prstGeom>
          <a:solidFill>
            <a:schemeClr val="bg1"/>
          </a:solidFill>
          <a:ln>
            <a:solidFill>
              <a:schemeClr val="bg1"/>
            </a:solidFill>
          </a:ln>
        </p:spPr>
        <p:txBody>
          <a:bodyPr vert="horz" wrap="square" lIns="0" tIns="12065" rIns="0" bIns="0" rtlCol="0" anchor="ctr">
            <a:noAutofit/>
          </a:bodyPr>
          <a:lstStyle>
            <a:defPPr>
              <a:defRPr lang="en-US"/>
            </a:defPPr>
            <a:lvl1pPr marL="12700" marR="0" lvl="0" indent="0" fontAlgn="auto">
              <a:lnSpc>
                <a:spcPct val="100000"/>
              </a:lnSpc>
              <a:spcBef>
                <a:spcPts val="95"/>
              </a:spcBef>
              <a:spcAft>
                <a:spcPts val="0"/>
              </a:spcAft>
              <a:buClrTx/>
              <a:buSzTx/>
              <a:buFontTx/>
              <a:buNone/>
              <a:tabLst/>
              <a:defRPr kumimoji="0" sz="800" b="1" i="0" u="none" strike="noStrike" cap="none" spc="-5" normalizeH="0" baseline="0">
                <a:ln>
                  <a:noFill/>
                </a:ln>
                <a:solidFill>
                  <a:srgbClr val="000000"/>
                </a:solidFill>
                <a:effectLst/>
                <a:uLnTx/>
                <a:uFillTx/>
                <a:latin typeface="Open Sans"/>
                <a:cs typeface="Open San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800" b="1" i="0" u="none" strike="noStrike" kern="1200" cap="none" spc="-5" normalizeH="0" baseline="0" noProof="0">
                <a:ln>
                  <a:noFill/>
                </a:ln>
                <a:solidFill>
                  <a:srgbClr val="696057"/>
                </a:solidFill>
                <a:effectLst/>
                <a:uLnTx/>
                <a:uFillTx/>
                <a:latin typeface="+mn-lt"/>
                <a:ea typeface="+mn-ea"/>
                <a:cs typeface="Open Sans"/>
              </a:rPr>
              <a:t>TAGGING</a:t>
            </a:r>
          </a:p>
        </p:txBody>
      </p:sp>
    </p:spTree>
    <p:extLst>
      <p:ext uri="{BB962C8B-B14F-4D97-AF65-F5344CB8AC3E}">
        <p14:creationId xmlns:p14="http://schemas.microsoft.com/office/powerpoint/2010/main" val="262458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a:xfrm>
            <a:off x="914399" y="694944"/>
            <a:ext cx="11064273" cy="594360"/>
          </a:xfrm>
        </p:spPr>
        <p:txBody>
          <a:bodyPr/>
          <a:lstStyle/>
          <a:p>
            <a:r>
              <a:rPr lang="en-US" sz="3000" dirty="0"/>
              <a:t>How We Understand Interaction Studio Within Your Architecture</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a:xfrm>
            <a:off x="914721" y="1353312"/>
            <a:ext cx="10362880" cy="252528"/>
          </a:xfrm>
        </p:spPr>
        <p:txBody>
          <a:bodyPr/>
          <a:lstStyle/>
          <a:p>
            <a:r>
              <a:rPr lang="en-US" dirty="0"/>
              <a:t>Data layer centric approach allows Interaction Studio and Google Analytics to work together measure and optimize the real-time experiences.</a:t>
            </a:r>
            <a:endParaRPr lang="en-US" sz="1100" dirty="0"/>
          </a:p>
          <a:p>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a:t>Day 1 </a:t>
            </a:r>
            <a:endParaRPr lang="en-US" dirty="0"/>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7" name="object 16">
            <a:extLst>
              <a:ext uri="{FF2B5EF4-FFF2-40B4-BE49-F238E27FC236}">
                <a16:creationId xmlns:a16="http://schemas.microsoft.com/office/drawing/2014/main" id="{6C34C8E0-445C-40C6-B028-886D0E196719}"/>
              </a:ext>
            </a:extLst>
          </p:cNvPr>
          <p:cNvSpPr/>
          <p:nvPr/>
        </p:nvSpPr>
        <p:spPr>
          <a:xfrm>
            <a:off x="8374573" y="2076578"/>
            <a:ext cx="3488518" cy="3928159"/>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28575">
            <a:solidFill>
              <a:srgbClr val="FCD200"/>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28" name="object 16">
            <a:extLst>
              <a:ext uri="{FF2B5EF4-FFF2-40B4-BE49-F238E27FC236}">
                <a16:creationId xmlns:a16="http://schemas.microsoft.com/office/drawing/2014/main" id="{41CFC2DC-8B0F-4080-B0FE-3F73325203D7}"/>
              </a:ext>
            </a:extLst>
          </p:cNvPr>
          <p:cNvSpPr/>
          <p:nvPr/>
        </p:nvSpPr>
        <p:spPr>
          <a:xfrm>
            <a:off x="3145736" y="2107955"/>
            <a:ext cx="4948919" cy="3928159"/>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28575">
            <a:solidFill>
              <a:srgbClr val="6EBBE7"/>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29" name="object 16">
            <a:extLst>
              <a:ext uri="{FF2B5EF4-FFF2-40B4-BE49-F238E27FC236}">
                <a16:creationId xmlns:a16="http://schemas.microsoft.com/office/drawing/2014/main" id="{03FAE9D8-DD75-4D77-B503-26F23292DD0D}"/>
              </a:ext>
            </a:extLst>
          </p:cNvPr>
          <p:cNvSpPr/>
          <p:nvPr/>
        </p:nvSpPr>
        <p:spPr>
          <a:xfrm>
            <a:off x="542308" y="2076578"/>
            <a:ext cx="2436901" cy="3928159"/>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bg1"/>
          </a:solidFill>
          <a:ln w="28575">
            <a:solidFill>
              <a:schemeClr val="accent1"/>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153" name="Rounded Rectangle 3">
            <a:extLst>
              <a:ext uri="{FF2B5EF4-FFF2-40B4-BE49-F238E27FC236}">
                <a16:creationId xmlns:a16="http://schemas.microsoft.com/office/drawing/2014/main" id="{1685D7E0-658B-4D91-AB2F-0F181E098761}"/>
              </a:ext>
            </a:extLst>
          </p:cNvPr>
          <p:cNvSpPr/>
          <p:nvPr/>
        </p:nvSpPr>
        <p:spPr bwMode="gray">
          <a:xfrm>
            <a:off x="4270819" y="2134522"/>
            <a:ext cx="2678307" cy="2071718"/>
          </a:xfrm>
          <a:prstGeom prst="roundRect">
            <a:avLst/>
          </a:prstGeom>
          <a:solidFill>
            <a:srgbClr val="E0F0FA"/>
          </a:solid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56" name="object 24">
            <a:extLst>
              <a:ext uri="{FF2B5EF4-FFF2-40B4-BE49-F238E27FC236}">
                <a16:creationId xmlns:a16="http://schemas.microsoft.com/office/drawing/2014/main" id="{93D2D154-5E4D-4A73-8332-821BB20CE1FE}"/>
              </a:ext>
            </a:extLst>
          </p:cNvPr>
          <p:cNvSpPr/>
          <p:nvPr/>
        </p:nvSpPr>
        <p:spPr>
          <a:xfrm>
            <a:off x="273413" y="3867963"/>
            <a:ext cx="9919100" cy="2437289"/>
          </a:xfrm>
          <a:custGeom>
            <a:avLst/>
            <a:gdLst/>
            <a:ahLst/>
            <a:cxnLst/>
            <a:rect l="l" t="t" r="r" b="b"/>
            <a:pathLst>
              <a:path w="9968865" h="1547495">
                <a:moveTo>
                  <a:pt x="162331" y="28194"/>
                </a:moveTo>
                <a:lnTo>
                  <a:pt x="0" y="28194"/>
                </a:lnTo>
                <a:lnTo>
                  <a:pt x="0" y="1547114"/>
                </a:lnTo>
                <a:lnTo>
                  <a:pt x="9968509" y="1547114"/>
                </a:lnTo>
                <a:lnTo>
                  <a:pt x="9968509" y="1537208"/>
                </a:lnTo>
                <a:lnTo>
                  <a:pt x="19812" y="1537208"/>
                </a:lnTo>
                <a:lnTo>
                  <a:pt x="9906" y="1527302"/>
                </a:lnTo>
                <a:lnTo>
                  <a:pt x="19812" y="1527302"/>
                </a:lnTo>
                <a:lnTo>
                  <a:pt x="19812" y="48006"/>
                </a:lnTo>
                <a:lnTo>
                  <a:pt x="9906" y="48006"/>
                </a:lnTo>
                <a:lnTo>
                  <a:pt x="19812" y="38100"/>
                </a:lnTo>
                <a:lnTo>
                  <a:pt x="162331" y="38100"/>
                </a:lnTo>
                <a:lnTo>
                  <a:pt x="162331" y="28194"/>
                </a:lnTo>
                <a:close/>
              </a:path>
              <a:path w="9968865" h="1547495">
                <a:moveTo>
                  <a:pt x="19812" y="1527302"/>
                </a:moveTo>
                <a:lnTo>
                  <a:pt x="9906" y="1527302"/>
                </a:lnTo>
                <a:lnTo>
                  <a:pt x="19812" y="1537208"/>
                </a:lnTo>
                <a:lnTo>
                  <a:pt x="19812" y="1527302"/>
                </a:lnTo>
                <a:close/>
              </a:path>
              <a:path w="9968865" h="1547495">
                <a:moveTo>
                  <a:pt x="9948697" y="1527302"/>
                </a:moveTo>
                <a:lnTo>
                  <a:pt x="19812" y="1527302"/>
                </a:lnTo>
                <a:lnTo>
                  <a:pt x="19812" y="1537208"/>
                </a:lnTo>
                <a:lnTo>
                  <a:pt x="9948697" y="1537208"/>
                </a:lnTo>
                <a:lnTo>
                  <a:pt x="9948697" y="1527302"/>
                </a:lnTo>
                <a:close/>
              </a:path>
              <a:path w="9968865" h="1547495">
                <a:moveTo>
                  <a:pt x="9968509" y="1308608"/>
                </a:moveTo>
                <a:lnTo>
                  <a:pt x="9948697" y="1308608"/>
                </a:lnTo>
                <a:lnTo>
                  <a:pt x="9948697" y="1537208"/>
                </a:lnTo>
                <a:lnTo>
                  <a:pt x="9958603" y="1527302"/>
                </a:lnTo>
                <a:lnTo>
                  <a:pt x="9968509" y="1527302"/>
                </a:lnTo>
                <a:lnTo>
                  <a:pt x="9968509" y="1308608"/>
                </a:lnTo>
                <a:close/>
              </a:path>
              <a:path w="9968865" h="1547495">
                <a:moveTo>
                  <a:pt x="9968509" y="1527302"/>
                </a:moveTo>
                <a:lnTo>
                  <a:pt x="9958603" y="1527302"/>
                </a:lnTo>
                <a:lnTo>
                  <a:pt x="9948697" y="1537208"/>
                </a:lnTo>
                <a:lnTo>
                  <a:pt x="9968509" y="1537208"/>
                </a:lnTo>
                <a:lnTo>
                  <a:pt x="9968509" y="1527302"/>
                </a:lnTo>
                <a:close/>
              </a:path>
              <a:path w="9968865" h="1547495">
                <a:moveTo>
                  <a:pt x="162331" y="0"/>
                </a:moveTo>
                <a:lnTo>
                  <a:pt x="162331" y="76200"/>
                </a:lnTo>
                <a:lnTo>
                  <a:pt x="218719" y="48006"/>
                </a:lnTo>
                <a:lnTo>
                  <a:pt x="175031" y="48006"/>
                </a:lnTo>
                <a:lnTo>
                  <a:pt x="175031" y="28194"/>
                </a:lnTo>
                <a:lnTo>
                  <a:pt x="218719" y="28194"/>
                </a:lnTo>
                <a:lnTo>
                  <a:pt x="162331" y="0"/>
                </a:lnTo>
                <a:close/>
              </a:path>
              <a:path w="9968865" h="1547495">
                <a:moveTo>
                  <a:pt x="19812" y="38100"/>
                </a:moveTo>
                <a:lnTo>
                  <a:pt x="9906" y="48006"/>
                </a:lnTo>
                <a:lnTo>
                  <a:pt x="19812" y="48006"/>
                </a:lnTo>
                <a:lnTo>
                  <a:pt x="19812" y="38100"/>
                </a:lnTo>
                <a:close/>
              </a:path>
              <a:path w="9968865" h="1547495">
                <a:moveTo>
                  <a:pt x="162331" y="38100"/>
                </a:moveTo>
                <a:lnTo>
                  <a:pt x="19812" y="38100"/>
                </a:lnTo>
                <a:lnTo>
                  <a:pt x="19812" y="48006"/>
                </a:lnTo>
                <a:lnTo>
                  <a:pt x="162331" y="48006"/>
                </a:lnTo>
                <a:lnTo>
                  <a:pt x="162331" y="38100"/>
                </a:lnTo>
                <a:close/>
              </a:path>
              <a:path w="9968865" h="1547495">
                <a:moveTo>
                  <a:pt x="218719" y="28194"/>
                </a:moveTo>
                <a:lnTo>
                  <a:pt x="175031" y="28194"/>
                </a:lnTo>
                <a:lnTo>
                  <a:pt x="175031" y="48006"/>
                </a:lnTo>
                <a:lnTo>
                  <a:pt x="218719" y="48006"/>
                </a:lnTo>
                <a:lnTo>
                  <a:pt x="238531" y="38100"/>
                </a:lnTo>
                <a:lnTo>
                  <a:pt x="218719" y="28194"/>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7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p:txBody>
      </p:sp>
      <p:sp>
        <p:nvSpPr>
          <p:cNvPr id="159" name="TextBox 158">
            <a:extLst>
              <a:ext uri="{FF2B5EF4-FFF2-40B4-BE49-F238E27FC236}">
                <a16:creationId xmlns:a16="http://schemas.microsoft.com/office/drawing/2014/main" id="{4F92D273-D3B7-4261-8052-96420018D881}"/>
              </a:ext>
            </a:extLst>
          </p:cNvPr>
          <p:cNvSpPr txBox="1"/>
          <p:nvPr/>
        </p:nvSpPr>
        <p:spPr>
          <a:xfrm>
            <a:off x="728346" y="5650722"/>
            <a:ext cx="2064824" cy="338554"/>
          </a:xfrm>
          <a:prstGeom prst="rect">
            <a:avLst/>
          </a:prstGeom>
          <a:noFill/>
        </p:spPr>
        <p:txBody>
          <a:bodyPr wrap="square" rtlCol="0">
            <a:spAutoFit/>
          </a:bodyPr>
          <a:lstStyle/>
          <a:p>
            <a:pPr marL="0" marR="0" lvl="0" indent="0" algn="ctr" defTabSz="1217613"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300" normalizeH="0" baseline="0" noProof="0" dirty="0">
                <a:ln>
                  <a:noFill/>
                </a:ln>
                <a:solidFill>
                  <a:srgbClr val="A5A5A5">
                    <a:lumMod val="50000"/>
                  </a:srgbClr>
                </a:solidFill>
                <a:effectLst/>
                <a:uLnTx/>
                <a:uFillTx/>
                <a:latin typeface="Verdana"/>
                <a:ea typeface="+mn-ea"/>
                <a:cs typeface="+mn-cs"/>
              </a:rPr>
              <a:t>WEBSITE + ECOMMERCE DATA </a:t>
            </a:r>
          </a:p>
        </p:txBody>
      </p:sp>
      <p:grpSp>
        <p:nvGrpSpPr>
          <p:cNvPr id="160" name="Group 159">
            <a:extLst>
              <a:ext uri="{FF2B5EF4-FFF2-40B4-BE49-F238E27FC236}">
                <a16:creationId xmlns:a16="http://schemas.microsoft.com/office/drawing/2014/main" id="{708012EE-6DBF-444C-9A81-D0A5E2379812}"/>
              </a:ext>
            </a:extLst>
          </p:cNvPr>
          <p:cNvGrpSpPr>
            <a:grpSpLocks noChangeAspect="1"/>
          </p:cNvGrpSpPr>
          <p:nvPr/>
        </p:nvGrpSpPr>
        <p:grpSpPr>
          <a:xfrm>
            <a:off x="1499614" y="5090372"/>
            <a:ext cx="522288" cy="520700"/>
            <a:chOff x="4078288" y="5856288"/>
            <a:chExt cx="522288" cy="520700"/>
          </a:xfrm>
        </p:grpSpPr>
        <p:sp>
          <p:nvSpPr>
            <p:cNvPr id="161" name="Freeform 16">
              <a:extLst>
                <a:ext uri="{FF2B5EF4-FFF2-40B4-BE49-F238E27FC236}">
                  <a16:creationId xmlns:a16="http://schemas.microsoft.com/office/drawing/2014/main" id="{269B7DAF-FD94-47EF-A732-72D6480839AC}"/>
                </a:ext>
              </a:extLst>
            </p:cNvPr>
            <p:cNvSpPr>
              <a:spLocks noEditPoints="1"/>
            </p:cNvSpPr>
            <p:nvPr/>
          </p:nvSpPr>
          <p:spPr bwMode="auto">
            <a:xfrm>
              <a:off x="4078288" y="5856288"/>
              <a:ext cx="522288" cy="520700"/>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8 h 657"/>
                <a:gd name="T16" fmla="*/ 2 w 658"/>
                <a:gd name="T17" fmla="*/ 294 h 657"/>
                <a:gd name="T18" fmla="*/ 10 w 658"/>
                <a:gd name="T19" fmla="*/ 246 h 657"/>
                <a:gd name="T20" fmla="*/ 40 w 658"/>
                <a:gd name="T21" fmla="*/ 172 h 657"/>
                <a:gd name="T22" fmla="*/ 96 w 658"/>
                <a:gd name="T23" fmla="*/ 95 h 657"/>
                <a:gd name="T24" fmla="*/ 172 w 658"/>
                <a:gd name="T25" fmla="*/ 39 h 657"/>
                <a:gd name="T26" fmla="*/ 247 w 658"/>
                <a:gd name="T27" fmla="*/ 9 h 657"/>
                <a:gd name="T28" fmla="*/ 295 w 658"/>
                <a:gd name="T29" fmla="*/ 1 h 657"/>
                <a:gd name="T30" fmla="*/ 329 w 658"/>
                <a:gd name="T31" fmla="*/ 0 h 657"/>
                <a:gd name="T32" fmla="*/ 379 w 658"/>
                <a:gd name="T33" fmla="*/ 3 h 657"/>
                <a:gd name="T34" fmla="*/ 427 w 658"/>
                <a:gd name="T35" fmla="*/ 15 h 657"/>
                <a:gd name="T36" fmla="*/ 513 w 658"/>
                <a:gd name="T37" fmla="*/ 55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5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0 h 657"/>
                <a:gd name="T66" fmla="*/ 166 w 658"/>
                <a:gd name="T67" fmla="*/ 87 h 657"/>
                <a:gd name="T68" fmla="*/ 105 w 658"/>
                <a:gd name="T69" fmla="*/ 144 h 657"/>
                <a:gd name="T70" fmla="*/ 60 w 658"/>
                <a:gd name="T71" fmla="*/ 215 h 657"/>
                <a:gd name="T72" fmla="*/ 39 w 658"/>
                <a:gd name="T73" fmla="*/ 298 h 657"/>
                <a:gd name="T74" fmla="*/ 39 w 658"/>
                <a:gd name="T75" fmla="*/ 357 h 657"/>
                <a:gd name="T76" fmla="*/ 60 w 658"/>
                <a:gd name="T77" fmla="*/ 442 h 657"/>
                <a:gd name="T78" fmla="*/ 105 w 658"/>
                <a:gd name="T79" fmla="*/ 513 h 657"/>
                <a:gd name="T80" fmla="*/ 166 w 658"/>
                <a:gd name="T81" fmla="*/ 570 h 657"/>
                <a:gd name="T82" fmla="*/ 243 w 658"/>
                <a:gd name="T83" fmla="*/ 606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8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6"/>
                  </a:lnTo>
                  <a:lnTo>
                    <a:pt x="231" y="642"/>
                  </a:lnTo>
                  <a:lnTo>
                    <a:pt x="201" y="631"/>
                  </a:lnTo>
                  <a:lnTo>
                    <a:pt x="172" y="617"/>
                  </a:lnTo>
                  <a:lnTo>
                    <a:pt x="145" y="601"/>
                  </a:lnTo>
                  <a:lnTo>
                    <a:pt x="119" y="582"/>
                  </a:lnTo>
                  <a:lnTo>
                    <a:pt x="96" y="560"/>
                  </a:lnTo>
                  <a:lnTo>
                    <a:pt x="75" y="537"/>
                  </a:lnTo>
                  <a:lnTo>
                    <a:pt x="56" y="512"/>
                  </a:lnTo>
                  <a:lnTo>
                    <a:pt x="40" y="485"/>
                  </a:lnTo>
                  <a:lnTo>
                    <a:pt x="27" y="455"/>
                  </a:lnTo>
                  <a:lnTo>
                    <a:pt x="15" y="426"/>
                  </a:lnTo>
                  <a:lnTo>
                    <a:pt x="10" y="410"/>
                  </a:lnTo>
                  <a:lnTo>
                    <a:pt x="6" y="395"/>
                  </a:lnTo>
                  <a:lnTo>
                    <a:pt x="4" y="379"/>
                  </a:lnTo>
                  <a:lnTo>
                    <a:pt x="2" y="361"/>
                  </a:lnTo>
                  <a:lnTo>
                    <a:pt x="1" y="345"/>
                  </a:lnTo>
                  <a:lnTo>
                    <a:pt x="0" y="328"/>
                  </a:lnTo>
                  <a:lnTo>
                    <a:pt x="0" y="328"/>
                  </a:lnTo>
                  <a:lnTo>
                    <a:pt x="1" y="312"/>
                  </a:lnTo>
                  <a:lnTo>
                    <a:pt x="2" y="294"/>
                  </a:lnTo>
                  <a:lnTo>
                    <a:pt x="4" y="278"/>
                  </a:lnTo>
                  <a:lnTo>
                    <a:pt x="6" y="262"/>
                  </a:lnTo>
                  <a:lnTo>
                    <a:pt x="10" y="246"/>
                  </a:lnTo>
                  <a:lnTo>
                    <a:pt x="15" y="231"/>
                  </a:lnTo>
                  <a:lnTo>
                    <a:pt x="27" y="200"/>
                  </a:lnTo>
                  <a:lnTo>
                    <a:pt x="40" y="172"/>
                  </a:lnTo>
                  <a:lnTo>
                    <a:pt x="56" y="145"/>
                  </a:lnTo>
                  <a:lnTo>
                    <a:pt x="75" y="120"/>
                  </a:lnTo>
                  <a:lnTo>
                    <a:pt x="96" y="95"/>
                  </a:lnTo>
                  <a:lnTo>
                    <a:pt x="119" y="75"/>
                  </a:lnTo>
                  <a:lnTo>
                    <a:pt x="145" y="55"/>
                  </a:lnTo>
                  <a:lnTo>
                    <a:pt x="172" y="39"/>
                  </a:lnTo>
                  <a:lnTo>
                    <a:pt x="201" y="26"/>
                  </a:lnTo>
                  <a:lnTo>
                    <a:pt x="231" y="15"/>
                  </a:lnTo>
                  <a:lnTo>
                    <a:pt x="247" y="9"/>
                  </a:lnTo>
                  <a:lnTo>
                    <a:pt x="263" y="7"/>
                  </a:lnTo>
                  <a:lnTo>
                    <a:pt x="279" y="3"/>
                  </a:lnTo>
                  <a:lnTo>
                    <a:pt x="295" y="1"/>
                  </a:lnTo>
                  <a:lnTo>
                    <a:pt x="311" y="0"/>
                  </a:lnTo>
                  <a:lnTo>
                    <a:pt x="329" y="0"/>
                  </a:lnTo>
                  <a:lnTo>
                    <a:pt x="329" y="0"/>
                  </a:lnTo>
                  <a:lnTo>
                    <a:pt x="346" y="0"/>
                  </a:lnTo>
                  <a:lnTo>
                    <a:pt x="362" y="1"/>
                  </a:lnTo>
                  <a:lnTo>
                    <a:pt x="379" y="3"/>
                  </a:lnTo>
                  <a:lnTo>
                    <a:pt x="395" y="7"/>
                  </a:lnTo>
                  <a:lnTo>
                    <a:pt x="411" y="9"/>
                  </a:lnTo>
                  <a:lnTo>
                    <a:pt x="427" y="15"/>
                  </a:lnTo>
                  <a:lnTo>
                    <a:pt x="456" y="26"/>
                  </a:lnTo>
                  <a:lnTo>
                    <a:pt x="486" y="39"/>
                  </a:lnTo>
                  <a:lnTo>
                    <a:pt x="513" y="55"/>
                  </a:lnTo>
                  <a:lnTo>
                    <a:pt x="538" y="75"/>
                  </a:lnTo>
                  <a:lnTo>
                    <a:pt x="561" y="95"/>
                  </a:lnTo>
                  <a:lnTo>
                    <a:pt x="583" y="120"/>
                  </a:lnTo>
                  <a:lnTo>
                    <a:pt x="602" y="145"/>
                  </a:lnTo>
                  <a:lnTo>
                    <a:pt x="618" y="172"/>
                  </a:lnTo>
                  <a:lnTo>
                    <a:pt x="632" y="200"/>
                  </a:lnTo>
                  <a:lnTo>
                    <a:pt x="643" y="231"/>
                  </a:lnTo>
                  <a:lnTo>
                    <a:pt x="647" y="246"/>
                  </a:lnTo>
                  <a:lnTo>
                    <a:pt x="651" y="262"/>
                  </a:lnTo>
                  <a:lnTo>
                    <a:pt x="654" y="278"/>
                  </a:lnTo>
                  <a:lnTo>
                    <a:pt x="657" y="294"/>
                  </a:lnTo>
                  <a:lnTo>
                    <a:pt x="657" y="312"/>
                  </a:lnTo>
                  <a:lnTo>
                    <a:pt x="658" y="328"/>
                  </a:lnTo>
                  <a:lnTo>
                    <a:pt x="658" y="328"/>
                  </a:lnTo>
                  <a:lnTo>
                    <a:pt x="657" y="345"/>
                  </a:lnTo>
                  <a:lnTo>
                    <a:pt x="657" y="361"/>
                  </a:lnTo>
                  <a:lnTo>
                    <a:pt x="654" y="379"/>
                  </a:lnTo>
                  <a:lnTo>
                    <a:pt x="651" y="395"/>
                  </a:lnTo>
                  <a:lnTo>
                    <a:pt x="647" y="410"/>
                  </a:lnTo>
                  <a:lnTo>
                    <a:pt x="643" y="426"/>
                  </a:lnTo>
                  <a:lnTo>
                    <a:pt x="632" y="455"/>
                  </a:lnTo>
                  <a:lnTo>
                    <a:pt x="618" y="485"/>
                  </a:lnTo>
                  <a:lnTo>
                    <a:pt x="602" y="512"/>
                  </a:lnTo>
                  <a:lnTo>
                    <a:pt x="583" y="537"/>
                  </a:lnTo>
                  <a:lnTo>
                    <a:pt x="561" y="560"/>
                  </a:lnTo>
                  <a:lnTo>
                    <a:pt x="538" y="582"/>
                  </a:lnTo>
                  <a:lnTo>
                    <a:pt x="513" y="601"/>
                  </a:lnTo>
                  <a:lnTo>
                    <a:pt x="486" y="617"/>
                  </a:lnTo>
                  <a:lnTo>
                    <a:pt x="456" y="631"/>
                  </a:lnTo>
                  <a:lnTo>
                    <a:pt x="427" y="642"/>
                  </a:lnTo>
                  <a:lnTo>
                    <a:pt x="411" y="646"/>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0"/>
                  </a:lnTo>
                  <a:lnTo>
                    <a:pt x="216" y="60"/>
                  </a:lnTo>
                  <a:lnTo>
                    <a:pt x="190"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8"/>
                  </a:lnTo>
                  <a:lnTo>
                    <a:pt x="37" y="328"/>
                  </a:lnTo>
                  <a:lnTo>
                    <a:pt x="39" y="357"/>
                  </a:lnTo>
                  <a:lnTo>
                    <a:pt x="44" y="387"/>
                  </a:lnTo>
                  <a:lnTo>
                    <a:pt x="51" y="415"/>
                  </a:lnTo>
                  <a:lnTo>
                    <a:pt x="60" y="442"/>
                  </a:lnTo>
                  <a:lnTo>
                    <a:pt x="72" y="468"/>
                  </a:lnTo>
                  <a:lnTo>
                    <a:pt x="87" y="490"/>
                  </a:lnTo>
                  <a:lnTo>
                    <a:pt x="105" y="513"/>
                  </a:lnTo>
                  <a:lnTo>
                    <a:pt x="123" y="535"/>
                  </a:lnTo>
                  <a:lnTo>
                    <a:pt x="143" y="554"/>
                  </a:lnTo>
                  <a:lnTo>
                    <a:pt x="166" y="570"/>
                  </a:lnTo>
                  <a:lnTo>
                    <a:pt x="190" y="584"/>
                  </a:lnTo>
                  <a:lnTo>
                    <a:pt x="216" y="597"/>
                  </a:lnTo>
                  <a:lnTo>
                    <a:pt x="243" y="606"/>
                  </a:lnTo>
                  <a:lnTo>
                    <a:pt x="270" y="614"/>
                  </a:lnTo>
                  <a:lnTo>
                    <a:pt x="299" y="618"/>
                  </a:lnTo>
                  <a:lnTo>
                    <a:pt x="329" y="619"/>
                  </a:lnTo>
                  <a:lnTo>
                    <a:pt x="329" y="619"/>
                  </a:lnTo>
                  <a:lnTo>
                    <a:pt x="358" y="618"/>
                  </a:lnTo>
                  <a:lnTo>
                    <a:pt x="388" y="614"/>
                  </a:lnTo>
                  <a:lnTo>
                    <a:pt x="415" y="606"/>
                  </a:lnTo>
                  <a:lnTo>
                    <a:pt x="442" y="597"/>
                  </a:lnTo>
                  <a:lnTo>
                    <a:pt x="467" y="584"/>
                  </a:lnTo>
                  <a:lnTo>
                    <a:pt x="491" y="570"/>
                  </a:lnTo>
                  <a:lnTo>
                    <a:pt x="514" y="554"/>
                  </a:lnTo>
                  <a:lnTo>
                    <a:pt x="534" y="535"/>
                  </a:lnTo>
                  <a:lnTo>
                    <a:pt x="553" y="513"/>
                  </a:lnTo>
                  <a:lnTo>
                    <a:pt x="571" y="490"/>
                  </a:lnTo>
                  <a:lnTo>
                    <a:pt x="585" y="468"/>
                  </a:lnTo>
                  <a:lnTo>
                    <a:pt x="598" y="442"/>
                  </a:lnTo>
                  <a:lnTo>
                    <a:pt x="607" y="415"/>
                  </a:lnTo>
                  <a:lnTo>
                    <a:pt x="614" y="387"/>
                  </a:lnTo>
                  <a:lnTo>
                    <a:pt x="619" y="357"/>
                  </a:lnTo>
                  <a:lnTo>
                    <a:pt x="620" y="328"/>
                  </a:lnTo>
                  <a:lnTo>
                    <a:pt x="620" y="328"/>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0"/>
                  </a:lnTo>
                  <a:lnTo>
                    <a:pt x="388" y="43"/>
                  </a:lnTo>
                  <a:lnTo>
                    <a:pt x="358"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162" name="Freeform 112">
              <a:extLst>
                <a:ext uri="{FF2B5EF4-FFF2-40B4-BE49-F238E27FC236}">
                  <a16:creationId xmlns:a16="http://schemas.microsoft.com/office/drawing/2014/main" id="{0D5BA18B-BFD1-4FE2-B0BF-09A4EC0D9613}"/>
                </a:ext>
              </a:extLst>
            </p:cNvPr>
            <p:cNvSpPr>
              <a:spLocks/>
            </p:cNvSpPr>
            <p:nvPr/>
          </p:nvSpPr>
          <p:spPr bwMode="auto">
            <a:xfrm>
              <a:off x="4240213" y="6005513"/>
              <a:ext cx="206375" cy="207963"/>
            </a:xfrm>
            <a:custGeom>
              <a:avLst/>
              <a:gdLst>
                <a:gd name="T0" fmla="*/ 16 w 259"/>
                <a:gd name="T1" fmla="*/ 18 h 261"/>
                <a:gd name="T2" fmla="*/ 242 w 259"/>
                <a:gd name="T3" fmla="*/ 18 h 261"/>
                <a:gd name="T4" fmla="*/ 242 w 259"/>
                <a:gd name="T5" fmla="*/ 139 h 261"/>
                <a:gd name="T6" fmla="*/ 259 w 259"/>
                <a:gd name="T7" fmla="*/ 139 h 261"/>
                <a:gd name="T8" fmla="*/ 259 w 259"/>
                <a:gd name="T9" fmla="*/ 9 h 261"/>
                <a:gd name="T10" fmla="*/ 259 w 259"/>
                <a:gd name="T11" fmla="*/ 9 h 261"/>
                <a:gd name="T12" fmla="*/ 259 w 259"/>
                <a:gd name="T13" fmla="*/ 6 h 261"/>
                <a:gd name="T14" fmla="*/ 256 w 259"/>
                <a:gd name="T15" fmla="*/ 3 h 261"/>
                <a:gd name="T16" fmla="*/ 254 w 259"/>
                <a:gd name="T17" fmla="*/ 0 h 261"/>
                <a:gd name="T18" fmla="*/ 251 w 259"/>
                <a:gd name="T19" fmla="*/ 0 h 261"/>
                <a:gd name="T20" fmla="*/ 8 w 259"/>
                <a:gd name="T21" fmla="*/ 0 h 261"/>
                <a:gd name="T22" fmla="*/ 8 w 259"/>
                <a:gd name="T23" fmla="*/ 0 h 261"/>
                <a:gd name="T24" fmla="*/ 4 w 259"/>
                <a:gd name="T25" fmla="*/ 0 h 261"/>
                <a:gd name="T26" fmla="*/ 1 w 259"/>
                <a:gd name="T27" fmla="*/ 3 h 261"/>
                <a:gd name="T28" fmla="*/ 0 w 259"/>
                <a:gd name="T29" fmla="*/ 6 h 261"/>
                <a:gd name="T30" fmla="*/ 0 w 259"/>
                <a:gd name="T31" fmla="*/ 9 h 261"/>
                <a:gd name="T32" fmla="*/ 0 w 259"/>
                <a:gd name="T33" fmla="*/ 252 h 261"/>
                <a:gd name="T34" fmla="*/ 0 w 259"/>
                <a:gd name="T35" fmla="*/ 252 h 261"/>
                <a:gd name="T36" fmla="*/ 0 w 259"/>
                <a:gd name="T37" fmla="*/ 256 h 261"/>
                <a:gd name="T38" fmla="*/ 1 w 259"/>
                <a:gd name="T39" fmla="*/ 258 h 261"/>
                <a:gd name="T40" fmla="*/ 4 w 259"/>
                <a:gd name="T41" fmla="*/ 260 h 261"/>
                <a:gd name="T42" fmla="*/ 8 w 259"/>
                <a:gd name="T43" fmla="*/ 261 h 261"/>
                <a:gd name="T44" fmla="*/ 138 w 259"/>
                <a:gd name="T45" fmla="*/ 261 h 261"/>
                <a:gd name="T46" fmla="*/ 138 w 259"/>
                <a:gd name="T47" fmla="*/ 244 h 261"/>
                <a:gd name="T48" fmla="*/ 16 w 259"/>
                <a:gd name="T49" fmla="*/ 244 h 261"/>
                <a:gd name="T50" fmla="*/ 16 w 259"/>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9" h="261">
                  <a:moveTo>
                    <a:pt x="16" y="18"/>
                  </a:moveTo>
                  <a:lnTo>
                    <a:pt x="242" y="18"/>
                  </a:lnTo>
                  <a:lnTo>
                    <a:pt x="242" y="139"/>
                  </a:lnTo>
                  <a:lnTo>
                    <a:pt x="259" y="139"/>
                  </a:lnTo>
                  <a:lnTo>
                    <a:pt x="259" y="9"/>
                  </a:lnTo>
                  <a:lnTo>
                    <a:pt x="259" y="9"/>
                  </a:lnTo>
                  <a:lnTo>
                    <a:pt x="259" y="6"/>
                  </a:lnTo>
                  <a:lnTo>
                    <a:pt x="256" y="3"/>
                  </a:lnTo>
                  <a:lnTo>
                    <a:pt x="254" y="0"/>
                  </a:lnTo>
                  <a:lnTo>
                    <a:pt x="251" y="0"/>
                  </a:lnTo>
                  <a:lnTo>
                    <a:pt x="8" y="0"/>
                  </a:lnTo>
                  <a:lnTo>
                    <a:pt x="8" y="0"/>
                  </a:lnTo>
                  <a:lnTo>
                    <a:pt x="4" y="0"/>
                  </a:lnTo>
                  <a:lnTo>
                    <a:pt x="1" y="3"/>
                  </a:lnTo>
                  <a:lnTo>
                    <a:pt x="0" y="6"/>
                  </a:lnTo>
                  <a:lnTo>
                    <a:pt x="0" y="9"/>
                  </a:lnTo>
                  <a:lnTo>
                    <a:pt x="0" y="252"/>
                  </a:lnTo>
                  <a:lnTo>
                    <a:pt x="0" y="252"/>
                  </a:lnTo>
                  <a:lnTo>
                    <a:pt x="0" y="256"/>
                  </a:lnTo>
                  <a:lnTo>
                    <a:pt x="1" y="258"/>
                  </a:lnTo>
                  <a:lnTo>
                    <a:pt x="4" y="260"/>
                  </a:lnTo>
                  <a:lnTo>
                    <a:pt x="8" y="261"/>
                  </a:lnTo>
                  <a:lnTo>
                    <a:pt x="138" y="261"/>
                  </a:lnTo>
                  <a:lnTo>
                    <a:pt x="138" y="244"/>
                  </a:lnTo>
                  <a:lnTo>
                    <a:pt x="16" y="244"/>
                  </a:lnTo>
                  <a:lnTo>
                    <a:pt x="1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169" name="Freeform 113">
              <a:extLst>
                <a:ext uri="{FF2B5EF4-FFF2-40B4-BE49-F238E27FC236}">
                  <a16:creationId xmlns:a16="http://schemas.microsoft.com/office/drawing/2014/main" id="{95726736-8FD5-48FA-A7B9-CC5F126F527E}"/>
                </a:ext>
              </a:extLst>
            </p:cNvPr>
            <p:cNvSpPr>
              <a:spLocks/>
            </p:cNvSpPr>
            <p:nvPr/>
          </p:nvSpPr>
          <p:spPr bwMode="auto">
            <a:xfrm>
              <a:off x="4354513" y="6119813"/>
              <a:ext cx="106363" cy="107950"/>
            </a:xfrm>
            <a:custGeom>
              <a:avLst/>
              <a:gdLst>
                <a:gd name="T0" fmla="*/ 133 w 134"/>
                <a:gd name="T1" fmla="*/ 121 h 136"/>
                <a:gd name="T2" fmla="*/ 83 w 134"/>
                <a:gd name="T3" fmla="*/ 70 h 136"/>
                <a:gd name="T4" fmla="*/ 131 w 134"/>
                <a:gd name="T5" fmla="*/ 51 h 136"/>
                <a:gd name="T6" fmla="*/ 131 w 134"/>
                <a:gd name="T7" fmla="*/ 51 h 136"/>
                <a:gd name="T8" fmla="*/ 134 w 134"/>
                <a:gd name="T9" fmla="*/ 50 h 136"/>
                <a:gd name="T10" fmla="*/ 134 w 134"/>
                <a:gd name="T11" fmla="*/ 47 h 136"/>
                <a:gd name="T12" fmla="*/ 134 w 134"/>
                <a:gd name="T13" fmla="*/ 47 h 136"/>
                <a:gd name="T14" fmla="*/ 134 w 134"/>
                <a:gd name="T15" fmla="*/ 45 h 136"/>
                <a:gd name="T16" fmla="*/ 131 w 134"/>
                <a:gd name="T17" fmla="*/ 43 h 136"/>
                <a:gd name="T18" fmla="*/ 5 w 134"/>
                <a:gd name="T19" fmla="*/ 0 h 136"/>
                <a:gd name="T20" fmla="*/ 5 w 134"/>
                <a:gd name="T21" fmla="*/ 0 h 136"/>
                <a:gd name="T22" fmla="*/ 2 w 134"/>
                <a:gd name="T23" fmla="*/ 0 h 136"/>
                <a:gd name="T24" fmla="*/ 1 w 134"/>
                <a:gd name="T25" fmla="*/ 2 h 136"/>
                <a:gd name="T26" fmla="*/ 1 w 134"/>
                <a:gd name="T27" fmla="*/ 2 h 136"/>
                <a:gd name="T28" fmla="*/ 0 w 134"/>
                <a:gd name="T29" fmla="*/ 4 h 136"/>
                <a:gd name="T30" fmla="*/ 0 w 134"/>
                <a:gd name="T31" fmla="*/ 7 h 136"/>
                <a:gd name="T32" fmla="*/ 41 w 134"/>
                <a:gd name="T33" fmla="*/ 133 h 136"/>
                <a:gd name="T34" fmla="*/ 41 w 134"/>
                <a:gd name="T35" fmla="*/ 133 h 136"/>
                <a:gd name="T36" fmla="*/ 43 w 134"/>
                <a:gd name="T37" fmla="*/ 135 h 136"/>
                <a:gd name="T38" fmla="*/ 45 w 134"/>
                <a:gd name="T39" fmla="*/ 136 h 136"/>
                <a:gd name="T40" fmla="*/ 45 w 134"/>
                <a:gd name="T41" fmla="*/ 136 h 136"/>
                <a:gd name="T42" fmla="*/ 45 w 134"/>
                <a:gd name="T43" fmla="*/ 136 h 136"/>
                <a:gd name="T44" fmla="*/ 45 w 134"/>
                <a:gd name="T45" fmla="*/ 136 h 136"/>
                <a:gd name="T46" fmla="*/ 48 w 134"/>
                <a:gd name="T47" fmla="*/ 135 h 136"/>
                <a:gd name="T48" fmla="*/ 51 w 134"/>
                <a:gd name="T49" fmla="*/ 133 h 136"/>
                <a:gd name="T50" fmla="*/ 70 w 134"/>
                <a:gd name="T51" fmla="*/ 83 h 136"/>
                <a:gd name="T52" fmla="*/ 121 w 134"/>
                <a:gd name="T53" fmla="*/ 135 h 136"/>
                <a:gd name="T54" fmla="*/ 121 w 134"/>
                <a:gd name="T55" fmla="*/ 135 h 136"/>
                <a:gd name="T56" fmla="*/ 123 w 134"/>
                <a:gd name="T57" fmla="*/ 136 h 136"/>
                <a:gd name="T58" fmla="*/ 127 w 134"/>
                <a:gd name="T59" fmla="*/ 135 h 136"/>
                <a:gd name="T60" fmla="*/ 133 w 134"/>
                <a:gd name="T61" fmla="*/ 128 h 136"/>
                <a:gd name="T62" fmla="*/ 133 w 134"/>
                <a:gd name="T63" fmla="*/ 128 h 136"/>
                <a:gd name="T64" fmla="*/ 134 w 134"/>
                <a:gd name="T65" fmla="*/ 125 h 136"/>
                <a:gd name="T66" fmla="*/ 133 w 134"/>
                <a:gd name="T67" fmla="*/ 121 h 136"/>
                <a:gd name="T68" fmla="*/ 133 w 134"/>
                <a:gd name="T69" fmla="*/ 1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36">
                  <a:moveTo>
                    <a:pt x="133" y="121"/>
                  </a:moveTo>
                  <a:lnTo>
                    <a:pt x="83" y="70"/>
                  </a:lnTo>
                  <a:lnTo>
                    <a:pt x="131" y="51"/>
                  </a:lnTo>
                  <a:lnTo>
                    <a:pt x="131" y="51"/>
                  </a:lnTo>
                  <a:lnTo>
                    <a:pt x="134" y="50"/>
                  </a:lnTo>
                  <a:lnTo>
                    <a:pt x="134" y="47"/>
                  </a:lnTo>
                  <a:lnTo>
                    <a:pt x="134" y="47"/>
                  </a:lnTo>
                  <a:lnTo>
                    <a:pt x="134" y="45"/>
                  </a:lnTo>
                  <a:lnTo>
                    <a:pt x="131" y="43"/>
                  </a:lnTo>
                  <a:lnTo>
                    <a:pt x="5" y="0"/>
                  </a:lnTo>
                  <a:lnTo>
                    <a:pt x="5" y="0"/>
                  </a:lnTo>
                  <a:lnTo>
                    <a:pt x="2" y="0"/>
                  </a:lnTo>
                  <a:lnTo>
                    <a:pt x="1" y="2"/>
                  </a:lnTo>
                  <a:lnTo>
                    <a:pt x="1" y="2"/>
                  </a:lnTo>
                  <a:lnTo>
                    <a:pt x="0" y="4"/>
                  </a:lnTo>
                  <a:lnTo>
                    <a:pt x="0" y="7"/>
                  </a:lnTo>
                  <a:lnTo>
                    <a:pt x="41" y="133"/>
                  </a:lnTo>
                  <a:lnTo>
                    <a:pt x="41" y="133"/>
                  </a:lnTo>
                  <a:lnTo>
                    <a:pt x="43" y="135"/>
                  </a:lnTo>
                  <a:lnTo>
                    <a:pt x="45" y="136"/>
                  </a:lnTo>
                  <a:lnTo>
                    <a:pt x="45" y="136"/>
                  </a:lnTo>
                  <a:lnTo>
                    <a:pt x="45" y="136"/>
                  </a:lnTo>
                  <a:lnTo>
                    <a:pt x="45" y="136"/>
                  </a:lnTo>
                  <a:lnTo>
                    <a:pt x="48" y="135"/>
                  </a:lnTo>
                  <a:lnTo>
                    <a:pt x="51" y="133"/>
                  </a:lnTo>
                  <a:lnTo>
                    <a:pt x="70" y="83"/>
                  </a:lnTo>
                  <a:lnTo>
                    <a:pt x="121" y="135"/>
                  </a:lnTo>
                  <a:lnTo>
                    <a:pt x="121" y="135"/>
                  </a:lnTo>
                  <a:lnTo>
                    <a:pt x="123" y="136"/>
                  </a:lnTo>
                  <a:lnTo>
                    <a:pt x="127" y="135"/>
                  </a:lnTo>
                  <a:lnTo>
                    <a:pt x="133" y="128"/>
                  </a:lnTo>
                  <a:lnTo>
                    <a:pt x="133" y="128"/>
                  </a:lnTo>
                  <a:lnTo>
                    <a:pt x="134" y="125"/>
                  </a:lnTo>
                  <a:lnTo>
                    <a:pt x="133" y="121"/>
                  </a:lnTo>
                  <a:lnTo>
                    <a:pt x="133"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grpSp>
      <p:grpSp>
        <p:nvGrpSpPr>
          <p:cNvPr id="172" name="Group 171">
            <a:extLst>
              <a:ext uri="{FF2B5EF4-FFF2-40B4-BE49-F238E27FC236}">
                <a16:creationId xmlns:a16="http://schemas.microsoft.com/office/drawing/2014/main" id="{9F0E4922-51A2-49FA-AF9A-4C800BD0D423}"/>
              </a:ext>
            </a:extLst>
          </p:cNvPr>
          <p:cNvGrpSpPr/>
          <p:nvPr/>
        </p:nvGrpSpPr>
        <p:grpSpPr>
          <a:xfrm>
            <a:off x="681033" y="4317900"/>
            <a:ext cx="2159450" cy="461665"/>
            <a:chOff x="795502" y="4219470"/>
            <a:chExt cx="2159450" cy="461665"/>
          </a:xfrm>
        </p:grpSpPr>
        <p:sp>
          <p:nvSpPr>
            <p:cNvPr id="175" name="TextBox 174">
              <a:extLst>
                <a:ext uri="{FF2B5EF4-FFF2-40B4-BE49-F238E27FC236}">
                  <a16:creationId xmlns:a16="http://schemas.microsoft.com/office/drawing/2014/main" id="{B1D697CA-5A7A-49C5-8DA6-AECA7FD33FF0}"/>
                </a:ext>
              </a:extLst>
            </p:cNvPr>
            <p:cNvSpPr txBox="1"/>
            <p:nvPr/>
          </p:nvSpPr>
          <p:spPr>
            <a:xfrm>
              <a:off x="1400472" y="4219470"/>
              <a:ext cx="1554480" cy="461665"/>
            </a:xfrm>
            <a:prstGeom prst="rect">
              <a:avLst/>
            </a:prstGeom>
            <a:noFill/>
          </p:spPr>
          <p:txBody>
            <a:bodyPr wrap="square" rtlCol="0">
              <a:spAutoFit/>
            </a:bodyPr>
            <a:lstStyle/>
            <a:p>
              <a:pPr marL="0" marR="0" lvl="0" indent="0" algn="l" defTabSz="1217613"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Verdana"/>
                  <a:ea typeface="Roboto" panose="02000000000000000000" pitchFamily="2" charset="0"/>
                  <a:cs typeface="+mn-cs"/>
                </a:rPr>
                <a:t>customer 360 audiences / CDP</a:t>
              </a:r>
            </a:p>
          </p:txBody>
        </p:sp>
        <p:pic>
          <p:nvPicPr>
            <p:cNvPr id="184" name="Picture 2" descr="Image result for salesforce logo">
              <a:extLst>
                <a:ext uri="{FF2B5EF4-FFF2-40B4-BE49-F238E27FC236}">
                  <a16:creationId xmlns:a16="http://schemas.microsoft.com/office/drawing/2014/main" id="{F52124DD-621F-45DC-BB04-B9A93C4D43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02" y="4249807"/>
              <a:ext cx="572807" cy="400993"/>
            </a:xfrm>
            <a:prstGeom prst="rect">
              <a:avLst/>
            </a:prstGeom>
            <a:noFill/>
            <a:extLst>
              <a:ext uri="{909E8E84-426E-40DD-AFC4-6F175D3DCCD1}">
                <a14:hiddenFill xmlns:a14="http://schemas.microsoft.com/office/drawing/2010/main">
                  <a:solidFill>
                    <a:srgbClr val="FFFFFF"/>
                  </a:solidFill>
                </a14:hiddenFill>
              </a:ext>
            </a:extLst>
          </p:spPr>
        </p:pic>
      </p:grpSp>
      <p:sp>
        <p:nvSpPr>
          <p:cNvPr id="188" name="TextBox 187">
            <a:extLst>
              <a:ext uri="{FF2B5EF4-FFF2-40B4-BE49-F238E27FC236}">
                <a16:creationId xmlns:a16="http://schemas.microsoft.com/office/drawing/2014/main" id="{16721B7E-1415-4F1F-A037-C76764C6D42D}"/>
              </a:ext>
            </a:extLst>
          </p:cNvPr>
          <p:cNvSpPr txBox="1"/>
          <p:nvPr/>
        </p:nvSpPr>
        <p:spPr>
          <a:xfrm>
            <a:off x="728346" y="2859179"/>
            <a:ext cx="2064824" cy="338554"/>
          </a:xfrm>
          <a:prstGeom prst="rect">
            <a:avLst/>
          </a:prstGeom>
          <a:noFill/>
        </p:spPr>
        <p:txBody>
          <a:bodyPr wrap="square" rtlCol="0">
            <a:spAutoFit/>
          </a:bodyPr>
          <a:lstStyle/>
          <a:p>
            <a:pPr marL="0" marR="0" lvl="0" indent="0" algn="ctr" defTabSz="1217613"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300" normalizeH="0" baseline="0" noProof="0" dirty="0">
                <a:ln>
                  <a:noFill/>
                </a:ln>
                <a:solidFill>
                  <a:srgbClr val="A5A5A5">
                    <a:lumMod val="50000"/>
                  </a:srgbClr>
                </a:solidFill>
                <a:effectLst/>
                <a:uLnTx/>
                <a:uFillTx/>
                <a:latin typeface="Verdana"/>
                <a:ea typeface="+mn-ea"/>
                <a:cs typeface="+mn-cs"/>
              </a:rPr>
              <a:t>MOBILE APP ENGAGEMENT DATA</a:t>
            </a:r>
          </a:p>
        </p:txBody>
      </p:sp>
      <p:sp>
        <p:nvSpPr>
          <p:cNvPr id="191" name="object 16">
            <a:extLst>
              <a:ext uri="{FF2B5EF4-FFF2-40B4-BE49-F238E27FC236}">
                <a16:creationId xmlns:a16="http://schemas.microsoft.com/office/drawing/2014/main" id="{1A93F0F5-88B5-4AE2-90C9-AC85FEE948F5}"/>
              </a:ext>
            </a:extLst>
          </p:cNvPr>
          <p:cNvSpPr/>
          <p:nvPr/>
        </p:nvSpPr>
        <p:spPr>
          <a:xfrm>
            <a:off x="542307" y="1648555"/>
            <a:ext cx="2436902" cy="374596"/>
          </a:xfrm>
          <a:custGeom>
            <a:avLst/>
            <a:gdLst/>
            <a:ahLst/>
            <a:cxnLst/>
            <a:rect l="l" t="t" r="r" b="b"/>
            <a:pathLst>
              <a:path w="1673860" h="1160145">
                <a:moveTo>
                  <a:pt x="0" y="1159763"/>
                </a:moveTo>
                <a:lnTo>
                  <a:pt x="1673352" y="1159763"/>
                </a:lnTo>
                <a:lnTo>
                  <a:pt x="1673352" y="0"/>
                </a:lnTo>
                <a:lnTo>
                  <a:pt x="0" y="0"/>
                </a:lnTo>
                <a:lnTo>
                  <a:pt x="0" y="1159763"/>
                </a:lnTo>
                <a:close/>
              </a:path>
            </a:pathLst>
          </a:custGeom>
          <a:solidFill>
            <a:schemeClr val="accent1">
              <a:lumMod val="20000"/>
              <a:lumOff val="80000"/>
            </a:schemeClr>
          </a:solidFill>
          <a:ln w="3810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01" name="object 19">
            <a:extLst>
              <a:ext uri="{FF2B5EF4-FFF2-40B4-BE49-F238E27FC236}">
                <a16:creationId xmlns:a16="http://schemas.microsoft.com/office/drawing/2014/main" id="{B5446A6A-5426-46E9-A87F-0BA61B8AC70F}"/>
              </a:ext>
            </a:extLst>
          </p:cNvPr>
          <p:cNvSpPr/>
          <p:nvPr/>
        </p:nvSpPr>
        <p:spPr>
          <a:xfrm>
            <a:off x="3194015" y="1654932"/>
            <a:ext cx="4906237" cy="348371"/>
          </a:xfrm>
          <a:custGeom>
            <a:avLst/>
            <a:gdLst/>
            <a:ahLst/>
            <a:cxnLst/>
            <a:rect l="l" t="t" r="r" b="b"/>
            <a:pathLst>
              <a:path w="1675129" h="1160145">
                <a:moveTo>
                  <a:pt x="0" y="1159763"/>
                </a:moveTo>
                <a:lnTo>
                  <a:pt x="1674876" y="1159763"/>
                </a:lnTo>
                <a:lnTo>
                  <a:pt x="1674876" y="0"/>
                </a:lnTo>
                <a:lnTo>
                  <a:pt x="0" y="0"/>
                </a:lnTo>
                <a:lnTo>
                  <a:pt x="0" y="1159763"/>
                </a:lnTo>
                <a:close/>
              </a:path>
            </a:pathLst>
          </a:custGeom>
          <a:solidFill>
            <a:schemeClr val="accent3">
              <a:lumMod val="20000"/>
              <a:lumOff val="80000"/>
            </a:schemeClr>
          </a:solidFill>
          <a:ln w="3810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04" name="object 22">
            <a:extLst>
              <a:ext uri="{FF2B5EF4-FFF2-40B4-BE49-F238E27FC236}">
                <a16:creationId xmlns:a16="http://schemas.microsoft.com/office/drawing/2014/main" id="{721525EE-8FCB-49F3-940F-8F824AC6974E}"/>
              </a:ext>
            </a:extLst>
          </p:cNvPr>
          <p:cNvSpPr/>
          <p:nvPr/>
        </p:nvSpPr>
        <p:spPr>
          <a:xfrm>
            <a:off x="8374573" y="1629663"/>
            <a:ext cx="3498680" cy="383099"/>
          </a:xfrm>
          <a:custGeom>
            <a:avLst/>
            <a:gdLst/>
            <a:ahLst/>
            <a:cxnLst/>
            <a:rect l="l" t="t" r="r" b="b"/>
            <a:pathLst>
              <a:path w="1673859" h="1160145">
                <a:moveTo>
                  <a:pt x="0" y="1159763"/>
                </a:moveTo>
                <a:lnTo>
                  <a:pt x="1673352" y="1159763"/>
                </a:lnTo>
                <a:lnTo>
                  <a:pt x="1673352" y="0"/>
                </a:lnTo>
                <a:lnTo>
                  <a:pt x="0" y="0"/>
                </a:lnTo>
                <a:lnTo>
                  <a:pt x="0" y="1159763"/>
                </a:lnTo>
                <a:close/>
              </a:path>
            </a:pathLst>
          </a:custGeom>
          <a:solidFill>
            <a:srgbClr val="FFEFC1"/>
          </a:solidFill>
          <a:ln w="38100">
            <a:solidFill>
              <a:srgbClr val="FCD2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grpSp>
        <p:nvGrpSpPr>
          <p:cNvPr id="207" name="Group 206">
            <a:extLst>
              <a:ext uri="{FF2B5EF4-FFF2-40B4-BE49-F238E27FC236}">
                <a16:creationId xmlns:a16="http://schemas.microsoft.com/office/drawing/2014/main" id="{CE248B8A-F1BB-40F3-A658-B116C71A1FC8}"/>
              </a:ext>
            </a:extLst>
          </p:cNvPr>
          <p:cNvGrpSpPr/>
          <p:nvPr/>
        </p:nvGrpSpPr>
        <p:grpSpPr>
          <a:xfrm>
            <a:off x="8563995" y="1668098"/>
            <a:ext cx="3328319" cy="325120"/>
            <a:chOff x="7921146" y="1558001"/>
            <a:chExt cx="3328319" cy="325120"/>
          </a:xfrm>
        </p:grpSpPr>
        <p:sp>
          <p:nvSpPr>
            <p:cNvPr id="215" name="object 24">
              <a:extLst>
                <a:ext uri="{FF2B5EF4-FFF2-40B4-BE49-F238E27FC236}">
                  <a16:creationId xmlns:a16="http://schemas.microsoft.com/office/drawing/2014/main" id="{4B4E6F39-B59B-4BC1-AD11-5737998E4819}"/>
                </a:ext>
              </a:extLst>
            </p:cNvPr>
            <p:cNvSpPr txBox="1"/>
            <p:nvPr/>
          </p:nvSpPr>
          <p:spPr>
            <a:xfrm>
              <a:off x="8093131" y="1621816"/>
              <a:ext cx="3156334" cy="174407"/>
            </a:xfrm>
            <a:prstGeom prst="rect">
              <a:avLst/>
            </a:prstGeom>
          </p:spPr>
          <p:txBody>
            <a:bodyPr vert="horz" wrap="square" lIns="0" tIns="12700" rIns="0" bIns="0" rtlCol="0">
              <a:spAutoFit/>
            </a:bodyPr>
            <a:lstStyle/>
            <a:p>
              <a:pPr marL="64135" marR="5080" lvl="0" indent="-52069" algn="ctr" defTabSz="914400" rtl="0" eaLnBrk="1" fontAlgn="auto" latinLnBrk="0" hangingPunct="1">
                <a:lnSpc>
                  <a:spcPct val="100000"/>
                </a:lnSpc>
                <a:spcBef>
                  <a:spcPts val="100"/>
                </a:spcBef>
                <a:spcAft>
                  <a:spcPts val="0"/>
                </a:spcAft>
                <a:buClrTx/>
                <a:buSzTx/>
                <a:buFontTx/>
                <a:buNone/>
                <a:tabLst/>
                <a:defRPr/>
              </a:pPr>
              <a:r>
                <a:rPr kumimoji="0" lang="en-US" sz="1050" b="1" i="0" u="none" strike="noStrike" kern="1200" cap="none" normalizeH="0" baseline="0" noProof="0" dirty="0">
                  <a:ln>
                    <a:noFill/>
                  </a:ln>
                  <a:solidFill>
                    <a:srgbClr val="696057"/>
                  </a:solidFill>
                  <a:effectLst/>
                  <a:uLnTx/>
                  <a:uFillTx/>
                  <a:ea typeface="+mn-ea"/>
                  <a:cs typeface="Open Sans"/>
                </a:rPr>
                <a:t>DELIVERY: CONTENT AND CHANNELS</a:t>
              </a:r>
              <a:endParaRPr kumimoji="0" lang="en-US" sz="1050" b="0" i="0" u="none" strike="noStrike" kern="1200" cap="none" normalizeH="0" baseline="0" noProof="0" dirty="0">
                <a:ln>
                  <a:noFill/>
                </a:ln>
                <a:solidFill>
                  <a:srgbClr val="696057"/>
                </a:solidFill>
                <a:effectLst/>
                <a:uLnTx/>
                <a:uFillTx/>
                <a:ea typeface="+mn-ea"/>
                <a:cs typeface="Open Sans"/>
              </a:endParaRPr>
            </a:p>
          </p:txBody>
        </p:sp>
        <p:sp>
          <p:nvSpPr>
            <p:cNvPr id="218" name="object 30">
              <a:extLst>
                <a:ext uri="{FF2B5EF4-FFF2-40B4-BE49-F238E27FC236}">
                  <a16:creationId xmlns:a16="http://schemas.microsoft.com/office/drawing/2014/main" id="{50951845-19DC-44C5-9713-9489245B88AB}"/>
                </a:ext>
              </a:extLst>
            </p:cNvPr>
            <p:cNvSpPr/>
            <p:nvPr/>
          </p:nvSpPr>
          <p:spPr>
            <a:xfrm>
              <a:off x="7921146" y="1558001"/>
              <a:ext cx="323215" cy="325120"/>
            </a:xfrm>
            <a:custGeom>
              <a:avLst/>
              <a:gdLst/>
              <a:ahLst/>
              <a:cxnLst/>
              <a:rect l="l" t="t" r="r" b="b"/>
              <a:pathLst>
                <a:path w="323215" h="325120">
                  <a:moveTo>
                    <a:pt x="169672" y="0"/>
                  </a:moveTo>
                  <a:lnTo>
                    <a:pt x="152907" y="0"/>
                  </a:lnTo>
                  <a:lnTo>
                    <a:pt x="145161" y="508"/>
                  </a:lnTo>
                  <a:lnTo>
                    <a:pt x="137287" y="2032"/>
                  </a:lnTo>
                  <a:lnTo>
                    <a:pt x="128397" y="3429"/>
                  </a:lnTo>
                  <a:lnTo>
                    <a:pt x="121539" y="5461"/>
                  </a:lnTo>
                  <a:lnTo>
                    <a:pt x="113283" y="7366"/>
                  </a:lnTo>
                  <a:lnTo>
                    <a:pt x="99060" y="12827"/>
                  </a:lnTo>
                  <a:lnTo>
                    <a:pt x="58800" y="37084"/>
                  </a:lnTo>
                  <a:lnTo>
                    <a:pt x="27940" y="71628"/>
                  </a:lnTo>
                  <a:lnTo>
                    <a:pt x="7366" y="114173"/>
                  </a:lnTo>
                  <a:lnTo>
                    <a:pt x="1016" y="146304"/>
                  </a:lnTo>
                  <a:lnTo>
                    <a:pt x="0" y="154178"/>
                  </a:lnTo>
                  <a:lnTo>
                    <a:pt x="0" y="170434"/>
                  </a:lnTo>
                  <a:lnTo>
                    <a:pt x="1904" y="187198"/>
                  </a:lnTo>
                  <a:lnTo>
                    <a:pt x="12700" y="225806"/>
                  </a:lnTo>
                  <a:lnTo>
                    <a:pt x="37211" y="265811"/>
                  </a:lnTo>
                  <a:lnTo>
                    <a:pt x="71120" y="297434"/>
                  </a:lnTo>
                  <a:lnTo>
                    <a:pt x="113283" y="317754"/>
                  </a:lnTo>
                  <a:lnTo>
                    <a:pt x="152907" y="324612"/>
                  </a:lnTo>
                  <a:lnTo>
                    <a:pt x="169672" y="324612"/>
                  </a:lnTo>
                  <a:lnTo>
                    <a:pt x="185800" y="323596"/>
                  </a:lnTo>
                  <a:lnTo>
                    <a:pt x="193675" y="321691"/>
                  </a:lnTo>
                  <a:lnTo>
                    <a:pt x="201929" y="320167"/>
                  </a:lnTo>
                  <a:lnTo>
                    <a:pt x="208915" y="317754"/>
                  </a:lnTo>
                  <a:lnTo>
                    <a:pt x="224027" y="312293"/>
                  </a:lnTo>
                  <a:lnTo>
                    <a:pt x="235748" y="306324"/>
                  </a:lnTo>
                  <a:lnTo>
                    <a:pt x="161798" y="306324"/>
                  </a:lnTo>
                  <a:lnTo>
                    <a:pt x="147066" y="305308"/>
                  </a:lnTo>
                  <a:lnTo>
                    <a:pt x="105410" y="295021"/>
                  </a:lnTo>
                  <a:lnTo>
                    <a:pt x="70612" y="273685"/>
                  </a:lnTo>
                  <a:lnTo>
                    <a:pt x="43179" y="243078"/>
                  </a:lnTo>
                  <a:lnTo>
                    <a:pt x="25019" y="205105"/>
                  </a:lnTo>
                  <a:lnTo>
                    <a:pt x="18669" y="162560"/>
                  </a:lnTo>
                  <a:lnTo>
                    <a:pt x="19176" y="148209"/>
                  </a:lnTo>
                  <a:lnTo>
                    <a:pt x="29845" y="106172"/>
                  </a:lnTo>
                  <a:lnTo>
                    <a:pt x="51435" y="71120"/>
                  </a:lnTo>
                  <a:lnTo>
                    <a:pt x="81915" y="42926"/>
                  </a:lnTo>
                  <a:lnTo>
                    <a:pt x="118618" y="25146"/>
                  </a:lnTo>
                  <a:lnTo>
                    <a:pt x="161798" y="18796"/>
                  </a:lnTo>
                  <a:lnTo>
                    <a:pt x="236668" y="18796"/>
                  </a:lnTo>
                  <a:lnTo>
                    <a:pt x="224027" y="12827"/>
                  </a:lnTo>
                  <a:lnTo>
                    <a:pt x="208915" y="7366"/>
                  </a:lnTo>
                  <a:lnTo>
                    <a:pt x="201929" y="5461"/>
                  </a:lnTo>
                  <a:lnTo>
                    <a:pt x="193675" y="3429"/>
                  </a:lnTo>
                  <a:lnTo>
                    <a:pt x="185800" y="2032"/>
                  </a:lnTo>
                  <a:lnTo>
                    <a:pt x="177926" y="508"/>
                  </a:lnTo>
                  <a:lnTo>
                    <a:pt x="169672" y="0"/>
                  </a:lnTo>
                  <a:close/>
                </a:path>
                <a:path w="323215" h="325120">
                  <a:moveTo>
                    <a:pt x="236668" y="18796"/>
                  </a:moveTo>
                  <a:lnTo>
                    <a:pt x="161798" y="18796"/>
                  </a:lnTo>
                  <a:lnTo>
                    <a:pt x="176022" y="19304"/>
                  </a:lnTo>
                  <a:lnTo>
                    <a:pt x="189738" y="21209"/>
                  </a:lnTo>
                  <a:lnTo>
                    <a:pt x="229489" y="36068"/>
                  </a:lnTo>
                  <a:lnTo>
                    <a:pt x="262254" y="60325"/>
                  </a:lnTo>
                  <a:lnTo>
                    <a:pt x="286766" y="93853"/>
                  </a:lnTo>
                  <a:lnTo>
                    <a:pt x="300990" y="133350"/>
                  </a:lnTo>
                  <a:lnTo>
                    <a:pt x="304419" y="162560"/>
                  </a:lnTo>
                  <a:lnTo>
                    <a:pt x="303529" y="177419"/>
                  </a:lnTo>
                  <a:lnTo>
                    <a:pt x="292735" y="218440"/>
                  </a:lnTo>
                  <a:lnTo>
                    <a:pt x="271652" y="253492"/>
                  </a:lnTo>
                  <a:lnTo>
                    <a:pt x="241173" y="281686"/>
                  </a:lnTo>
                  <a:lnTo>
                    <a:pt x="203962" y="300355"/>
                  </a:lnTo>
                  <a:lnTo>
                    <a:pt x="161798" y="306324"/>
                  </a:lnTo>
                  <a:lnTo>
                    <a:pt x="235748" y="306324"/>
                  </a:lnTo>
                  <a:lnTo>
                    <a:pt x="275590" y="277622"/>
                  </a:lnTo>
                  <a:lnTo>
                    <a:pt x="303529" y="239649"/>
                  </a:lnTo>
                  <a:lnTo>
                    <a:pt x="317753" y="203073"/>
                  </a:lnTo>
                  <a:lnTo>
                    <a:pt x="321564" y="179324"/>
                  </a:lnTo>
                  <a:lnTo>
                    <a:pt x="322579" y="170434"/>
                  </a:lnTo>
                  <a:lnTo>
                    <a:pt x="323088" y="162560"/>
                  </a:lnTo>
                  <a:lnTo>
                    <a:pt x="322579" y="154178"/>
                  </a:lnTo>
                  <a:lnTo>
                    <a:pt x="321564" y="146304"/>
                  </a:lnTo>
                  <a:lnTo>
                    <a:pt x="321182" y="137414"/>
                  </a:lnTo>
                  <a:lnTo>
                    <a:pt x="309879" y="98806"/>
                  </a:lnTo>
                  <a:lnTo>
                    <a:pt x="286257" y="59309"/>
                  </a:lnTo>
                  <a:lnTo>
                    <a:pt x="251968" y="28194"/>
                  </a:lnTo>
                  <a:lnTo>
                    <a:pt x="237744" y="19304"/>
                  </a:lnTo>
                  <a:lnTo>
                    <a:pt x="236668"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28" name="object 31">
              <a:extLst>
                <a:ext uri="{FF2B5EF4-FFF2-40B4-BE49-F238E27FC236}">
                  <a16:creationId xmlns:a16="http://schemas.microsoft.com/office/drawing/2014/main" id="{8C9664EA-0B90-4730-B3C6-D0209A3A616A}"/>
                </a:ext>
              </a:extLst>
            </p:cNvPr>
            <p:cNvSpPr/>
            <p:nvPr/>
          </p:nvSpPr>
          <p:spPr>
            <a:xfrm>
              <a:off x="7998870" y="1648933"/>
              <a:ext cx="147827" cy="14325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grpSp>
      <p:grpSp>
        <p:nvGrpSpPr>
          <p:cNvPr id="238" name="Group 237">
            <a:extLst>
              <a:ext uri="{FF2B5EF4-FFF2-40B4-BE49-F238E27FC236}">
                <a16:creationId xmlns:a16="http://schemas.microsoft.com/office/drawing/2014/main" id="{DA632940-A955-41E4-9131-55F58D4C0912}"/>
              </a:ext>
            </a:extLst>
          </p:cNvPr>
          <p:cNvGrpSpPr/>
          <p:nvPr/>
        </p:nvGrpSpPr>
        <p:grpSpPr>
          <a:xfrm>
            <a:off x="1331928" y="1668098"/>
            <a:ext cx="857661" cy="325120"/>
            <a:chOff x="1360488" y="1547841"/>
            <a:chExt cx="857661" cy="325120"/>
          </a:xfrm>
        </p:grpSpPr>
        <p:sp>
          <p:nvSpPr>
            <p:cNvPr id="239" name="object 18">
              <a:extLst>
                <a:ext uri="{FF2B5EF4-FFF2-40B4-BE49-F238E27FC236}">
                  <a16:creationId xmlns:a16="http://schemas.microsoft.com/office/drawing/2014/main" id="{22B39A4B-146F-4170-AF89-463E171E3629}"/>
                </a:ext>
              </a:extLst>
            </p:cNvPr>
            <p:cNvSpPr txBox="1"/>
            <p:nvPr/>
          </p:nvSpPr>
          <p:spPr>
            <a:xfrm>
              <a:off x="1805399" y="1611656"/>
              <a:ext cx="412750" cy="17440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050" b="1" i="0" u="none" strike="noStrike" kern="1200" cap="none" normalizeH="0" baseline="0" noProof="0" dirty="0">
                  <a:ln>
                    <a:noFill/>
                  </a:ln>
                  <a:solidFill>
                    <a:srgbClr val="696057"/>
                  </a:solidFill>
                  <a:effectLst/>
                  <a:uLnTx/>
                  <a:uFillTx/>
                  <a:ea typeface="+mn-ea"/>
                  <a:cs typeface="Open Sans"/>
                </a:rPr>
                <a:t>DATA</a:t>
              </a:r>
              <a:endParaRPr kumimoji="0" sz="1050" b="0" i="0" u="none" strike="noStrike" kern="1200" cap="none" normalizeH="0" baseline="0" noProof="0" dirty="0">
                <a:ln>
                  <a:noFill/>
                </a:ln>
                <a:solidFill>
                  <a:srgbClr val="696057"/>
                </a:solidFill>
                <a:effectLst/>
                <a:uLnTx/>
                <a:uFillTx/>
                <a:ea typeface="+mn-ea"/>
                <a:cs typeface="Open Sans"/>
              </a:endParaRPr>
            </a:p>
          </p:txBody>
        </p:sp>
        <p:sp>
          <p:nvSpPr>
            <p:cNvPr id="240" name="object 36">
              <a:extLst>
                <a:ext uri="{FF2B5EF4-FFF2-40B4-BE49-F238E27FC236}">
                  <a16:creationId xmlns:a16="http://schemas.microsoft.com/office/drawing/2014/main" id="{95498D8A-BC34-4C5D-8EAE-14C6BF2B6A64}"/>
                </a:ext>
              </a:extLst>
            </p:cNvPr>
            <p:cNvSpPr/>
            <p:nvPr/>
          </p:nvSpPr>
          <p:spPr>
            <a:xfrm>
              <a:off x="1360488" y="1547841"/>
              <a:ext cx="323215" cy="325120"/>
            </a:xfrm>
            <a:custGeom>
              <a:avLst/>
              <a:gdLst/>
              <a:ahLst/>
              <a:cxnLst/>
              <a:rect l="l" t="t" r="r" b="b"/>
              <a:pathLst>
                <a:path w="323214" h="325120">
                  <a:moveTo>
                    <a:pt x="161543" y="0"/>
                  </a:moveTo>
                  <a:lnTo>
                    <a:pt x="153669" y="1016"/>
                  </a:lnTo>
                  <a:lnTo>
                    <a:pt x="137032" y="2032"/>
                  </a:lnTo>
                  <a:lnTo>
                    <a:pt x="129158" y="3429"/>
                  </a:lnTo>
                  <a:lnTo>
                    <a:pt x="84962" y="20193"/>
                  </a:lnTo>
                  <a:lnTo>
                    <a:pt x="47116" y="47879"/>
                  </a:lnTo>
                  <a:lnTo>
                    <a:pt x="19685" y="85852"/>
                  </a:lnTo>
                  <a:lnTo>
                    <a:pt x="4952" y="121793"/>
                  </a:lnTo>
                  <a:lnTo>
                    <a:pt x="507" y="154432"/>
                  </a:lnTo>
                  <a:lnTo>
                    <a:pt x="0" y="162306"/>
                  </a:lnTo>
                  <a:lnTo>
                    <a:pt x="4952" y="202819"/>
                  </a:lnTo>
                  <a:lnTo>
                    <a:pt x="19685" y="240284"/>
                  </a:lnTo>
                  <a:lnTo>
                    <a:pt x="47116" y="277241"/>
                  </a:lnTo>
                  <a:lnTo>
                    <a:pt x="84962" y="304927"/>
                  </a:lnTo>
                  <a:lnTo>
                    <a:pt x="129158" y="321691"/>
                  </a:lnTo>
                  <a:lnTo>
                    <a:pt x="137032" y="322580"/>
                  </a:lnTo>
                  <a:lnTo>
                    <a:pt x="144906" y="324104"/>
                  </a:lnTo>
                  <a:lnTo>
                    <a:pt x="153669" y="324612"/>
                  </a:lnTo>
                  <a:lnTo>
                    <a:pt x="169925" y="324612"/>
                  </a:lnTo>
                  <a:lnTo>
                    <a:pt x="177800" y="324104"/>
                  </a:lnTo>
                  <a:lnTo>
                    <a:pt x="186054" y="322580"/>
                  </a:lnTo>
                  <a:lnTo>
                    <a:pt x="194437" y="321691"/>
                  </a:lnTo>
                  <a:lnTo>
                    <a:pt x="201802" y="319659"/>
                  </a:lnTo>
                  <a:lnTo>
                    <a:pt x="209676" y="317754"/>
                  </a:lnTo>
                  <a:lnTo>
                    <a:pt x="223900" y="312293"/>
                  </a:lnTo>
                  <a:lnTo>
                    <a:pt x="235838" y="306324"/>
                  </a:lnTo>
                  <a:lnTo>
                    <a:pt x="161543" y="306324"/>
                  </a:lnTo>
                  <a:lnTo>
                    <a:pt x="146812" y="305816"/>
                  </a:lnTo>
                  <a:lnTo>
                    <a:pt x="106044" y="295021"/>
                  </a:lnTo>
                  <a:lnTo>
                    <a:pt x="70230" y="273304"/>
                  </a:lnTo>
                  <a:lnTo>
                    <a:pt x="43179" y="242697"/>
                  </a:lnTo>
                  <a:lnTo>
                    <a:pt x="25018" y="205740"/>
                  </a:lnTo>
                  <a:lnTo>
                    <a:pt x="18161" y="162306"/>
                  </a:lnTo>
                  <a:lnTo>
                    <a:pt x="19685" y="147955"/>
                  </a:lnTo>
                  <a:lnTo>
                    <a:pt x="30479" y="107061"/>
                  </a:lnTo>
                  <a:lnTo>
                    <a:pt x="51562" y="70993"/>
                  </a:lnTo>
                  <a:lnTo>
                    <a:pt x="81533" y="43942"/>
                  </a:lnTo>
                  <a:lnTo>
                    <a:pt x="119379" y="25146"/>
                  </a:lnTo>
                  <a:lnTo>
                    <a:pt x="161543" y="18796"/>
                  </a:lnTo>
                  <a:lnTo>
                    <a:pt x="235632" y="18796"/>
                  </a:lnTo>
                  <a:lnTo>
                    <a:pt x="223900" y="13335"/>
                  </a:lnTo>
                  <a:lnTo>
                    <a:pt x="209676" y="7366"/>
                  </a:lnTo>
                  <a:lnTo>
                    <a:pt x="201802" y="5461"/>
                  </a:lnTo>
                  <a:lnTo>
                    <a:pt x="194437" y="3429"/>
                  </a:lnTo>
                  <a:lnTo>
                    <a:pt x="186054" y="2032"/>
                  </a:lnTo>
                  <a:lnTo>
                    <a:pt x="169925" y="1016"/>
                  </a:lnTo>
                  <a:lnTo>
                    <a:pt x="161543" y="0"/>
                  </a:lnTo>
                  <a:close/>
                </a:path>
                <a:path w="323214" h="325120">
                  <a:moveTo>
                    <a:pt x="235632" y="18796"/>
                  </a:moveTo>
                  <a:lnTo>
                    <a:pt x="161543" y="18796"/>
                  </a:lnTo>
                  <a:lnTo>
                    <a:pt x="175767" y="20193"/>
                  </a:lnTo>
                  <a:lnTo>
                    <a:pt x="190500" y="22225"/>
                  </a:lnTo>
                  <a:lnTo>
                    <a:pt x="229362" y="36449"/>
                  </a:lnTo>
                  <a:lnTo>
                    <a:pt x="262254" y="61214"/>
                  </a:lnTo>
                  <a:lnTo>
                    <a:pt x="287274" y="94234"/>
                  </a:lnTo>
                  <a:lnTo>
                    <a:pt x="302005" y="134239"/>
                  </a:lnTo>
                  <a:lnTo>
                    <a:pt x="304418" y="162306"/>
                  </a:lnTo>
                  <a:lnTo>
                    <a:pt x="303911" y="177165"/>
                  </a:lnTo>
                  <a:lnTo>
                    <a:pt x="293115" y="219075"/>
                  </a:lnTo>
                  <a:lnTo>
                    <a:pt x="271525" y="254127"/>
                  </a:lnTo>
                  <a:lnTo>
                    <a:pt x="241045" y="281686"/>
                  </a:lnTo>
                  <a:lnTo>
                    <a:pt x="204215" y="299466"/>
                  </a:lnTo>
                  <a:lnTo>
                    <a:pt x="161543" y="306324"/>
                  </a:lnTo>
                  <a:lnTo>
                    <a:pt x="235838" y="306324"/>
                  </a:lnTo>
                  <a:lnTo>
                    <a:pt x="275463" y="277241"/>
                  </a:lnTo>
                  <a:lnTo>
                    <a:pt x="303402" y="240284"/>
                  </a:lnTo>
                  <a:lnTo>
                    <a:pt x="317626" y="202819"/>
                  </a:lnTo>
                  <a:lnTo>
                    <a:pt x="319658" y="194818"/>
                  </a:lnTo>
                  <a:lnTo>
                    <a:pt x="321182" y="186944"/>
                  </a:lnTo>
                  <a:lnTo>
                    <a:pt x="322579" y="179070"/>
                  </a:lnTo>
                  <a:lnTo>
                    <a:pt x="323088" y="171196"/>
                  </a:lnTo>
                  <a:lnTo>
                    <a:pt x="323088" y="154432"/>
                  </a:lnTo>
                  <a:lnTo>
                    <a:pt x="315721" y="114935"/>
                  </a:lnTo>
                  <a:lnTo>
                    <a:pt x="295148" y="71501"/>
                  </a:lnTo>
                  <a:lnTo>
                    <a:pt x="264160" y="37465"/>
                  </a:lnTo>
                  <a:lnTo>
                    <a:pt x="238632" y="20193"/>
                  </a:lnTo>
                  <a:lnTo>
                    <a:pt x="23563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41" name="object 37">
              <a:extLst>
                <a:ext uri="{FF2B5EF4-FFF2-40B4-BE49-F238E27FC236}">
                  <a16:creationId xmlns:a16="http://schemas.microsoft.com/office/drawing/2014/main" id="{06F23258-3960-4143-B0D0-6E0E4A95EC36}"/>
                </a:ext>
              </a:extLst>
            </p:cNvPr>
            <p:cNvSpPr/>
            <p:nvPr/>
          </p:nvSpPr>
          <p:spPr>
            <a:xfrm>
              <a:off x="1447356" y="1634964"/>
              <a:ext cx="152400" cy="15087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grpSp>
      <p:grpSp>
        <p:nvGrpSpPr>
          <p:cNvPr id="242" name="Group 241">
            <a:extLst>
              <a:ext uri="{FF2B5EF4-FFF2-40B4-BE49-F238E27FC236}">
                <a16:creationId xmlns:a16="http://schemas.microsoft.com/office/drawing/2014/main" id="{63EE8CB7-FBCC-40D6-ABD8-438BD3543681}"/>
              </a:ext>
            </a:extLst>
          </p:cNvPr>
          <p:cNvGrpSpPr/>
          <p:nvPr/>
        </p:nvGrpSpPr>
        <p:grpSpPr>
          <a:xfrm>
            <a:off x="4401516" y="1668098"/>
            <a:ext cx="2731117" cy="325120"/>
            <a:chOff x="3358359" y="1558001"/>
            <a:chExt cx="2731117" cy="325120"/>
          </a:xfrm>
        </p:grpSpPr>
        <p:sp>
          <p:nvSpPr>
            <p:cNvPr id="243" name="object 21">
              <a:extLst>
                <a:ext uri="{FF2B5EF4-FFF2-40B4-BE49-F238E27FC236}">
                  <a16:creationId xmlns:a16="http://schemas.microsoft.com/office/drawing/2014/main" id="{6BDA3E4E-426B-4F22-BACF-FFBE71FFD12C}"/>
                </a:ext>
              </a:extLst>
            </p:cNvPr>
            <p:cNvSpPr txBox="1"/>
            <p:nvPr/>
          </p:nvSpPr>
          <p:spPr>
            <a:xfrm>
              <a:off x="3803476" y="1632172"/>
              <a:ext cx="2286000" cy="174407"/>
            </a:xfrm>
            <a:prstGeom prst="rect">
              <a:avLst/>
            </a:prstGeom>
          </p:spPr>
          <p:txBody>
            <a:bodyPr vert="horz" wrap="square" lIns="0" tIns="12700" rIns="0" bIns="0" rtlCol="0">
              <a:spAutoFit/>
            </a:bodyPr>
            <a:lstStyle/>
            <a:p>
              <a:pPr marL="180340" marR="5080" lvl="0" indent="-167640" algn="l" defTabSz="914400" rtl="0" eaLnBrk="1" fontAlgn="auto" latinLnBrk="0" hangingPunct="1">
                <a:lnSpc>
                  <a:spcPct val="100000"/>
                </a:lnSpc>
                <a:spcBef>
                  <a:spcPts val="100"/>
                </a:spcBef>
                <a:spcAft>
                  <a:spcPts val="0"/>
                </a:spcAft>
                <a:buClrTx/>
                <a:buSzTx/>
                <a:buFontTx/>
                <a:buNone/>
                <a:tabLst/>
                <a:defRPr/>
              </a:pPr>
              <a:r>
                <a:rPr kumimoji="0" lang="en-US" sz="1050" b="1" i="0" u="none" strike="noStrike" kern="1200" cap="none" normalizeH="0" baseline="0" noProof="0" dirty="0">
                  <a:ln>
                    <a:noFill/>
                  </a:ln>
                  <a:solidFill>
                    <a:srgbClr val="696057"/>
                  </a:solidFill>
                  <a:effectLst/>
                  <a:uLnTx/>
                  <a:uFillTx/>
                  <a:ea typeface="+mn-ea"/>
                  <a:cs typeface="Open Sans"/>
                </a:rPr>
                <a:t>DECISIONING &amp;  ANALYTICS</a:t>
              </a:r>
              <a:endParaRPr kumimoji="0" lang="en-US" sz="1050" b="0" i="0" u="none" strike="noStrike" kern="1200" cap="none" normalizeH="0" baseline="0" noProof="0" dirty="0">
                <a:ln>
                  <a:noFill/>
                </a:ln>
                <a:solidFill>
                  <a:srgbClr val="696057"/>
                </a:solidFill>
                <a:effectLst/>
                <a:uLnTx/>
                <a:uFillTx/>
                <a:ea typeface="+mn-ea"/>
                <a:cs typeface="Open Sans"/>
              </a:endParaRPr>
            </a:p>
          </p:txBody>
        </p:sp>
        <p:sp>
          <p:nvSpPr>
            <p:cNvPr id="244" name="object 34">
              <a:extLst>
                <a:ext uri="{FF2B5EF4-FFF2-40B4-BE49-F238E27FC236}">
                  <a16:creationId xmlns:a16="http://schemas.microsoft.com/office/drawing/2014/main" id="{A99C8008-0252-4C5C-94F0-9A58134FB2C1}"/>
                </a:ext>
              </a:extLst>
            </p:cNvPr>
            <p:cNvSpPr/>
            <p:nvPr/>
          </p:nvSpPr>
          <p:spPr>
            <a:xfrm>
              <a:off x="3358359" y="1558001"/>
              <a:ext cx="325120" cy="325120"/>
            </a:xfrm>
            <a:custGeom>
              <a:avLst/>
              <a:gdLst/>
              <a:ahLst/>
              <a:cxnLst/>
              <a:rect l="l" t="t" r="r" b="b"/>
              <a:pathLst>
                <a:path w="325120" h="325120">
                  <a:moveTo>
                    <a:pt x="170687" y="0"/>
                  </a:moveTo>
                  <a:lnTo>
                    <a:pt x="153923" y="0"/>
                  </a:lnTo>
                  <a:lnTo>
                    <a:pt x="137540" y="2032"/>
                  </a:lnTo>
                  <a:lnTo>
                    <a:pt x="98932" y="12827"/>
                  </a:lnTo>
                  <a:lnTo>
                    <a:pt x="58927" y="37084"/>
                  </a:lnTo>
                  <a:lnTo>
                    <a:pt x="27177" y="71628"/>
                  </a:lnTo>
                  <a:lnTo>
                    <a:pt x="7365" y="114173"/>
                  </a:lnTo>
                  <a:lnTo>
                    <a:pt x="4444" y="122047"/>
                  </a:lnTo>
                  <a:lnTo>
                    <a:pt x="3428" y="129412"/>
                  </a:lnTo>
                  <a:lnTo>
                    <a:pt x="1523" y="137795"/>
                  </a:lnTo>
                  <a:lnTo>
                    <a:pt x="507" y="146304"/>
                  </a:lnTo>
                  <a:lnTo>
                    <a:pt x="0" y="154178"/>
                  </a:lnTo>
                  <a:lnTo>
                    <a:pt x="0" y="170434"/>
                  </a:lnTo>
                  <a:lnTo>
                    <a:pt x="507" y="179324"/>
                  </a:lnTo>
                  <a:lnTo>
                    <a:pt x="1523" y="187198"/>
                  </a:lnTo>
                  <a:lnTo>
                    <a:pt x="3428" y="195199"/>
                  </a:lnTo>
                  <a:lnTo>
                    <a:pt x="4444" y="203073"/>
                  </a:lnTo>
                  <a:lnTo>
                    <a:pt x="7365" y="210439"/>
                  </a:lnTo>
                  <a:lnTo>
                    <a:pt x="12318" y="225806"/>
                  </a:lnTo>
                  <a:lnTo>
                    <a:pt x="19303" y="239649"/>
                  </a:lnTo>
                  <a:lnTo>
                    <a:pt x="46989" y="277241"/>
                  </a:lnTo>
                  <a:lnTo>
                    <a:pt x="85089" y="305308"/>
                  </a:lnTo>
                  <a:lnTo>
                    <a:pt x="121665" y="319659"/>
                  </a:lnTo>
                  <a:lnTo>
                    <a:pt x="145541" y="323596"/>
                  </a:lnTo>
                  <a:lnTo>
                    <a:pt x="153923" y="324612"/>
                  </a:lnTo>
                  <a:lnTo>
                    <a:pt x="170687" y="324612"/>
                  </a:lnTo>
                  <a:lnTo>
                    <a:pt x="178688" y="323596"/>
                  </a:lnTo>
                  <a:lnTo>
                    <a:pt x="187070" y="323088"/>
                  </a:lnTo>
                  <a:lnTo>
                    <a:pt x="225678" y="311785"/>
                  </a:lnTo>
                  <a:lnTo>
                    <a:pt x="238904" y="305816"/>
                  </a:lnTo>
                  <a:lnTo>
                    <a:pt x="161797" y="305816"/>
                  </a:lnTo>
                  <a:lnTo>
                    <a:pt x="147446" y="305308"/>
                  </a:lnTo>
                  <a:lnTo>
                    <a:pt x="106425" y="294513"/>
                  </a:lnTo>
                  <a:lnTo>
                    <a:pt x="71246" y="273177"/>
                  </a:lnTo>
                  <a:lnTo>
                    <a:pt x="43052" y="243078"/>
                  </a:lnTo>
                  <a:lnTo>
                    <a:pt x="24764" y="205105"/>
                  </a:lnTo>
                  <a:lnTo>
                    <a:pt x="18287" y="162560"/>
                  </a:lnTo>
                  <a:lnTo>
                    <a:pt x="19303" y="148209"/>
                  </a:lnTo>
                  <a:lnTo>
                    <a:pt x="29717" y="106172"/>
                  </a:lnTo>
                  <a:lnTo>
                    <a:pt x="50926" y="71120"/>
                  </a:lnTo>
                  <a:lnTo>
                    <a:pt x="81660" y="42926"/>
                  </a:lnTo>
                  <a:lnTo>
                    <a:pt x="119760" y="25146"/>
                  </a:lnTo>
                  <a:lnTo>
                    <a:pt x="161797" y="18796"/>
                  </a:lnTo>
                  <a:lnTo>
                    <a:pt x="237942" y="18796"/>
                  </a:lnTo>
                  <a:lnTo>
                    <a:pt x="225678" y="12827"/>
                  </a:lnTo>
                  <a:lnTo>
                    <a:pt x="210311" y="7366"/>
                  </a:lnTo>
                  <a:lnTo>
                    <a:pt x="202437" y="5461"/>
                  </a:lnTo>
                  <a:lnTo>
                    <a:pt x="195452" y="3429"/>
                  </a:lnTo>
                  <a:lnTo>
                    <a:pt x="187070" y="2032"/>
                  </a:lnTo>
                  <a:lnTo>
                    <a:pt x="170687" y="0"/>
                  </a:lnTo>
                  <a:close/>
                </a:path>
                <a:path w="325120" h="325120">
                  <a:moveTo>
                    <a:pt x="237942" y="18796"/>
                  </a:moveTo>
                  <a:lnTo>
                    <a:pt x="161797" y="18796"/>
                  </a:lnTo>
                  <a:lnTo>
                    <a:pt x="176656" y="19304"/>
                  </a:lnTo>
                  <a:lnTo>
                    <a:pt x="191515" y="21209"/>
                  </a:lnTo>
                  <a:lnTo>
                    <a:pt x="231139" y="36068"/>
                  </a:lnTo>
                  <a:lnTo>
                    <a:pt x="264286" y="61214"/>
                  </a:lnTo>
                  <a:lnTo>
                    <a:pt x="288925" y="93345"/>
                  </a:lnTo>
                  <a:lnTo>
                    <a:pt x="303275" y="133350"/>
                  </a:lnTo>
                  <a:lnTo>
                    <a:pt x="306323" y="162560"/>
                  </a:lnTo>
                  <a:lnTo>
                    <a:pt x="305307" y="177419"/>
                  </a:lnTo>
                  <a:lnTo>
                    <a:pt x="294893" y="218440"/>
                  </a:lnTo>
                  <a:lnTo>
                    <a:pt x="273684" y="254000"/>
                  </a:lnTo>
                  <a:lnTo>
                    <a:pt x="242442" y="281178"/>
                  </a:lnTo>
                  <a:lnTo>
                    <a:pt x="205358" y="299847"/>
                  </a:lnTo>
                  <a:lnTo>
                    <a:pt x="161797" y="305816"/>
                  </a:lnTo>
                  <a:lnTo>
                    <a:pt x="238904" y="305816"/>
                  </a:lnTo>
                  <a:lnTo>
                    <a:pt x="277113" y="277241"/>
                  </a:lnTo>
                  <a:lnTo>
                    <a:pt x="305307" y="239649"/>
                  </a:lnTo>
                  <a:lnTo>
                    <a:pt x="319658" y="203073"/>
                  </a:lnTo>
                  <a:lnTo>
                    <a:pt x="322579" y="187198"/>
                  </a:lnTo>
                  <a:lnTo>
                    <a:pt x="324103" y="179324"/>
                  </a:lnTo>
                  <a:lnTo>
                    <a:pt x="324611" y="170434"/>
                  </a:lnTo>
                  <a:lnTo>
                    <a:pt x="324611" y="154178"/>
                  </a:lnTo>
                  <a:lnTo>
                    <a:pt x="324103" y="146304"/>
                  </a:lnTo>
                  <a:lnTo>
                    <a:pt x="322579" y="137795"/>
                  </a:lnTo>
                  <a:lnTo>
                    <a:pt x="321690" y="129412"/>
                  </a:lnTo>
                  <a:lnTo>
                    <a:pt x="319658" y="122047"/>
                  </a:lnTo>
                  <a:lnTo>
                    <a:pt x="317626" y="114173"/>
                  </a:lnTo>
                  <a:lnTo>
                    <a:pt x="312292" y="99822"/>
                  </a:lnTo>
                  <a:lnTo>
                    <a:pt x="287527" y="59309"/>
                  </a:lnTo>
                  <a:lnTo>
                    <a:pt x="252856" y="28194"/>
                  </a:lnTo>
                  <a:lnTo>
                    <a:pt x="240029" y="19812"/>
                  </a:lnTo>
                  <a:lnTo>
                    <a:pt x="237942" y="1879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sp>
          <p:nvSpPr>
            <p:cNvPr id="245" name="object 35">
              <a:extLst>
                <a:ext uri="{FF2B5EF4-FFF2-40B4-BE49-F238E27FC236}">
                  <a16:creationId xmlns:a16="http://schemas.microsoft.com/office/drawing/2014/main" id="{8515ED4E-7D47-4706-8ECD-45317AEF9052}"/>
                </a:ext>
              </a:extLst>
            </p:cNvPr>
            <p:cNvSpPr/>
            <p:nvPr/>
          </p:nvSpPr>
          <p:spPr>
            <a:xfrm>
              <a:off x="3452847" y="1652743"/>
              <a:ext cx="135635" cy="13563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696057"/>
                </a:solidFill>
                <a:effectLst/>
                <a:uLnTx/>
                <a:uFillTx/>
                <a:latin typeface="Verdana"/>
                <a:ea typeface="+mn-ea"/>
                <a:cs typeface="+mn-cs"/>
              </a:endParaRPr>
            </a:p>
          </p:txBody>
        </p:sp>
      </p:grpSp>
      <p:grpSp>
        <p:nvGrpSpPr>
          <p:cNvPr id="246" name="Group 245">
            <a:extLst>
              <a:ext uri="{FF2B5EF4-FFF2-40B4-BE49-F238E27FC236}">
                <a16:creationId xmlns:a16="http://schemas.microsoft.com/office/drawing/2014/main" id="{56728110-6ABD-4EB4-BCD2-38C9C6D7FEC0}"/>
              </a:ext>
            </a:extLst>
          </p:cNvPr>
          <p:cNvGrpSpPr/>
          <p:nvPr/>
        </p:nvGrpSpPr>
        <p:grpSpPr>
          <a:xfrm>
            <a:off x="681033" y="3529155"/>
            <a:ext cx="2159450" cy="400993"/>
            <a:chOff x="787956" y="3430725"/>
            <a:chExt cx="2159450" cy="400993"/>
          </a:xfrm>
        </p:grpSpPr>
        <p:sp>
          <p:nvSpPr>
            <p:cNvPr id="247" name="TextBox 246">
              <a:extLst>
                <a:ext uri="{FF2B5EF4-FFF2-40B4-BE49-F238E27FC236}">
                  <a16:creationId xmlns:a16="http://schemas.microsoft.com/office/drawing/2014/main" id="{5C014C71-DC62-4BF6-A922-748339311A1F}"/>
                </a:ext>
              </a:extLst>
            </p:cNvPr>
            <p:cNvSpPr txBox="1"/>
            <p:nvPr/>
          </p:nvSpPr>
          <p:spPr>
            <a:xfrm>
              <a:off x="1392926" y="3471854"/>
              <a:ext cx="1554480" cy="276999"/>
            </a:xfrm>
            <a:prstGeom prst="rect">
              <a:avLst/>
            </a:prstGeom>
            <a:noFill/>
          </p:spPr>
          <p:txBody>
            <a:bodyPr wrap="square" rtlCol="0">
              <a:spAutoFit/>
            </a:bodyPr>
            <a:lstStyle/>
            <a:p>
              <a:pPr marL="0" marR="0" lvl="0" indent="0" algn="l" defTabSz="1217613" rtl="0" eaLnBrk="0" fontAlgn="base" latinLnBrk="0" hangingPunct="0">
                <a:lnSpc>
                  <a:spcPct val="100000"/>
                </a:lnSpc>
                <a:spcBef>
                  <a:spcPct val="0"/>
                </a:spcBef>
                <a:spcAft>
                  <a:spcPct val="0"/>
                </a:spcAft>
                <a:buClrTx/>
                <a:buSzTx/>
                <a:buFontTx/>
                <a:buNone/>
                <a:tabLst/>
                <a:defRPr/>
              </a:pPr>
              <a:r>
                <a:rPr lang="en-US" sz="1200" dirty="0">
                  <a:solidFill>
                    <a:prstClr val="white">
                      <a:lumMod val="50000"/>
                    </a:prstClr>
                  </a:solidFill>
                  <a:latin typeface="Verdana"/>
                  <a:ea typeface="Roboto" panose="02000000000000000000" pitchFamily="2" charset="0"/>
                </a:rPr>
                <a:t>m</a:t>
              </a:r>
              <a:r>
                <a:rPr kumimoji="0" lang="en-US" sz="1200" b="0" i="0" u="none" strike="noStrike" kern="1200" cap="none" spc="0" normalizeH="0" baseline="0" noProof="0" dirty="0" err="1">
                  <a:ln>
                    <a:noFill/>
                  </a:ln>
                  <a:solidFill>
                    <a:prstClr val="white">
                      <a:lumMod val="50000"/>
                    </a:prstClr>
                  </a:solidFill>
                  <a:effectLst/>
                  <a:uLnTx/>
                  <a:uFillTx/>
                  <a:latin typeface="Verdana"/>
                  <a:ea typeface="Roboto" panose="02000000000000000000" pitchFamily="2" charset="0"/>
                  <a:cs typeface="+mn-cs"/>
                </a:rPr>
                <a:t>arketing</a:t>
              </a:r>
              <a:r>
                <a:rPr kumimoji="0" lang="en-US" sz="1200" b="0" i="0" u="none" strike="noStrike" kern="1200" cap="none" spc="0" normalizeH="0" baseline="0" noProof="0" dirty="0">
                  <a:ln>
                    <a:noFill/>
                  </a:ln>
                  <a:solidFill>
                    <a:prstClr val="white">
                      <a:lumMod val="50000"/>
                    </a:prstClr>
                  </a:solidFill>
                  <a:effectLst/>
                  <a:uLnTx/>
                  <a:uFillTx/>
                  <a:latin typeface="Verdana"/>
                  <a:ea typeface="Roboto" panose="02000000000000000000" pitchFamily="2" charset="0"/>
                  <a:cs typeface="+mn-cs"/>
                </a:rPr>
                <a:t> cloud</a:t>
              </a:r>
            </a:p>
          </p:txBody>
        </p:sp>
        <p:pic>
          <p:nvPicPr>
            <p:cNvPr id="248" name="Picture 2" descr="Image result for salesforce logo">
              <a:extLst>
                <a:ext uri="{FF2B5EF4-FFF2-40B4-BE49-F238E27FC236}">
                  <a16:creationId xmlns:a16="http://schemas.microsoft.com/office/drawing/2014/main" id="{06D94C99-7813-4F79-9A70-C9DB4981CB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956" y="3430725"/>
              <a:ext cx="572807" cy="4009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a:extLst>
              <a:ext uri="{FF2B5EF4-FFF2-40B4-BE49-F238E27FC236}">
                <a16:creationId xmlns:a16="http://schemas.microsoft.com/office/drawing/2014/main" id="{A0F96D96-5FEA-44CE-9134-40AD0C601628}"/>
              </a:ext>
            </a:extLst>
          </p:cNvPr>
          <p:cNvGrpSpPr>
            <a:grpSpLocks noChangeAspect="1"/>
          </p:cNvGrpSpPr>
          <p:nvPr/>
        </p:nvGrpSpPr>
        <p:grpSpPr>
          <a:xfrm>
            <a:off x="1499614" y="2238024"/>
            <a:ext cx="522288" cy="520700"/>
            <a:chOff x="6716713" y="1662113"/>
            <a:chExt cx="522288" cy="520700"/>
          </a:xfrm>
        </p:grpSpPr>
        <p:sp>
          <p:nvSpPr>
            <p:cNvPr id="251" name="Freeform 88">
              <a:extLst>
                <a:ext uri="{FF2B5EF4-FFF2-40B4-BE49-F238E27FC236}">
                  <a16:creationId xmlns:a16="http://schemas.microsoft.com/office/drawing/2014/main" id="{28FA0024-848D-4D81-9727-B1C7707E1A49}"/>
                </a:ext>
              </a:extLst>
            </p:cNvPr>
            <p:cNvSpPr>
              <a:spLocks noEditPoints="1"/>
            </p:cNvSpPr>
            <p:nvPr/>
          </p:nvSpPr>
          <p:spPr bwMode="auto">
            <a:xfrm>
              <a:off x="6716713" y="1662113"/>
              <a:ext cx="522288" cy="520700"/>
            </a:xfrm>
            <a:custGeom>
              <a:avLst/>
              <a:gdLst>
                <a:gd name="T0" fmla="*/ 312 w 658"/>
                <a:gd name="T1" fmla="*/ 657 h 657"/>
                <a:gd name="T2" fmla="*/ 263 w 658"/>
                <a:gd name="T3" fmla="*/ 651 h 657"/>
                <a:gd name="T4" fmla="*/ 202 w 658"/>
                <a:gd name="T5" fmla="*/ 632 h 657"/>
                <a:gd name="T6" fmla="*/ 120 w 658"/>
                <a:gd name="T7" fmla="*/ 582 h 657"/>
                <a:gd name="T8" fmla="*/ 57 w 658"/>
                <a:gd name="T9" fmla="*/ 512 h 657"/>
                <a:gd name="T10" fmla="*/ 15 w 658"/>
                <a:gd name="T11" fmla="*/ 426 h 657"/>
                <a:gd name="T12" fmla="*/ 4 w 658"/>
                <a:gd name="T13" fmla="*/ 379 h 657"/>
                <a:gd name="T14" fmla="*/ 0 w 658"/>
                <a:gd name="T15" fmla="*/ 328 h 657"/>
                <a:gd name="T16" fmla="*/ 1 w 658"/>
                <a:gd name="T17" fmla="*/ 294 h 657"/>
                <a:gd name="T18" fmla="*/ 11 w 658"/>
                <a:gd name="T19" fmla="*/ 246 h 657"/>
                <a:gd name="T20" fmla="*/ 40 w 658"/>
                <a:gd name="T21" fmla="*/ 172 h 657"/>
                <a:gd name="T22" fmla="*/ 97 w 658"/>
                <a:gd name="T23" fmla="*/ 96 h 657"/>
                <a:gd name="T24" fmla="*/ 172 w 658"/>
                <a:gd name="T25" fmla="*/ 39 h 657"/>
                <a:gd name="T26" fmla="*/ 247 w 658"/>
                <a:gd name="T27" fmla="*/ 10 h 657"/>
                <a:gd name="T28" fmla="*/ 296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2 w 658"/>
                <a:gd name="T43" fmla="*/ 262 h 657"/>
                <a:gd name="T44" fmla="*/ 657 w 658"/>
                <a:gd name="T45" fmla="*/ 312 h 657"/>
                <a:gd name="T46" fmla="*/ 657 w 658"/>
                <a:gd name="T47" fmla="*/ 346 h 657"/>
                <a:gd name="T48" fmla="*/ 652 w 658"/>
                <a:gd name="T49" fmla="*/ 395 h 657"/>
                <a:gd name="T50" fmla="*/ 632 w 658"/>
                <a:gd name="T51" fmla="*/ 457 h 657"/>
                <a:gd name="T52" fmla="*/ 583 w 658"/>
                <a:gd name="T53" fmla="*/ 538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0 h 657"/>
                <a:gd name="T66" fmla="*/ 167 w 658"/>
                <a:gd name="T67" fmla="*/ 88 h 657"/>
                <a:gd name="T68" fmla="*/ 105 w 658"/>
                <a:gd name="T69" fmla="*/ 144 h 657"/>
                <a:gd name="T70" fmla="*/ 61 w 658"/>
                <a:gd name="T71" fmla="*/ 215 h 657"/>
                <a:gd name="T72" fmla="*/ 39 w 658"/>
                <a:gd name="T73" fmla="*/ 299 h 657"/>
                <a:gd name="T74" fmla="*/ 39 w 658"/>
                <a:gd name="T75" fmla="*/ 359 h 657"/>
                <a:gd name="T76" fmla="*/ 61 w 658"/>
                <a:gd name="T77" fmla="*/ 442 h 657"/>
                <a:gd name="T78" fmla="*/ 105 w 658"/>
                <a:gd name="T79" fmla="*/ 513 h 657"/>
                <a:gd name="T80" fmla="*/ 167 w 658"/>
                <a:gd name="T81" fmla="*/ 570 h 657"/>
                <a:gd name="T82" fmla="*/ 243 w 658"/>
                <a:gd name="T83" fmla="*/ 606 h 657"/>
                <a:gd name="T84" fmla="*/ 329 w 658"/>
                <a:gd name="T85" fmla="*/ 620 h 657"/>
                <a:gd name="T86" fmla="*/ 388 w 658"/>
                <a:gd name="T87" fmla="*/ 614 h 657"/>
                <a:gd name="T88" fmla="*/ 468 w 658"/>
                <a:gd name="T89" fmla="*/ 585 h 657"/>
                <a:gd name="T90" fmla="*/ 535 w 658"/>
                <a:gd name="T91" fmla="*/ 535 h 657"/>
                <a:gd name="T92" fmla="*/ 586 w 658"/>
                <a:gd name="T93" fmla="*/ 468 h 657"/>
                <a:gd name="T94" fmla="*/ 614 w 658"/>
                <a:gd name="T95" fmla="*/ 387 h 657"/>
                <a:gd name="T96" fmla="*/ 621 w 658"/>
                <a:gd name="T97" fmla="*/ 328 h 657"/>
                <a:gd name="T98" fmla="*/ 607 w 658"/>
                <a:gd name="T99" fmla="*/ 242 h 657"/>
                <a:gd name="T100" fmla="*/ 571 w 658"/>
                <a:gd name="T101" fmla="*/ 166 h 657"/>
                <a:gd name="T102" fmla="*/ 515 w 658"/>
                <a:gd name="T103" fmla="*/ 104 h 657"/>
                <a:gd name="T104" fmla="*/ 442 w 658"/>
                <a:gd name="T105" fmla="*/ 61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2" y="657"/>
                  </a:lnTo>
                  <a:lnTo>
                    <a:pt x="296" y="656"/>
                  </a:lnTo>
                  <a:lnTo>
                    <a:pt x="280" y="653"/>
                  </a:lnTo>
                  <a:lnTo>
                    <a:pt x="263" y="651"/>
                  </a:lnTo>
                  <a:lnTo>
                    <a:pt x="247" y="648"/>
                  </a:lnTo>
                  <a:lnTo>
                    <a:pt x="231" y="642"/>
                  </a:lnTo>
                  <a:lnTo>
                    <a:pt x="202" y="632"/>
                  </a:lnTo>
                  <a:lnTo>
                    <a:pt x="172" y="618"/>
                  </a:lnTo>
                  <a:lnTo>
                    <a:pt x="145" y="601"/>
                  </a:lnTo>
                  <a:lnTo>
                    <a:pt x="120" y="582"/>
                  </a:lnTo>
                  <a:lnTo>
                    <a:pt x="97" y="560"/>
                  </a:lnTo>
                  <a:lnTo>
                    <a:pt x="75" y="538"/>
                  </a:lnTo>
                  <a:lnTo>
                    <a:pt x="57" y="512"/>
                  </a:lnTo>
                  <a:lnTo>
                    <a:pt x="40" y="485"/>
                  </a:lnTo>
                  <a:lnTo>
                    <a:pt x="26" y="457"/>
                  </a:lnTo>
                  <a:lnTo>
                    <a:pt x="15" y="426"/>
                  </a:lnTo>
                  <a:lnTo>
                    <a:pt x="11" y="411"/>
                  </a:lnTo>
                  <a:lnTo>
                    <a:pt x="7" y="395"/>
                  </a:lnTo>
                  <a:lnTo>
                    <a:pt x="4" y="379"/>
                  </a:lnTo>
                  <a:lnTo>
                    <a:pt x="1" y="362"/>
                  </a:lnTo>
                  <a:lnTo>
                    <a:pt x="1" y="346"/>
                  </a:lnTo>
                  <a:lnTo>
                    <a:pt x="0" y="328"/>
                  </a:lnTo>
                  <a:lnTo>
                    <a:pt x="0" y="328"/>
                  </a:lnTo>
                  <a:lnTo>
                    <a:pt x="1" y="312"/>
                  </a:lnTo>
                  <a:lnTo>
                    <a:pt x="1" y="294"/>
                  </a:lnTo>
                  <a:lnTo>
                    <a:pt x="4" y="278"/>
                  </a:lnTo>
                  <a:lnTo>
                    <a:pt x="7" y="262"/>
                  </a:lnTo>
                  <a:lnTo>
                    <a:pt x="11" y="246"/>
                  </a:lnTo>
                  <a:lnTo>
                    <a:pt x="15" y="231"/>
                  </a:lnTo>
                  <a:lnTo>
                    <a:pt x="26" y="200"/>
                  </a:lnTo>
                  <a:lnTo>
                    <a:pt x="40" y="172"/>
                  </a:lnTo>
                  <a:lnTo>
                    <a:pt x="57" y="145"/>
                  </a:lnTo>
                  <a:lnTo>
                    <a:pt x="75" y="120"/>
                  </a:lnTo>
                  <a:lnTo>
                    <a:pt x="97" y="96"/>
                  </a:lnTo>
                  <a:lnTo>
                    <a:pt x="120" y="76"/>
                  </a:lnTo>
                  <a:lnTo>
                    <a:pt x="145" y="57"/>
                  </a:lnTo>
                  <a:lnTo>
                    <a:pt x="172" y="39"/>
                  </a:lnTo>
                  <a:lnTo>
                    <a:pt x="202" y="26"/>
                  </a:lnTo>
                  <a:lnTo>
                    <a:pt x="231" y="15"/>
                  </a:lnTo>
                  <a:lnTo>
                    <a:pt x="247" y="10"/>
                  </a:lnTo>
                  <a:lnTo>
                    <a:pt x="263" y="7"/>
                  </a:lnTo>
                  <a:lnTo>
                    <a:pt x="280" y="4"/>
                  </a:lnTo>
                  <a:lnTo>
                    <a:pt x="296" y="2"/>
                  </a:lnTo>
                  <a:lnTo>
                    <a:pt x="312" y="0"/>
                  </a:lnTo>
                  <a:lnTo>
                    <a:pt x="329" y="0"/>
                  </a:lnTo>
                  <a:lnTo>
                    <a:pt x="329" y="0"/>
                  </a:lnTo>
                  <a:lnTo>
                    <a:pt x="347" y="0"/>
                  </a:lnTo>
                  <a:lnTo>
                    <a:pt x="363" y="2"/>
                  </a:lnTo>
                  <a:lnTo>
                    <a:pt x="379" y="4"/>
                  </a:lnTo>
                  <a:lnTo>
                    <a:pt x="395" y="7"/>
                  </a:lnTo>
                  <a:lnTo>
                    <a:pt x="411" y="10"/>
                  </a:lnTo>
                  <a:lnTo>
                    <a:pt x="427" y="15"/>
                  </a:lnTo>
                  <a:lnTo>
                    <a:pt x="457" y="26"/>
                  </a:lnTo>
                  <a:lnTo>
                    <a:pt x="486" y="39"/>
                  </a:lnTo>
                  <a:lnTo>
                    <a:pt x="513" y="57"/>
                  </a:lnTo>
                  <a:lnTo>
                    <a:pt x="539" y="76"/>
                  </a:lnTo>
                  <a:lnTo>
                    <a:pt x="562" y="96"/>
                  </a:lnTo>
                  <a:lnTo>
                    <a:pt x="583" y="120"/>
                  </a:lnTo>
                  <a:lnTo>
                    <a:pt x="602" y="145"/>
                  </a:lnTo>
                  <a:lnTo>
                    <a:pt x="618" y="172"/>
                  </a:lnTo>
                  <a:lnTo>
                    <a:pt x="632" y="200"/>
                  </a:lnTo>
                  <a:lnTo>
                    <a:pt x="644" y="231"/>
                  </a:lnTo>
                  <a:lnTo>
                    <a:pt x="648" y="246"/>
                  </a:lnTo>
                  <a:lnTo>
                    <a:pt x="652" y="262"/>
                  </a:lnTo>
                  <a:lnTo>
                    <a:pt x="654" y="278"/>
                  </a:lnTo>
                  <a:lnTo>
                    <a:pt x="656" y="294"/>
                  </a:lnTo>
                  <a:lnTo>
                    <a:pt x="657" y="312"/>
                  </a:lnTo>
                  <a:lnTo>
                    <a:pt x="658" y="328"/>
                  </a:lnTo>
                  <a:lnTo>
                    <a:pt x="658" y="328"/>
                  </a:lnTo>
                  <a:lnTo>
                    <a:pt x="657" y="346"/>
                  </a:lnTo>
                  <a:lnTo>
                    <a:pt x="656" y="362"/>
                  </a:lnTo>
                  <a:lnTo>
                    <a:pt x="654" y="379"/>
                  </a:lnTo>
                  <a:lnTo>
                    <a:pt x="652" y="395"/>
                  </a:lnTo>
                  <a:lnTo>
                    <a:pt x="648" y="411"/>
                  </a:lnTo>
                  <a:lnTo>
                    <a:pt x="644" y="426"/>
                  </a:lnTo>
                  <a:lnTo>
                    <a:pt x="632" y="457"/>
                  </a:lnTo>
                  <a:lnTo>
                    <a:pt x="618" y="485"/>
                  </a:lnTo>
                  <a:lnTo>
                    <a:pt x="602" y="512"/>
                  </a:lnTo>
                  <a:lnTo>
                    <a:pt x="583" y="538"/>
                  </a:lnTo>
                  <a:lnTo>
                    <a:pt x="562" y="560"/>
                  </a:lnTo>
                  <a:lnTo>
                    <a:pt x="539" y="582"/>
                  </a:lnTo>
                  <a:lnTo>
                    <a:pt x="513" y="601"/>
                  </a:lnTo>
                  <a:lnTo>
                    <a:pt x="486" y="618"/>
                  </a:lnTo>
                  <a:lnTo>
                    <a:pt x="457" y="632"/>
                  </a:lnTo>
                  <a:lnTo>
                    <a:pt x="427" y="642"/>
                  </a:lnTo>
                  <a:lnTo>
                    <a:pt x="411" y="648"/>
                  </a:lnTo>
                  <a:lnTo>
                    <a:pt x="395" y="651"/>
                  </a:lnTo>
                  <a:lnTo>
                    <a:pt x="379" y="653"/>
                  </a:lnTo>
                  <a:lnTo>
                    <a:pt x="363" y="656"/>
                  </a:lnTo>
                  <a:lnTo>
                    <a:pt x="347" y="657"/>
                  </a:lnTo>
                  <a:lnTo>
                    <a:pt x="329" y="657"/>
                  </a:lnTo>
                  <a:lnTo>
                    <a:pt x="329" y="657"/>
                  </a:lnTo>
                  <a:close/>
                  <a:moveTo>
                    <a:pt x="329" y="38"/>
                  </a:moveTo>
                  <a:lnTo>
                    <a:pt x="329" y="38"/>
                  </a:lnTo>
                  <a:lnTo>
                    <a:pt x="300" y="39"/>
                  </a:lnTo>
                  <a:lnTo>
                    <a:pt x="270" y="43"/>
                  </a:lnTo>
                  <a:lnTo>
                    <a:pt x="243" y="50"/>
                  </a:lnTo>
                  <a:lnTo>
                    <a:pt x="216" y="61"/>
                  </a:lnTo>
                  <a:lnTo>
                    <a:pt x="191" y="73"/>
                  </a:lnTo>
                  <a:lnTo>
                    <a:pt x="167" y="88"/>
                  </a:lnTo>
                  <a:lnTo>
                    <a:pt x="144" y="104"/>
                  </a:lnTo>
                  <a:lnTo>
                    <a:pt x="124" y="123"/>
                  </a:lnTo>
                  <a:lnTo>
                    <a:pt x="105" y="144"/>
                  </a:lnTo>
                  <a:lnTo>
                    <a:pt x="87" y="166"/>
                  </a:lnTo>
                  <a:lnTo>
                    <a:pt x="73" y="190"/>
                  </a:lnTo>
                  <a:lnTo>
                    <a:pt x="61" y="215"/>
                  </a:lnTo>
                  <a:lnTo>
                    <a:pt x="51" y="242"/>
                  </a:lnTo>
                  <a:lnTo>
                    <a:pt x="44" y="270"/>
                  </a:lnTo>
                  <a:lnTo>
                    <a:pt x="39" y="299"/>
                  </a:lnTo>
                  <a:lnTo>
                    <a:pt x="38" y="328"/>
                  </a:lnTo>
                  <a:lnTo>
                    <a:pt x="38" y="328"/>
                  </a:lnTo>
                  <a:lnTo>
                    <a:pt x="39" y="359"/>
                  </a:lnTo>
                  <a:lnTo>
                    <a:pt x="44" y="387"/>
                  </a:lnTo>
                  <a:lnTo>
                    <a:pt x="51" y="415"/>
                  </a:lnTo>
                  <a:lnTo>
                    <a:pt x="61" y="442"/>
                  </a:lnTo>
                  <a:lnTo>
                    <a:pt x="73" y="468"/>
                  </a:lnTo>
                  <a:lnTo>
                    <a:pt x="87" y="492"/>
                  </a:lnTo>
                  <a:lnTo>
                    <a:pt x="105" y="513"/>
                  </a:lnTo>
                  <a:lnTo>
                    <a:pt x="124" y="535"/>
                  </a:lnTo>
                  <a:lnTo>
                    <a:pt x="144" y="554"/>
                  </a:lnTo>
                  <a:lnTo>
                    <a:pt x="167" y="570"/>
                  </a:lnTo>
                  <a:lnTo>
                    <a:pt x="191" y="585"/>
                  </a:lnTo>
                  <a:lnTo>
                    <a:pt x="216" y="597"/>
                  </a:lnTo>
                  <a:lnTo>
                    <a:pt x="243" y="606"/>
                  </a:lnTo>
                  <a:lnTo>
                    <a:pt x="270" y="614"/>
                  </a:lnTo>
                  <a:lnTo>
                    <a:pt x="300" y="618"/>
                  </a:lnTo>
                  <a:lnTo>
                    <a:pt x="329" y="620"/>
                  </a:lnTo>
                  <a:lnTo>
                    <a:pt x="329" y="620"/>
                  </a:lnTo>
                  <a:lnTo>
                    <a:pt x="359" y="618"/>
                  </a:lnTo>
                  <a:lnTo>
                    <a:pt x="388" y="614"/>
                  </a:lnTo>
                  <a:lnTo>
                    <a:pt x="415" y="606"/>
                  </a:lnTo>
                  <a:lnTo>
                    <a:pt x="442" y="597"/>
                  </a:lnTo>
                  <a:lnTo>
                    <a:pt x="468" y="585"/>
                  </a:lnTo>
                  <a:lnTo>
                    <a:pt x="492" y="570"/>
                  </a:lnTo>
                  <a:lnTo>
                    <a:pt x="515" y="554"/>
                  </a:lnTo>
                  <a:lnTo>
                    <a:pt x="535" y="535"/>
                  </a:lnTo>
                  <a:lnTo>
                    <a:pt x="554" y="513"/>
                  </a:lnTo>
                  <a:lnTo>
                    <a:pt x="571" y="492"/>
                  </a:lnTo>
                  <a:lnTo>
                    <a:pt x="586" y="468"/>
                  </a:lnTo>
                  <a:lnTo>
                    <a:pt x="598" y="442"/>
                  </a:lnTo>
                  <a:lnTo>
                    <a:pt x="607" y="415"/>
                  </a:lnTo>
                  <a:lnTo>
                    <a:pt x="614" y="387"/>
                  </a:lnTo>
                  <a:lnTo>
                    <a:pt x="619" y="359"/>
                  </a:lnTo>
                  <a:lnTo>
                    <a:pt x="621" y="328"/>
                  </a:lnTo>
                  <a:lnTo>
                    <a:pt x="621" y="328"/>
                  </a:lnTo>
                  <a:lnTo>
                    <a:pt x="619" y="299"/>
                  </a:lnTo>
                  <a:lnTo>
                    <a:pt x="614" y="270"/>
                  </a:lnTo>
                  <a:lnTo>
                    <a:pt x="607" y="242"/>
                  </a:lnTo>
                  <a:lnTo>
                    <a:pt x="598" y="215"/>
                  </a:lnTo>
                  <a:lnTo>
                    <a:pt x="586" y="190"/>
                  </a:lnTo>
                  <a:lnTo>
                    <a:pt x="571" y="166"/>
                  </a:lnTo>
                  <a:lnTo>
                    <a:pt x="554" y="144"/>
                  </a:lnTo>
                  <a:lnTo>
                    <a:pt x="535" y="123"/>
                  </a:lnTo>
                  <a:lnTo>
                    <a:pt x="515" y="104"/>
                  </a:lnTo>
                  <a:lnTo>
                    <a:pt x="492" y="88"/>
                  </a:lnTo>
                  <a:lnTo>
                    <a:pt x="468" y="73"/>
                  </a:lnTo>
                  <a:lnTo>
                    <a:pt x="442" y="61"/>
                  </a:lnTo>
                  <a:lnTo>
                    <a:pt x="415" y="50"/>
                  </a:lnTo>
                  <a:lnTo>
                    <a:pt x="388"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52" name="Freeform 277">
              <a:extLst>
                <a:ext uri="{FF2B5EF4-FFF2-40B4-BE49-F238E27FC236}">
                  <a16:creationId xmlns:a16="http://schemas.microsoft.com/office/drawing/2014/main" id="{299FCFA9-9351-42B2-9DF6-36289ABEBD7A}"/>
                </a:ext>
              </a:extLst>
            </p:cNvPr>
            <p:cNvSpPr>
              <a:spLocks noEditPoints="1"/>
            </p:cNvSpPr>
            <p:nvPr/>
          </p:nvSpPr>
          <p:spPr bwMode="auto">
            <a:xfrm>
              <a:off x="6996113" y="1901825"/>
              <a:ext cx="96838" cy="152400"/>
            </a:xfrm>
            <a:custGeom>
              <a:avLst/>
              <a:gdLst>
                <a:gd name="T0" fmla="*/ 22 w 123"/>
                <a:gd name="T1" fmla="*/ 0 h 191"/>
                <a:gd name="T2" fmla="*/ 17 w 123"/>
                <a:gd name="T3" fmla="*/ 0 h 191"/>
                <a:gd name="T4" fmla="*/ 7 w 123"/>
                <a:gd name="T5" fmla="*/ 5 h 191"/>
                <a:gd name="T6" fmla="*/ 2 w 123"/>
                <a:gd name="T7" fmla="*/ 16 h 191"/>
                <a:gd name="T8" fmla="*/ 0 w 123"/>
                <a:gd name="T9" fmla="*/ 171 h 191"/>
                <a:gd name="T10" fmla="*/ 2 w 123"/>
                <a:gd name="T11" fmla="*/ 175 h 191"/>
                <a:gd name="T12" fmla="*/ 7 w 123"/>
                <a:gd name="T13" fmla="*/ 185 h 191"/>
                <a:gd name="T14" fmla="*/ 17 w 123"/>
                <a:gd name="T15" fmla="*/ 191 h 191"/>
                <a:gd name="T16" fmla="*/ 103 w 123"/>
                <a:gd name="T17" fmla="*/ 191 h 191"/>
                <a:gd name="T18" fmla="*/ 107 w 123"/>
                <a:gd name="T19" fmla="*/ 191 h 191"/>
                <a:gd name="T20" fmla="*/ 117 w 123"/>
                <a:gd name="T21" fmla="*/ 185 h 191"/>
                <a:gd name="T22" fmla="*/ 123 w 123"/>
                <a:gd name="T23" fmla="*/ 175 h 191"/>
                <a:gd name="T24" fmla="*/ 123 w 123"/>
                <a:gd name="T25" fmla="*/ 20 h 191"/>
                <a:gd name="T26" fmla="*/ 123 w 123"/>
                <a:gd name="T27" fmla="*/ 16 h 191"/>
                <a:gd name="T28" fmla="*/ 117 w 123"/>
                <a:gd name="T29" fmla="*/ 5 h 191"/>
                <a:gd name="T30" fmla="*/ 107 w 123"/>
                <a:gd name="T31" fmla="*/ 0 h 191"/>
                <a:gd name="T32" fmla="*/ 103 w 123"/>
                <a:gd name="T33" fmla="*/ 0 h 191"/>
                <a:gd name="T34" fmla="*/ 62 w 123"/>
                <a:gd name="T35" fmla="*/ 184 h 191"/>
                <a:gd name="T36" fmla="*/ 56 w 123"/>
                <a:gd name="T37" fmla="*/ 180 h 191"/>
                <a:gd name="T38" fmla="*/ 51 w 123"/>
                <a:gd name="T39" fmla="*/ 173 h 191"/>
                <a:gd name="T40" fmla="*/ 53 w 123"/>
                <a:gd name="T41" fmla="*/ 169 h 191"/>
                <a:gd name="T42" fmla="*/ 58 w 123"/>
                <a:gd name="T43" fmla="*/ 164 h 191"/>
                <a:gd name="T44" fmla="*/ 62 w 123"/>
                <a:gd name="T45" fmla="*/ 164 h 191"/>
                <a:gd name="T46" fmla="*/ 69 w 123"/>
                <a:gd name="T47" fmla="*/ 166 h 191"/>
                <a:gd name="T48" fmla="*/ 72 w 123"/>
                <a:gd name="T49" fmla="*/ 173 h 191"/>
                <a:gd name="T50" fmla="*/ 72 w 123"/>
                <a:gd name="T51" fmla="*/ 177 h 191"/>
                <a:gd name="T52" fmla="*/ 66 w 123"/>
                <a:gd name="T53" fmla="*/ 183 h 191"/>
                <a:gd name="T54" fmla="*/ 62 w 123"/>
                <a:gd name="T55" fmla="*/ 184 h 191"/>
                <a:gd name="T56" fmla="*/ 115 w 123"/>
                <a:gd name="T57" fmla="*/ 152 h 191"/>
                <a:gd name="T58" fmla="*/ 109 w 123"/>
                <a:gd name="T59" fmla="*/ 156 h 191"/>
                <a:gd name="T60" fmla="*/ 14 w 123"/>
                <a:gd name="T61" fmla="*/ 156 h 191"/>
                <a:gd name="T62" fmla="*/ 10 w 123"/>
                <a:gd name="T63" fmla="*/ 153 h 191"/>
                <a:gd name="T64" fmla="*/ 9 w 123"/>
                <a:gd name="T65" fmla="*/ 17 h 191"/>
                <a:gd name="T66" fmla="*/ 10 w 123"/>
                <a:gd name="T67" fmla="*/ 15 h 191"/>
                <a:gd name="T68" fmla="*/ 14 w 123"/>
                <a:gd name="T69" fmla="*/ 12 h 191"/>
                <a:gd name="T70" fmla="*/ 109 w 123"/>
                <a:gd name="T71" fmla="*/ 12 h 191"/>
                <a:gd name="T72" fmla="*/ 115 w 123"/>
                <a:gd name="T73"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191">
                  <a:moveTo>
                    <a:pt x="103" y="0"/>
                  </a:moveTo>
                  <a:lnTo>
                    <a:pt x="22" y="0"/>
                  </a:lnTo>
                  <a:lnTo>
                    <a:pt x="22" y="0"/>
                  </a:lnTo>
                  <a:lnTo>
                    <a:pt x="17" y="0"/>
                  </a:lnTo>
                  <a:lnTo>
                    <a:pt x="14" y="1"/>
                  </a:lnTo>
                  <a:lnTo>
                    <a:pt x="7" y="5"/>
                  </a:lnTo>
                  <a:lnTo>
                    <a:pt x="3" y="12"/>
                  </a:lnTo>
                  <a:lnTo>
                    <a:pt x="2" y="16"/>
                  </a:lnTo>
                  <a:lnTo>
                    <a:pt x="0" y="20"/>
                  </a:lnTo>
                  <a:lnTo>
                    <a:pt x="0" y="171"/>
                  </a:lnTo>
                  <a:lnTo>
                    <a:pt x="0" y="171"/>
                  </a:lnTo>
                  <a:lnTo>
                    <a:pt x="2" y="175"/>
                  </a:lnTo>
                  <a:lnTo>
                    <a:pt x="3" y="179"/>
                  </a:lnTo>
                  <a:lnTo>
                    <a:pt x="7" y="185"/>
                  </a:lnTo>
                  <a:lnTo>
                    <a:pt x="14" y="189"/>
                  </a:lnTo>
                  <a:lnTo>
                    <a:pt x="17" y="191"/>
                  </a:lnTo>
                  <a:lnTo>
                    <a:pt x="22" y="191"/>
                  </a:lnTo>
                  <a:lnTo>
                    <a:pt x="103" y="191"/>
                  </a:lnTo>
                  <a:lnTo>
                    <a:pt x="103" y="191"/>
                  </a:lnTo>
                  <a:lnTo>
                    <a:pt x="107" y="191"/>
                  </a:lnTo>
                  <a:lnTo>
                    <a:pt x="111" y="189"/>
                  </a:lnTo>
                  <a:lnTo>
                    <a:pt x="117" y="185"/>
                  </a:lnTo>
                  <a:lnTo>
                    <a:pt x="121" y="179"/>
                  </a:lnTo>
                  <a:lnTo>
                    <a:pt x="123" y="175"/>
                  </a:lnTo>
                  <a:lnTo>
                    <a:pt x="123" y="171"/>
                  </a:lnTo>
                  <a:lnTo>
                    <a:pt x="123" y="20"/>
                  </a:lnTo>
                  <a:lnTo>
                    <a:pt x="123" y="20"/>
                  </a:lnTo>
                  <a:lnTo>
                    <a:pt x="123" y="16"/>
                  </a:lnTo>
                  <a:lnTo>
                    <a:pt x="121" y="12"/>
                  </a:lnTo>
                  <a:lnTo>
                    <a:pt x="117" y="5"/>
                  </a:lnTo>
                  <a:lnTo>
                    <a:pt x="111" y="1"/>
                  </a:lnTo>
                  <a:lnTo>
                    <a:pt x="107" y="0"/>
                  </a:lnTo>
                  <a:lnTo>
                    <a:pt x="103" y="0"/>
                  </a:lnTo>
                  <a:lnTo>
                    <a:pt x="103" y="0"/>
                  </a:lnTo>
                  <a:close/>
                  <a:moveTo>
                    <a:pt x="62" y="184"/>
                  </a:moveTo>
                  <a:lnTo>
                    <a:pt x="62" y="184"/>
                  </a:lnTo>
                  <a:lnTo>
                    <a:pt x="58" y="183"/>
                  </a:lnTo>
                  <a:lnTo>
                    <a:pt x="56" y="180"/>
                  </a:lnTo>
                  <a:lnTo>
                    <a:pt x="53" y="177"/>
                  </a:lnTo>
                  <a:lnTo>
                    <a:pt x="51" y="173"/>
                  </a:lnTo>
                  <a:lnTo>
                    <a:pt x="51" y="173"/>
                  </a:lnTo>
                  <a:lnTo>
                    <a:pt x="53" y="169"/>
                  </a:lnTo>
                  <a:lnTo>
                    <a:pt x="56" y="166"/>
                  </a:lnTo>
                  <a:lnTo>
                    <a:pt x="58" y="164"/>
                  </a:lnTo>
                  <a:lnTo>
                    <a:pt x="62" y="164"/>
                  </a:lnTo>
                  <a:lnTo>
                    <a:pt x="62" y="164"/>
                  </a:lnTo>
                  <a:lnTo>
                    <a:pt x="66" y="164"/>
                  </a:lnTo>
                  <a:lnTo>
                    <a:pt x="69" y="166"/>
                  </a:lnTo>
                  <a:lnTo>
                    <a:pt x="72" y="169"/>
                  </a:lnTo>
                  <a:lnTo>
                    <a:pt x="72" y="173"/>
                  </a:lnTo>
                  <a:lnTo>
                    <a:pt x="72" y="173"/>
                  </a:lnTo>
                  <a:lnTo>
                    <a:pt x="72" y="177"/>
                  </a:lnTo>
                  <a:lnTo>
                    <a:pt x="69" y="180"/>
                  </a:lnTo>
                  <a:lnTo>
                    <a:pt x="66" y="183"/>
                  </a:lnTo>
                  <a:lnTo>
                    <a:pt x="62" y="184"/>
                  </a:lnTo>
                  <a:lnTo>
                    <a:pt x="62" y="184"/>
                  </a:lnTo>
                  <a:close/>
                  <a:moveTo>
                    <a:pt x="115" y="152"/>
                  </a:moveTo>
                  <a:lnTo>
                    <a:pt x="115" y="152"/>
                  </a:lnTo>
                  <a:lnTo>
                    <a:pt x="113" y="154"/>
                  </a:lnTo>
                  <a:lnTo>
                    <a:pt x="109" y="156"/>
                  </a:lnTo>
                  <a:lnTo>
                    <a:pt x="14" y="156"/>
                  </a:lnTo>
                  <a:lnTo>
                    <a:pt x="14" y="156"/>
                  </a:lnTo>
                  <a:lnTo>
                    <a:pt x="11" y="154"/>
                  </a:lnTo>
                  <a:lnTo>
                    <a:pt x="10" y="153"/>
                  </a:lnTo>
                  <a:lnTo>
                    <a:pt x="9" y="152"/>
                  </a:lnTo>
                  <a:lnTo>
                    <a:pt x="9" y="17"/>
                  </a:lnTo>
                  <a:lnTo>
                    <a:pt x="9" y="17"/>
                  </a:lnTo>
                  <a:lnTo>
                    <a:pt x="10" y="15"/>
                  </a:lnTo>
                  <a:lnTo>
                    <a:pt x="11" y="13"/>
                  </a:lnTo>
                  <a:lnTo>
                    <a:pt x="14" y="12"/>
                  </a:lnTo>
                  <a:lnTo>
                    <a:pt x="109" y="12"/>
                  </a:lnTo>
                  <a:lnTo>
                    <a:pt x="109" y="12"/>
                  </a:lnTo>
                  <a:lnTo>
                    <a:pt x="113" y="13"/>
                  </a:lnTo>
                  <a:lnTo>
                    <a:pt x="115" y="17"/>
                  </a:lnTo>
                  <a:lnTo>
                    <a:pt x="115"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53" name="Freeform 278">
              <a:extLst>
                <a:ext uri="{FF2B5EF4-FFF2-40B4-BE49-F238E27FC236}">
                  <a16:creationId xmlns:a16="http://schemas.microsoft.com/office/drawing/2014/main" id="{44019BF5-781F-4E3E-AE1C-78792B3E17C5}"/>
                </a:ext>
              </a:extLst>
            </p:cNvPr>
            <p:cNvSpPr>
              <a:spLocks noEditPoints="1"/>
            </p:cNvSpPr>
            <p:nvPr/>
          </p:nvSpPr>
          <p:spPr bwMode="auto">
            <a:xfrm>
              <a:off x="6869113" y="1797050"/>
              <a:ext cx="177800" cy="231775"/>
            </a:xfrm>
            <a:custGeom>
              <a:avLst/>
              <a:gdLst>
                <a:gd name="T0" fmla="*/ 20 w 225"/>
                <a:gd name="T1" fmla="*/ 25 h 291"/>
                <a:gd name="T2" fmla="*/ 22 w 225"/>
                <a:gd name="T3" fmla="*/ 21 h 291"/>
                <a:gd name="T4" fmla="*/ 200 w 225"/>
                <a:gd name="T5" fmla="*/ 20 h 291"/>
                <a:gd name="T6" fmla="*/ 204 w 225"/>
                <a:gd name="T7" fmla="*/ 21 h 291"/>
                <a:gd name="T8" fmla="*/ 206 w 225"/>
                <a:gd name="T9" fmla="*/ 111 h 291"/>
                <a:gd name="T10" fmla="*/ 225 w 225"/>
                <a:gd name="T11" fmla="*/ 31 h 291"/>
                <a:gd name="T12" fmla="*/ 225 w 225"/>
                <a:gd name="T13" fmla="*/ 24 h 291"/>
                <a:gd name="T14" fmla="*/ 219 w 225"/>
                <a:gd name="T15" fmla="*/ 13 h 291"/>
                <a:gd name="T16" fmla="*/ 211 w 225"/>
                <a:gd name="T17" fmla="*/ 5 h 291"/>
                <a:gd name="T18" fmla="*/ 200 w 225"/>
                <a:gd name="T19" fmla="*/ 1 h 291"/>
                <a:gd name="T20" fmla="*/ 31 w 225"/>
                <a:gd name="T21" fmla="*/ 0 h 291"/>
                <a:gd name="T22" fmla="*/ 26 w 225"/>
                <a:gd name="T23" fmla="*/ 1 h 291"/>
                <a:gd name="T24" fmla="*/ 14 w 225"/>
                <a:gd name="T25" fmla="*/ 5 h 291"/>
                <a:gd name="T26" fmla="*/ 6 w 225"/>
                <a:gd name="T27" fmla="*/ 13 h 291"/>
                <a:gd name="T28" fmla="*/ 2 w 225"/>
                <a:gd name="T29" fmla="*/ 24 h 291"/>
                <a:gd name="T30" fmla="*/ 0 w 225"/>
                <a:gd name="T31" fmla="*/ 262 h 291"/>
                <a:gd name="T32" fmla="*/ 2 w 225"/>
                <a:gd name="T33" fmla="*/ 267 h 291"/>
                <a:gd name="T34" fmla="*/ 6 w 225"/>
                <a:gd name="T35" fmla="*/ 278 h 291"/>
                <a:gd name="T36" fmla="*/ 14 w 225"/>
                <a:gd name="T37" fmla="*/ 286 h 291"/>
                <a:gd name="T38" fmla="*/ 26 w 225"/>
                <a:gd name="T39" fmla="*/ 291 h 291"/>
                <a:gd name="T40" fmla="*/ 144 w 225"/>
                <a:gd name="T41" fmla="*/ 291 h 291"/>
                <a:gd name="T42" fmla="*/ 26 w 225"/>
                <a:gd name="T43" fmla="*/ 231 h 291"/>
                <a:gd name="T44" fmla="*/ 22 w 225"/>
                <a:gd name="T45" fmla="*/ 230 h 291"/>
                <a:gd name="T46" fmla="*/ 20 w 225"/>
                <a:gd name="T47" fmla="*/ 226 h 291"/>
                <a:gd name="T48" fmla="*/ 113 w 225"/>
                <a:gd name="T49" fmla="*/ 246 h 291"/>
                <a:gd name="T50" fmla="*/ 124 w 225"/>
                <a:gd name="T51" fmla="*/ 251 h 291"/>
                <a:gd name="T52" fmla="*/ 128 w 225"/>
                <a:gd name="T53" fmla="*/ 262 h 291"/>
                <a:gd name="T54" fmla="*/ 127 w 225"/>
                <a:gd name="T55" fmla="*/ 267 h 291"/>
                <a:gd name="T56" fmla="*/ 118 w 225"/>
                <a:gd name="T57" fmla="*/ 275 h 291"/>
                <a:gd name="T58" fmla="*/ 113 w 225"/>
                <a:gd name="T59" fmla="*/ 277 h 291"/>
                <a:gd name="T60" fmla="*/ 102 w 225"/>
                <a:gd name="T61" fmla="*/ 271 h 291"/>
                <a:gd name="T62" fmla="*/ 97 w 225"/>
                <a:gd name="T63" fmla="*/ 262 h 291"/>
                <a:gd name="T64" fmla="*/ 98 w 225"/>
                <a:gd name="T65" fmla="*/ 255 h 291"/>
                <a:gd name="T66" fmla="*/ 106 w 225"/>
                <a:gd name="T67" fmla="*/ 247 h 291"/>
                <a:gd name="T68" fmla="*/ 113 w 225"/>
                <a:gd name="T69" fmla="*/ 2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 h="291">
                  <a:moveTo>
                    <a:pt x="20" y="226"/>
                  </a:moveTo>
                  <a:lnTo>
                    <a:pt x="20" y="25"/>
                  </a:lnTo>
                  <a:lnTo>
                    <a:pt x="20" y="25"/>
                  </a:lnTo>
                  <a:lnTo>
                    <a:pt x="22" y="21"/>
                  </a:lnTo>
                  <a:lnTo>
                    <a:pt x="26" y="20"/>
                  </a:lnTo>
                  <a:lnTo>
                    <a:pt x="200" y="20"/>
                  </a:lnTo>
                  <a:lnTo>
                    <a:pt x="200" y="20"/>
                  </a:lnTo>
                  <a:lnTo>
                    <a:pt x="204" y="21"/>
                  </a:lnTo>
                  <a:lnTo>
                    <a:pt x="206" y="25"/>
                  </a:lnTo>
                  <a:lnTo>
                    <a:pt x="206" y="111"/>
                  </a:lnTo>
                  <a:lnTo>
                    <a:pt x="225" y="111"/>
                  </a:lnTo>
                  <a:lnTo>
                    <a:pt x="225" y="31"/>
                  </a:lnTo>
                  <a:lnTo>
                    <a:pt x="225" y="31"/>
                  </a:lnTo>
                  <a:lnTo>
                    <a:pt x="225" y="24"/>
                  </a:lnTo>
                  <a:lnTo>
                    <a:pt x="223" y="19"/>
                  </a:lnTo>
                  <a:lnTo>
                    <a:pt x="219" y="13"/>
                  </a:lnTo>
                  <a:lnTo>
                    <a:pt x="217" y="9"/>
                  </a:lnTo>
                  <a:lnTo>
                    <a:pt x="211" y="5"/>
                  </a:lnTo>
                  <a:lnTo>
                    <a:pt x="206" y="3"/>
                  </a:lnTo>
                  <a:lnTo>
                    <a:pt x="200" y="1"/>
                  </a:lnTo>
                  <a:lnTo>
                    <a:pt x="195" y="0"/>
                  </a:lnTo>
                  <a:lnTo>
                    <a:pt x="31" y="0"/>
                  </a:lnTo>
                  <a:lnTo>
                    <a:pt x="31" y="0"/>
                  </a:lnTo>
                  <a:lnTo>
                    <a:pt x="26" y="1"/>
                  </a:lnTo>
                  <a:lnTo>
                    <a:pt x="19" y="3"/>
                  </a:lnTo>
                  <a:lnTo>
                    <a:pt x="14" y="5"/>
                  </a:lnTo>
                  <a:lnTo>
                    <a:pt x="10" y="9"/>
                  </a:lnTo>
                  <a:lnTo>
                    <a:pt x="6" y="13"/>
                  </a:lnTo>
                  <a:lnTo>
                    <a:pt x="3" y="19"/>
                  </a:lnTo>
                  <a:lnTo>
                    <a:pt x="2" y="24"/>
                  </a:lnTo>
                  <a:lnTo>
                    <a:pt x="0" y="31"/>
                  </a:lnTo>
                  <a:lnTo>
                    <a:pt x="0" y="262"/>
                  </a:lnTo>
                  <a:lnTo>
                    <a:pt x="0" y="262"/>
                  </a:lnTo>
                  <a:lnTo>
                    <a:pt x="2" y="267"/>
                  </a:lnTo>
                  <a:lnTo>
                    <a:pt x="3" y="273"/>
                  </a:lnTo>
                  <a:lnTo>
                    <a:pt x="6" y="278"/>
                  </a:lnTo>
                  <a:lnTo>
                    <a:pt x="10" y="282"/>
                  </a:lnTo>
                  <a:lnTo>
                    <a:pt x="14" y="286"/>
                  </a:lnTo>
                  <a:lnTo>
                    <a:pt x="19" y="289"/>
                  </a:lnTo>
                  <a:lnTo>
                    <a:pt x="26" y="291"/>
                  </a:lnTo>
                  <a:lnTo>
                    <a:pt x="31" y="291"/>
                  </a:lnTo>
                  <a:lnTo>
                    <a:pt x="144" y="291"/>
                  </a:lnTo>
                  <a:lnTo>
                    <a:pt x="144" y="231"/>
                  </a:lnTo>
                  <a:lnTo>
                    <a:pt x="26" y="231"/>
                  </a:lnTo>
                  <a:lnTo>
                    <a:pt x="26" y="231"/>
                  </a:lnTo>
                  <a:lnTo>
                    <a:pt x="22" y="230"/>
                  </a:lnTo>
                  <a:lnTo>
                    <a:pt x="20" y="226"/>
                  </a:lnTo>
                  <a:lnTo>
                    <a:pt x="20" y="226"/>
                  </a:lnTo>
                  <a:close/>
                  <a:moveTo>
                    <a:pt x="113" y="246"/>
                  </a:moveTo>
                  <a:lnTo>
                    <a:pt x="113" y="246"/>
                  </a:lnTo>
                  <a:lnTo>
                    <a:pt x="118" y="247"/>
                  </a:lnTo>
                  <a:lnTo>
                    <a:pt x="124" y="251"/>
                  </a:lnTo>
                  <a:lnTo>
                    <a:pt x="127" y="255"/>
                  </a:lnTo>
                  <a:lnTo>
                    <a:pt x="128" y="262"/>
                  </a:lnTo>
                  <a:lnTo>
                    <a:pt x="128" y="262"/>
                  </a:lnTo>
                  <a:lnTo>
                    <a:pt x="127" y="267"/>
                  </a:lnTo>
                  <a:lnTo>
                    <a:pt x="124" y="271"/>
                  </a:lnTo>
                  <a:lnTo>
                    <a:pt x="118" y="275"/>
                  </a:lnTo>
                  <a:lnTo>
                    <a:pt x="113" y="277"/>
                  </a:lnTo>
                  <a:lnTo>
                    <a:pt x="113" y="277"/>
                  </a:lnTo>
                  <a:lnTo>
                    <a:pt x="106" y="275"/>
                  </a:lnTo>
                  <a:lnTo>
                    <a:pt x="102" y="271"/>
                  </a:lnTo>
                  <a:lnTo>
                    <a:pt x="98" y="267"/>
                  </a:lnTo>
                  <a:lnTo>
                    <a:pt x="97" y="262"/>
                  </a:lnTo>
                  <a:lnTo>
                    <a:pt x="97" y="262"/>
                  </a:lnTo>
                  <a:lnTo>
                    <a:pt x="98" y="255"/>
                  </a:lnTo>
                  <a:lnTo>
                    <a:pt x="102" y="251"/>
                  </a:lnTo>
                  <a:lnTo>
                    <a:pt x="106" y="247"/>
                  </a:lnTo>
                  <a:lnTo>
                    <a:pt x="113" y="246"/>
                  </a:lnTo>
                  <a:lnTo>
                    <a:pt x="113"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grpSp>
      <p:grpSp>
        <p:nvGrpSpPr>
          <p:cNvPr id="254" name="Group 253">
            <a:extLst>
              <a:ext uri="{FF2B5EF4-FFF2-40B4-BE49-F238E27FC236}">
                <a16:creationId xmlns:a16="http://schemas.microsoft.com/office/drawing/2014/main" id="{CB18D569-7BA2-4E3B-A63A-9B89457F1B9B}"/>
              </a:ext>
            </a:extLst>
          </p:cNvPr>
          <p:cNvGrpSpPr/>
          <p:nvPr/>
        </p:nvGrpSpPr>
        <p:grpSpPr>
          <a:xfrm>
            <a:off x="4563821" y="2209679"/>
            <a:ext cx="2148407" cy="400993"/>
            <a:chOff x="795502" y="4249807"/>
            <a:chExt cx="2148407" cy="400993"/>
          </a:xfrm>
        </p:grpSpPr>
        <p:sp>
          <p:nvSpPr>
            <p:cNvPr id="255" name="TextBox 254">
              <a:extLst>
                <a:ext uri="{FF2B5EF4-FFF2-40B4-BE49-F238E27FC236}">
                  <a16:creationId xmlns:a16="http://schemas.microsoft.com/office/drawing/2014/main" id="{E01CB962-BFE0-4CCB-B7D6-B3987B0F1CDA}"/>
                </a:ext>
              </a:extLst>
            </p:cNvPr>
            <p:cNvSpPr txBox="1"/>
            <p:nvPr/>
          </p:nvSpPr>
          <p:spPr>
            <a:xfrm>
              <a:off x="1389429" y="4302271"/>
              <a:ext cx="1554480" cy="276999"/>
            </a:xfrm>
            <a:prstGeom prst="rect">
              <a:avLst/>
            </a:prstGeom>
            <a:noFill/>
          </p:spPr>
          <p:txBody>
            <a:bodyPr wrap="square" rtlCol="0">
              <a:spAutoFit/>
            </a:bodyPr>
            <a:lstStyle/>
            <a:p>
              <a:pPr marL="0" marR="0" lvl="0" indent="0" algn="l" defTabSz="1217613"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Verdana"/>
                  <a:ea typeface="Roboto" panose="02000000000000000000" pitchFamily="2" charset="0"/>
                  <a:cs typeface="+mn-cs"/>
                </a:rPr>
                <a:t>interaction studio</a:t>
              </a:r>
            </a:p>
          </p:txBody>
        </p:sp>
        <p:pic>
          <p:nvPicPr>
            <p:cNvPr id="256" name="Picture 2" descr="Image result for salesforce logo">
              <a:extLst>
                <a:ext uri="{FF2B5EF4-FFF2-40B4-BE49-F238E27FC236}">
                  <a16:creationId xmlns:a16="http://schemas.microsoft.com/office/drawing/2014/main" id="{92F78CAF-FAE7-4022-831B-6B460FFBCA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02" y="4249807"/>
              <a:ext cx="572807" cy="4009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912890AF-7017-4BEE-8842-DACE6E746EF1}"/>
              </a:ext>
            </a:extLst>
          </p:cNvPr>
          <p:cNvGrpSpPr/>
          <p:nvPr/>
        </p:nvGrpSpPr>
        <p:grpSpPr>
          <a:xfrm>
            <a:off x="9161018" y="2367318"/>
            <a:ext cx="2182988" cy="473500"/>
            <a:chOff x="795502" y="4249807"/>
            <a:chExt cx="2182988" cy="473500"/>
          </a:xfrm>
        </p:grpSpPr>
        <p:sp>
          <p:nvSpPr>
            <p:cNvPr id="258" name="TextBox 257">
              <a:extLst>
                <a:ext uri="{FF2B5EF4-FFF2-40B4-BE49-F238E27FC236}">
                  <a16:creationId xmlns:a16="http://schemas.microsoft.com/office/drawing/2014/main" id="{E6B0DD1F-4B74-43FE-9938-7B0F698DD1EA}"/>
                </a:ext>
              </a:extLst>
            </p:cNvPr>
            <p:cNvSpPr txBox="1"/>
            <p:nvPr/>
          </p:nvSpPr>
          <p:spPr>
            <a:xfrm>
              <a:off x="1424010" y="4261642"/>
              <a:ext cx="1554480" cy="461665"/>
            </a:xfrm>
            <a:prstGeom prst="rect">
              <a:avLst/>
            </a:prstGeom>
            <a:noFill/>
          </p:spPr>
          <p:txBody>
            <a:bodyPr wrap="square" rtlCol="0">
              <a:spAutoFit/>
            </a:bodyPr>
            <a:lstStyle/>
            <a:p>
              <a:pPr marL="0" marR="0" lvl="0" indent="0" algn="l" defTabSz="1217613"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Verdana"/>
                  <a:ea typeface="Roboto" panose="02000000000000000000" pitchFamily="2" charset="0"/>
                  <a:cs typeface="+mn-cs"/>
                </a:rPr>
                <a:t>Sales/service cloud</a:t>
              </a:r>
            </a:p>
          </p:txBody>
        </p:sp>
        <p:pic>
          <p:nvPicPr>
            <p:cNvPr id="259" name="Picture 2" descr="Image result for salesforce logo">
              <a:extLst>
                <a:ext uri="{FF2B5EF4-FFF2-40B4-BE49-F238E27FC236}">
                  <a16:creationId xmlns:a16="http://schemas.microsoft.com/office/drawing/2014/main" id="{8C7A44AB-C8A4-4BED-A5BC-56C3B20CA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02" y="4249807"/>
              <a:ext cx="572807" cy="4009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3" name="Group 262">
            <a:extLst>
              <a:ext uri="{FF2B5EF4-FFF2-40B4-BE49-F238E27FC236}">
                <a16:creationId xmlns:a16="http://schemas.microsoft.com/office/drawing/2014/main" id="{B9773602-E5A9-4CFB-A3AB-2A2EA34063B5}"/>
              </a:ext>
            </a:extLst>
          </p:cNvPr>
          <p:cNvGrpSpPr/>
          <p:nvPr/>
        </p:nvGrpSpPr>
        <p:grpSpPr>
          <a:xfrm>
            <a:off x="9161018" y="3782409"/>
            <a:ext cx="2182988" cy="400993"/>
            <a:chOff x="795502" y="4249807"/>
            <a:chExt cx="2182988" cy="400993"/>
          </a:xfrm>
        </p:grpSpPr>
        <p:sp>
          <p:nvSpPr>
            <p:cNvPr id="264" name="TextBox 263">
              <a:extLst>
                <a:ext uri="{FF2B5EF4-FFF2-40B4-BE49-F238E27FC236}">
                  <a16:creationId xmlns:a16="http://schemas.microsoft.com/office/drawing/2014/main" id="{5F28647E-1B68-410F-BE4A-E998B94276F6}"/>
                </a:ext>
              </a:extLst>
            </p:cNvPr>
            <p:cNvSpPr txBox="1"/>
            <p:nvPr/>
          </p:nvSpPr>
          <p:spPr>
            <a:xfrm>
              <a:off x="1424010" y="4261642"/>
              <a:ext cx="1554480" cy="276999"/>
            </a:xfrm>
            <a:prstGeom prst="rect">
              <a:avLst/>
            </a:prstGeom>
            <a:noFill/>
          </p:spPr>
          <p:txBody>
            <a:bodyPr wrap="square" rtlCol="0">
              <a:spAutoFit/>
            </a:bodyPr>
            <a:lstStyle/>
            <a:p>
              <a:pPr marL="0" marR="0" lvl="0" indent="0" algn="l" defTabSz="1217613"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Verdana"/>
                  <a:ea typeface="Roboto" panose="02000000000000000000" pitchFamily="2" charset="0"/>
                  <a:cs typeface="+mn-cs"/>
                </a:rPr>
                <a:t>marketing cloud</a:t>
              </a:r>
            </a:p>
          </p:txBody>
        </p:sp>
        <p:pic>
          <p:nvPicPr>
            <p:cNvPr id="265" name="Picture 2" descr="Image result for salesforce logo">
              <a:extLst>
                <a:ext uri="{FF2B5EF4-FFF2-40B4-BE49-F238E27FC236}">
                  <a16:creationId xmlns:a16="http://schemas.microsoft.com/office/drawing/2014/main" id="{78E36A23-EAE2-47A4-BAB6-EE6A4FF62D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02" y="4249807"/>
              <a:ext cx="572807" cy="400993"/>
            </a:xfrm>
            <a:prstGeom prst="rect">
              <a:avLst/>
            </a:prstGeom>
            <a:noFill/>
            <a:extLst>
              <a:ext uri="{909E8E84-426E-40DD-AFC4-6F175D3DCCD1}">
                <a14:hiddenFill xmlns:a14="http://schemas.microsoft.com/office/drawing/2010/main">
                  <a:solidFill>
                    <a:srgbClr val="FFFFFF"/>
                  </a:solidFill>
                </a14:hiddenFill>
              </a:ext>
            </a:extLst>
          </p:spPr>
        </p:pic>
      </p:grpSp>
      <p:sp>
        <p:nvSpPr>
          <p:cNvPr id="266" name="TextBox 265">
            <a:extLst>
              <a:ext uri="{FF2B5EF4-FFF2-40B4-BE49-F238E27FC236}">
                <a16:creationId xmlns:a16="http://schemas.microsoft.com/office/drawing/2014/main" id="{83F93629-AC6E-4A3A-8FC3-E92BB4AC482A}"/>
              </a:ext>
            </a:extLst>
          </p:cNvPr>
          <p:cNvSpPr txBox="1"/>
          <p:nvPr/>
        </p:nvSpPr>
        <p:spPr>
          <a:xfrm>
            <a:off x="8619705" y="5280940"/>
            <a:ext cx="2064824" cy="461665"/>
          </a:xfrm>
          <a:prstGeom prst="rect">
            <a:avLst/>
          </a:prstGeom>
          <a:noFill/>
        </p:spPr>
        <p:txBody>
          <a:bodyPr wrap="square" rtlCol="0">
            <a:spAutoFit/>
          </a:bodyPr>
          <a:lstStyle/>
          <a:p>
            <a:pPr marL="0" marR="0" lvl="0" indent="0" algn="ctr" defTabSz="1217613"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300" normalizeH="0" baseline="0" noProof="0" dirty="0">
                <a:ln>
                  <a:noFill/>
                </a:ln>
                <a:solidFill>
                  <a:srgbClr val="A5A5A5">
                    <a:lumMod val="50000"/>
                  </a:srgbClr>
                </a:solidFill>
                <a:effectLst/>
                <a:uLnTx/>
                <a:uFillTx/>
                <a:latin typeface="Verdana"/>
                <a:ea typeface="+mn-ea"/>
                <a:cs typeface="+mn-cs"/>
              </a:rPr>
              <a:t>WEBSITE + ECOMMERCE PLATFORM </a:t>
            </a:r>
          </a:p>
        </p:txBody>
      </p:sp>
      <p:cxnSp>
        <p:nvCxnSpPr>
          <p:cNvPr id="267" name="Connector: Elbow 266">
            <a:extLst>
              <a:ext uri="{FF2B5EF4-FFF2-40B4-BE49-F238E27FC236}">
                <a16:creationId xmlns:a16="http://schemas.microsoft.com/office/drawing/2014/main" id="{5EE19FCE-5D7A-4D29-B64C-FFE42B01B450}"/>
              </a:ext>
            </a:extLst>
          </p:cNvPr>
          <p:cNvCxnSpPr>
            <a:cxnSpLocks/>
            <a:stCxn id="153" idx="3"/>
          </p:cNvCxnSpPr>
          <p:nvPr/>
        </p:nvCxnSpPr>
        <p:spPr>
          <a:xfrm flipV="1">
            <a:off x="6949126" y="2517653"/>
            <a:ext cx="1915447" cy="65272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498F470A-D34E-4D1C-A2C9-0EF7B946C1BC}"/>
              </a:ext>
            </a:extLst>
          </p:cNvPr>
          <p:cNvCxnSpPr>
            <a:cxnSpLocks/>
          </p:cNvCxnSpPr>
          <p:nvPr/>
        </p:nvCxnSpPr>
        <p:spPr>
          <a:xfrm>
            <a:off x="6949126" y="4006832"/>
            <a:ext cx="2073780" cy="992597"/>
          </a:xfrm>
          <a:prstGeom prst="bentConnector3">
            <a:avLst>
              <a:gd name="adj1" fmla="val 462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504FB5FA-21FC-4063-A8E8-3199B6A9F7A1}"/>
              </a:ext>
            </a:extLst>
          </p:cNvPr>
          <p:cNvGrpSpPr>
            <a:grpSpLocks noChangeAspect="1"/>
          </p:cNvGrpSpPr>
          <p:nvPr/>
        </p:nvGrpSpPr>
        <p:grpSpPr>
          <a:xfrm>
            <a:off x="9292548" y="4694371"/>
            <a:ext cx="520700" cy="520700"/>
            <a:chOff x="4060826" y="5859463"/>
            <a:chExt cx="520700" cy="520700"/>
          </a:xfrm>
        </p:grpSpPr>
        <p:sp>
          <p:nvSpPr>
            <p:cNvPr id="271" name="Freeform 85">
              <a:extLst>
                <a:ext uri="{FF2B5EF4-FFF2-40B4-BE49-F238E27FC236}">
                  <a16:creationId xmlns:a16="http://schemas.microsoft.com/office/drawing/2014/main" id="{C8655ADA-1837-495D-80C8-CF1E3BFC795D}"/>
                </a:ext>
              </a:extLst>
            </p:cNvPr>
            <p:cNvSpPr>
              <a:spLocks noEditPoints="1"/>
            </p:cNvSpPr>
            <p:nvPr/>
          </p:nvSpPr>
          <p:spPr bwMode="auto">
            <a:xfrm>
              <a:off x="4060826" y="5859463"/>
              <a:ext cx="520700" cy="520700"/>
            </a:xfrm>
            <a:custGeom>
              <a:avLst/>
              <a:gdLst>
                <a:gd name="T0" fmla="*/ 311 w 657"/>
                <a:gd name="T1" fmla="*/ 657 h 657"/>
                <a:gd name="T2" fmla="*/ 262 w 657"/>
                <a:gd name="T3" fmla="*/ 650 h 657"/>
                <a:gd name="T4" fmla="*/ 200 w 657"/>
                <a:gd name="T5" fmla="*/ 631 h 657"/>
                <a:gd name="T6" fmla="*/ 119 w 657"/>
                <a:gd name="T7" fmla="*/ 582 h 657"/>
                <a:gd name="T8" fmla="*/ 56 w 657"/>
                <a:gd name="T9" fmla="*/ 512 h 657"/>
                <a:gd name="T10" fmla="*/ 15 w 657"/>
                <a:gd name="T11" fmla="*/ 426 h 657"/>
                <a:gd name="T12" fmla="*/ 4 w 657"/>
                <a:gd name="T13" fmla="*/ 379 h 657"/>
                <a:gd name="T14" fmla="*/ 0 w 657"/>
                <a:gd name="T15" fmla="*/ 329 h 657"/>
                <a:gd name="T16" fmla="*/ 1 w 657"/>
                <a:gd name="T17" fmla="*/ 296 h 657"/>
                <a:gd name="T18" fmla="*/ 11 w 657"/>
                <a:gd name="T19" fmla="*/ 246 h 657"/>
                <a:gd name="T20" fmla="*/ 39 w 657"/>
                <a:gd name="T21" fmla="*/ 172 h 657"/>
                <a:gd name="T22" fmla="*/ 97 w 657"/>
                <a:gd name="T23" fmla="*/ 97 h 657"/>
                <a:gd name="T24" fmla="*/ 172 w 657"/>
                <a:gd name="T25" fmla="*/ 39 h 657"/>
                <a:gd name="T26" fmla="*/ 247 w 657"/>
                <a:gd name="T27" fmla="*/ 10 h 657"/>
                <a:gd name="T28" fmla="*/ 295 w 657"/>
                <a:gd name="T29" fmla="*/ 2 h 657"/>
                <a:gd name="T30" fmla="*/ 329 w 657"/>
                <a:gd name="T31" fmla="*/ 0 h 657"/>
                <a:gd name="T32" fmla="*/ 379 w 657"/>
                <a:gd name="T33" fmla="*/ 4 h 657"/>
                <a:gd name="T34" fmla="*/ 426 w 657"/>
                <a:gd name="T35" fmla="*/ 15 h 657"/>
                <a:gd name="T36" fmla="*/ 512 w 657"/>
                <a:gd name="T37" fmla="*/ 57 h 657"/>
                <a:gd name="T38" fmla="*/ 581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1 w 657"/>
                <a:gd name="T53" fmla="*/ 537 h 657"/>
                <a:gd name="T54" fmla="*/ 512 w 657"/>
                <a:gd name="T55" fmla="*/ 601 h 657"/>
                <a:gd name="T56" fmla="*/ 426 w 657"/>
                <a:gd name="T57" fmla="*/ 642 h 657"/>
                <a:gd name="T58" fmla="*/ 379 w 657"/>
                <a:gd name="T59" fmla="*/ 653 h 657"/>
                <a:gd name="T60" fmla="*/ 329 w 657"/>
                <a:gd name="T61" fmla="*/ 657 h 657"/>
                <a:gd name="T62" fmla="*/ 329 w 657"/>
                <a:gd name="T63" fmla="*/ 38 h 657"/>
                <a:gd name="T64" fmla="*/ 242 w 657"/>
                <a:gd name="T65" fmla="*/ 51 h 657"/>
                <a:gd name="T66" fmla="*/ 166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6 w 657"/>
                <a:gd name="T81" fmla="*/ 570 h 657"/>
                <a:gd name="T82" fmla="*/ 242 w 657"/>
                <a:gd name="T83" fmla="*/ 607 h 657"/>
                <a:gd name="T84" fmla="*/ 329 w 657"/>
                <a:gd name="T85" fmla="*/ 619 h 657"/>
                <a:gd name="T86" fmla="*/ 387 w 657"/>
                <a:gd name="T87" fmla="*/ 614 h 657"/>
                <a:gd name="T88" fmla="*/ 467 w 657"/>
                <a:gd name="T89" fmla="*/ 584 h 657"/>
                <a:gd name="T90" fmla="*/ 534 w 657"/>
                <a:gd name="T91" fmla="*/ 535 h 657"/>
                <a:gd name="T92" fmla="*/ 584 w 657"/>
                <a:gd name="T93" fmla="*/ 468 h 657"/>
                <a:gd name="T94" fmla="*/ 614 w 657"/>
                <a:gd name="T95" fmla="*/ 387 h 657"/>
                <a:gd name="T96" fmla="*/ 619 w 657"/>
                <a:gd name="T97" fmla="*/ 329 h 657"/>
                <a:gd name="T98" fmla="*/ 607 w 657"/>
                <a:gd name="T99" fmla="*/ 242 h 657"/>
                <a:gd name="T100" fmla="*/ 569 w 657"/>
                <a:gd name="T101" fmla="*/ 165 h 657"/>
                <a:gd name="T102" fmla="*/ 513 w 657"/>
                <a:gd name="T103" fmla="*/ 104 h 657"/>
                <a:gd name="T104" fmla="*/ 442 w 657"/>
                <a:gd name="T105" fmla="*/ 61 h 657"/>
                <a:gd name="T106" fmla="*/ 358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9" y="657"/>
                  </a:moveTo>
                  <a:lnTo>
                    <a:pt x="329" y="657"/>
                  </a:lnTo>
                  <a:lnTo>
                    <a:pt x="311" y="657"/>
                  </a:lnTo>
                  <a:lnTo>
                    <a:pt x="295" y="656"/>
                  </a:lnTo>
                  <a:lnTo>
                    <a:pt x="278" y="653"/>
                  </a:lnTo>
                  <a:lnTo>
                    <a:pt x="262" y="650"/>
                  </a:lnTo>
                  <a:lnTo>
                    <a:pt x="247" y="648"/>
                  </a:lnTo>
                  <a:lnTo>
                    <a:pt x="231" y="642"/>
                  </a:lnTo>
                  <a:lnTo>
                    <a:pt x="200" y="631"/>
                  </a:lnTo>
                  <a:lnTo>
                    <a:pt x="172" y="618"/>
                  </a:lnTo>
                  <a:lnTo>
                    <a:pt x="145" y="601"/>
                  </a:lnTo>
                  <a:lnTo>
                    <a:pt x="119" y="582"/>
                  </a:lnTo>
                  <a:lnTo>
                    <a:pt x="97" y="560"/>
                  </a:lnTo>
                  <a:lnTo>
                    <a:pt x="75" y="537"/>
                  </a:lnTo>
                  <a:lnTo>
                    <a:pt x="56" y="512"/>
                  </a:lnTo>
                  <a:lnTo>
                    <a:pt x="39" y="485"/>
                  </a:lnTo>
                  <a:lnTo>
                    <a:pt x="25" y="457"/>
                  </a:lnTo>
                  <a:lnTo>
                    <a:pt x="15" y="426"/>
                  </a:lnTo>
                  <a:lnTo>
                    <a:pt x="11" y="411"/>
                  </a:lnTo>
                  <a:lnTo>
                    <a:pt x="7" y="395"/>
                  </a:lnTo>
                  <a:lnTo>
                    <a:pt x="4" y="379"/>
                  </a:lnTo>
                  <a:lnTo>
                    <a:pt x="1" y="362"/>
                  </a:lnTo>
                  <a:lnTo>
                    <a:pt x="0" y="345"/>
                  </a:lnTo>
                  <a:lnTo>
                    <a:pt x="0" y="329"/>
                  </a:lnTo>
                  <a:lnTo>
                    <a:pt x="0" y="329"/>
                  </a:lnTo>
                  <a:lnTo>
                    <a:pt x="0" y="312"/>
                  </a:lnTo>
                  <a:lnTo>
                    <a:pt x="1" y="296"/>
                  </a:lnTo>
                  <a:lnTo>
                    <a:pt x="4" y="278"/>
                  </a:lnTo>
                  <a:lnTo>
                    <a:pt x="7" y="262"/>
                  </a:lnTo>
                  <a:lnTo>
                    <a:pt x="11" y="246"/>
                  </a:lnTo>
                  <a:lnTo>
                    <a:pt x="15" y="231"/>
                  </a:lnTo>
                  <a:lnTo>
                    <a:pt x="25" y="200"/>
                  </a:lnTo>
                  <a:lnTo>
                    <a:pt x="39" y="172"/>
                  </a:lnTo>
                  <a:lnTo>
                    <a:pt x="56" y="145"/>
                  </a:lnTo>
                  <a:lnTo>
                    <a:pt x="75" y="120"/>
                  </a:lnTo>
                  <a:lnTo>
                    <a:pt x="97" y="97"/>
                  </a:lnTo>
                  <a:lnTo>
                    <a:pt x="119" y="75"/>
                  </a:lnTo>
                  <a:lnTo>
                    <a:pt x="145" y="57"/>
                  </a:lnTo>
                  <a:lnTo>
                    <a:pt x="172" y="39"/>
                  </a:lnTo>
                  <a:lnTo>
                    <a:pt x="200" y="26"/>
                  </a:lnTo>
                  <a:lnTo>
                    <a:pt x="231" y="15"/>
                  </a:lnTo>
                  <a:lnTo>
                    <a:pt x="247" y="10"/>
                  </a:lnTo>
                  <a:lnTo>
                    <a:pt x="262" y="7"/>
                  </a:lnTo>
                  <a:lnTo>
                    <a:pt x="278" y="4"/>
                  </a:lnTo>
                  <a:lnTo>
                    <a:pt x="295" y="2"/>
                  </a:lnTo>
                  <a:lnTo>
                    <a:pt x="311" y="0"/>
                  </a:lnTo>
                  <a:lnTo>
                    <a:pt x="329" y="0"/>
                  </a:lnTo>
                  <a:lnTo>
                    <a:pt x="329" y="0"/>
                  </a:lnTo>
                  <a:lnTo>
                    <a:pt x="345" y="0"/>
                  </a:lnTo>
                  <a:lnTo>
                    <a:pt x="362" y="2"/>
                  </a:lnTo>
                  <a:lnTo>
                    <a:pt x="379" y="4"/>
                  </a:lnTo>
                  <a:lnTo>
                    <a:pt x="395" y="7"/>
                  </a:lnTo>
                  <a:lnTo>
                    <a:pt x="411" y="10"/>
                  </a:lnTo>
                  <a:lnTo>
                    <a:pt x="426" y="15"/>
                  </a:lnTo>
                  <a:lnTo>
                    <a:pt x="457" y="26"/>
                  </a:lnTo>
                  <a:lnTo>
                    <a:pt x="485" y="39"/>
                  </a:lnTo>
                  <a:lnTo>
                    <a:pt x="512" y="57"/>
                  </a:lnTo>
                  <a:lnTo>
                    <a:pt x="537" y="75"/>
                  </a:lnTo>
                  <a:lnTo>
                    <a:pt x="561" y="97"/>
                  </a:lnTo>
                  <a:lnTo>
                    <a:pt x="581" y="120"/>
                  </a:lnTo>
                  <a:lnTo>
                    <a:pt x="602" y="145"/>
                  </a:lnTo>
                  <a:lnTo>
                    <a:pt x="618" y="172"/>
                  </a:lnTo>
                  <a:lnTo>
                    <a:pt x="631" y="200"/>
                  </a:lnTo>
                  <a:lnTo>
                    <a:pt x="642" y="231"/>
                  </a:lnTo>
                  <a:lnTo>
                    <a:pt x="647" y="246"/>
                  </a:lnTo>
                  <a:lnTo>
                    <a:pt x="650" y="262"/>
                  </a:lnTo>
                  <a:lnTo>
                    <a:pt x="654" y="278"/>
                  </a:lnTo>
                  <a:lnTo>
                    <a:pt x="655" y="296"/>
                  </a:lnTo>
                  <a:lnTo>
                    <a:pt x="657" y="312"/>
                  </a:lnTo>
                  <a:lnTo>
                    <a:pt x="657" y="329"/>
                  </a:lnTo>
                  <a:lnTo>
                    <a:pt x="657" y="329"/>
                  </a:lnTo>
                  <a:lnTo>
                    <a:pt x="657" y="345"/>
                  </a:lnTo>
                  <a:lnTo>
                    <a:pt x="655" y="362"/>
                  </a:lnTo>
                  <a:lnTo>
                    <a:pt x="654" y="379"/>
                  </a:lnTo>
                  <a:lnTo>
                    <a:pt x="650" y="395"/>
                  </a:lnTo>
                  <a:lnTo>
                    <a:pt x="647" y="411"/>
                  </a:lnTo>
                  <a:lnTo>
                    <a:pt x="642" y="426"/>
                  </a:lnTo>
                  <a:lnTo>
                    <a:pt x="631" y="457"/>
                  </a:lnTo>
                  <a:lnTo>
                    <a:pt x="618" y="485"/>
                  </a:lnTo>
                  <a:lnTo>
                    <a:pt x="602" y="512"/>
                  </a:lnTo>
                  <a:lnTo>
                    <a:pt x="581" y="537"/>
                  </a:lnTo>
                  <a:lnTo>
                    <a:pt x="561" y="560"/>
                  </a:lnTo>
                  <a:lnTo>
                    <a:pt x="537" y="582"/>
                  </a:lnTo>
                  <a:lnTo>
                    <a:pt x="512" y="601"/>
                  </a:lnTo>
                  <a:lnTo>
                    <a:pt x="485" y="618"/>
                  </a:lnTo>
                  <a:lnTo>
                    <a:pt x="457" y="631"/>
                  </a:lnTo>
                  <a:lnTo>
                    <a:pt x="426" y="642"/>
                  </a:lnTo>
                  <a:lnTo>
                    <a:pt x="411" y="648"/>
                  </a:lnTo>
                  <a:lnTo>
                    <a:pt x="395" y="650"/>
                  </a:lnTo>
                  <a:lnTo>
                    <a:pt x="379" y="653"/>
                  </a:lnTo>
                  <a:lnTo>
                    <a:pt x="362" y="656"/>
                  </a:lnTo>
                  <a:lnTo>
                    <a:pt x="345" y="657"/>
                  </a:lnTo>
                  <a:lnTo>
                    <a:pt x="329" y="657"/>
                  </a:lnTo>
                  <a:lnTo>
                    <a:pt x="329" y="657"/>
                  </a:lnTo>
                  <a:close/>
                  <a:moveTo>
                    <a:pt x="329" y="38"/>
                  </a:moveTo>
                  <a:lnTo>
                    <a:pt x="329" y="38"/>
                  </a:lnTo>
                  <a:lnTo>
                    <a:pt x="299" y="39"/>
                  </a:lnTo>
                  <a:lnTo>
                    <a:pt x="270" y="43"/>
                  </a:lnTo>
                  <a:lnTo>
                    <a:pt x="242" y="51"/>
                  </a:lnTo>
                  <a:lnTo>
                    <a:pt x="215" y="61"/>
                  </a:lnTo>
                  <a:lnTo>
                    <a:pt x="189" y="73"/>
                  </a:lnTo>
                  <a:lnTo>
                    <a:pt x="166" y="87"/>
                  </a:lnTo>
                  <a:lnTo>
                    <a:pt x="144" y="104"/>
                  </a:lnTo>
                  <a:lnTo>
                    <a:pt x="122" y="122"/>
                  </a:lnTo>
                  <a:lnTo>
                    <a:pt x="103" y="144"/>
                  </a:lnTo>
                  <a:lnTo>
                    <a:pt x="87" y="165"/>
                  </a:lnTo>
                  <a:lnTo>
                    <a:pt x="72" y="190"/>
                  </a:lnTo>
                  <a:lnTo>
                    <a:pt x="60" y="215"/>
                  </a:lnTo>
                  <a:lnTo>
                    <a:pt x="51" y="242"/>
                  </a:lnTo>
                  <a:lnTo>
                    <a:pt x="43" y="270"/>
                  </a:lnTo>
                  <a:lnTo>
                    <a:pt x="39" y="298"/>
                  </a:lnTo>
                  <a:lnTo>
                    <a:pt x="37" y="329"/>
                  </a:lnTo>
                  <a:lnTo>
                    <a:pt x="37" y="329"/>
                  </a:lnTo>
                  <a:lnTo>
                    <a:pt x="39" y="359"/>
                  </a:lnTo>
                  <a:lnTo>
                    <a:pt x="43" y="387"/>
                  </a:lnTo>
                  <a:lnTo>
                    <a:pt x="51" y="415"/>
                  </a:lnTo>
                  <a:lnTo>
                    <a:pt x="60" y="442"/>
                  </a:lnTo>
                  <a:lnTo>
                    <a:pt x="72" y="468"/>
                  </a:lnTo>
                  <a:lnTo>
                    <a:pt x="87" y="492"/>
                  </a:lnTo>
                  <a:lnTo>
                    <a:pt x="103" y="513"/>
                  </a:lnTo>
                  <a:lnTo>
                    <a:pt x="122" y="535"/>
                  </a:lnTo>
                  <a:lnTo>
                    <a:pt x="144" y="554"/>
                  </a:lnTo>
                  <a:lnTo>
                    <a:pt x="166" y="570"/>
                  </a:lnTo>
                  <a:lnTo>
                    <a:pt x="189" y="584"/>
                  </a:lnTo>
                  <a:lnTo>
                    <a:pt x="215" y="597"/>
                  </a:lnTo>
                  <a:lnTo>
                    <a:pt x="242" y="607"/>
                  </a:lnTo>
                  <a:lnTo>
                    <a:pt x="270" y="614"/>
                  </a:lnTo>
                  <a:lnTo>
                    <a:pt x="299" y="618"/>
                  </a:lnTo>
                  <a:lnTo>
                    <a:pt x="329" y="619"/>
                  </a:lnTo>
                  <a:lnTo>
                    <a:pt x="329" y="619"/>
                  </a:lnTo>
                  <a:lnTo>
                    <a:pt x="358" y="618"/>
                  </a:lnTo>
                  <a:lnTo>
                    <a:pt x="387" y="614"/>
                  </a:lnTo>
                  <a:lnTo>
                    <a:pt x="415" y="607"/>
                  </a:lnTo>
                  <a:lnTo>
                    <a:pt x="442" y="597"/>
                  </a:lnTo>
                  <a:lnTo>
                    <a:pt x="467" y="584"/>
                  </a:lnTo>
                  <a:lnTo>
                    <a:pt x="491" y="570"/>
                  </a:lnTo>
                  <a:lnTo>
                    <a:pt x="513" y="554"/>
                  </a:lnTo>
                  <a:lnTo>
                    <a:pt x="534" y="535"/>
                  </a:lnTo>
                  <a:lnTo>
                    <a:pt x="553" y="513"/>
                  </a:lnTo>
                  <a:lnTo>
                    <a:pt x="569" y="492"/>
                  </a:lnTo>
                  <a:lnTo>
                    <a:pt x="584" y="468"/>
                  </a:lnTo>
                  <a:lnTo>
                    <a:pt x="596" y="442"/>
                  </a:lnTo>
                  <a:lnTo>
                    <a:pt x="607" y="415"/>
                  </a:lnTo>
                  <a:lnTo>
                    <a:pt x="614" y="387"/>
                  </a:lnTo>
                  <a:lnTo>
                    <a:pt x="618" y="359"/>
                  </a:lnTo>
                  <a:lnTo>
                    <a:pt x="619" y="329"/>
                  </a:lnTo>
                  <a:lnTo>
                    <a:pt x="619" y="329"/>
                  </a:lnTo>
                  <a:lnTo>
                    <a:pt x="618" y="298"/>
                  </a:lnTo>
                  <a:lnTo>
                    <a:pt x="614" y="270"/>
                  </a:lnTo>
                  <a:lnTo>
                    <a:pt x="607" y="242"/>
                  </a:lnTo>
                  <a:lnTo>
                    <a:pt x="596" y="215"/>
                  </a:lnTo>
                  <a:lnTo>
                    <a:pt x="584" y="190"/>
                  </a:lnTo>
                  <a:lnTo>
                    <a:pt x="569" y="165"/>
                  </a:lnTo>
                  <a:lnTo>
                    <a:pt x="553" y="144"/>
                  </a:lnTo>
                  <a:lnTo>
                    <a:pt x="534" y="122"/>
                  </a:lnTo>
                  <a:lnTo>
                    <a:pt x="513" y="104"/>
                  </a:lnTo>
                  <a:lnTo>
                    <a:pt x="491" y="87"/>
                  </a:lnTo>
                  <a:lnTo>
                    <a:pt x="467" y="73"/>
                  </a:lnTo>
                  <a:lnTo>
                    <a:pt x="442" y="61"/>
                  </a:lnTo>
                  <a:lnTo>
                    <a:pt x="415" y="51"/>
                  </a:lnTo>
                  <a:lnTo>
                    <a:pt x="387" y="43"/>
                  </a:lnTo>
                  <a:lnTo>
                    <a:pt x="358"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72" name="Freeform 319">
              <a:extLst>
                <a:ext uri="{FF2B5EF4-FFF2-40B4-BE49-F238E27FC236}">
                  <a16:creationId xmlns:a16="http://schemas.microsoft.com/office/drawing/2014/main" id="{FFCB0101-A78C-469D-AA29-14C0F99C459F}"/>
                </a:ext>
              </a:extLst>
            </p:cNvPr>
            <p:cNvSpPr>
              <a:spLocks/>
            </p:cNvSpPr>
            <p:nvPr/>
          </p:nvSpPr>
          <p:spPr bwMode="auto">
            <a:xfrm>
              <a:off x="4200526" y="6005513"/>
              <a:ext cx="242888" cy="173038"/>
            </a:xfrm>
            <a:custGeom>
              <a:avLst/>
              <a:gdLst>
                <a:gd name="T0" fmla="*/ 39 w 306"/>
                <a:gd name="T1" fmla="*/ 207 h 219"/>
                <a:gd name="T2" fmla="*/ 39 w 306"/>
                <a:gd name="T3" fmla="*/ 207 h 219"/>
                <a:gd name="T4" fmla="*/ 40 w 306"/>
                <a:gd name="T5" fmla="*/ 212 h 219"/>
                <a:gd name="T6" fmla="*/ 41 w 306"/>
                <a:gd name="T7" fmla="*/ 215 h 219"/>
                <a:gd name="T8" fmla="*/ 45 w 306"/>
                <a:gd name="T9" fmla="*/ 218 h 219"/>
                <a:gd name="T10" fmla="*/ 49 w 306"/>
                <a:gd name="T11" fmla="*/ 219 h 219"/>
                <a:gd name="T12" fmla="*/ 294 w 306"/>
                <a:gd name="T13" fmla="*/ 219 h 219"/>
                <a:gd name="T14" fmla="*/ 294 w 306"/>
                <a:gd name="T15" fmla="*/ 219 h 219"/>
                <a:gd name="T16" fmla="*/ 299 w 306"/>
                <a:gd name="T17" fmla="*/ 218 h 219"/>
                <a:gd name="T18" fmla="*/ 302 w 306"/>
                <a:gd name="T19" fmla="*/ 215 h 219"/>
                <a:gd name="T20" fmla="*/ 305 w 306"/>
                <a:gd name="T21" fmla="*/ 212 h 219"/>
                <a:gd name="T22" fmla="*/ 306 w 306"/>
                <a:gd name="T23" fmla="*/ 207 h 219"/>
                <a:gd name="T24" fmla="*/ 306 w 306"/>
                <a:gd name="T25" fmla="*/ 207 h 219"/>
                <a:gd name="T26" fmla="*/ 305 w 306"/>
                <a:gd name="T27" fmla="*/ 203 h 219"/>
                <a:gd name="T28" fmla="*/ 302 w 306"/>
                <a:gd name="T29" fmla="*/ 199 h 219"/>
                <a:gd name="T30" fmla="*/ 299 w 306"/>
                <a:gd name="T31" fmla="*/ 196 h 219"/>
                <a:gd name="T32" fmla="*/ 294 w 306"/>
                <a:gd name="T33" fmla="*/ 196 h 219"/>
                <a:gd name="T34" fmla="*/ 62 w 306"/>
                <a:gd name="T35" fmla="*/ 196 h 219"/>
                <a:gd name="T36" fmla="*/ 62 w 306"/>
                <a:gd name="T37" fmla="*/ 180 h 219"/>
                <a:gd name="T38" fmla="*/ 246 w 306"/>
                <a:gd name="T39" fmla="*/ 180 h 219"/>
                <a:gd name="T40" fmla="*/ 246 w 306"/>
                <a:gd name="T41" fmla="*/ 180 h 219"/>
                <a:gd name="T42" fmla="*/ 250 w 306"/>
                <a:gd name="T43" fmla="*/ 179 h 219"/>
                <a:gd name="T44" fmla="*/ 252 w 306"/>
                <a:gd name="T45" fmla="*/ 178 h 219"/>
                <a:gd name="T46" fmla="*/ 255 w 306"/>
                <a:gd name="T47" fmla="*/ 175 h 219"/>
                <a:gd name="T48" fmla="*/ 256 w 306"/>
                <a:gd name="T49" fmla="*/ 171 h 219"/>
                <a:gd name="T50" fmla="*/ 286 w 306"/>
                <a:gd name="T51" fmla="*/ 54 h 219"/>
                <a:gd name="T52" fmla="*/ 286 w 306"/>
                <a:gd name="T53" fmla="*/ 54 h 219"/>
                <a:gd name="T54" fmla="*/ 286 w 306"/>
                <a:gd name="T55" fmla="*/ 50 h 219"/>
                <a:gd name="T56" fmla="*/ 286 w 306"/>
                <a:gd name="T57" fmla="*/ 47 h 219"/>
                <a:gd name="T58" fmla="*/ 285 w 306"/>
                <a:gd name="T59" fmla="*/ 45 h 219"/>
                <a:gd name="T60" fmla="*/ 285 w 306"/>
                <a:gd name="T61" fmla="*/ 45 h 219"/>
                <a:gd name="T62" fmla="*/ 282 w 306"/>
                <a:gd name="T63" fmla="*/ 42 h 219"/>
                <a:gd name="T64" fmla="*/ 279 w 306"/>
                <a:gd name="T65" fmla="*/ 40 h 219"/>
                <a:gd name="T66" fmla="*/ 275 w 306"/>
                <a:gd name="T67" fmla="*/ 40 h 219"/>
                <a:gd name="T68" fmla="*/ 62 w 306"/>
                <a:gd name="T69" fmla="*/ 40 h 219"/>
                <a:gd name="T70" fmla="*/ 62 w 306"/>
                <a:gd name="T71" fmla="*/ 12 h 219"/>
                <a:gd name="T72" fmla="*/ 62 w 306"/>
                <a:gd name="T73" fmla="*/ 12 h 219"/>
                <a:gd name="T74" fmla="*/ 60 w 306"/>
                <a:gd name="T75" fmla="*/ 8 h 219"/>
                <a:gd name="T76" fmla="*/ 59 w 306"/>
                <a:gd name="T77" fmla="*/ 4 h 219"/>
                <a:gd name="T78" fmla="*/ 55 w 306"/>
                <a:gd name="T79" fmla="*/ 2 h 219"/>
                <a:gd name="T80" fmla="*/ 49 w 306"/>
                <a:gd name="T81" fmla="*/ 0 h 219"/>
                <a:gd name="T82" fmla="*/ 11 w 306"/>
                <a:gd name="T83" fmla="*/ 0 h 219"/>
                <a:gd name="T84" fmla="*/ 11 w 306"/>
                <a:gd name="T85" fmla="*/ 0 h 219"/>
                <a:gd name="T86" fmla="*/ 6 w 306"/>
                <a:gd name="T87" fmla="*/ 2 h 219"/>
                <a:gd name="T88" fmla="*/ 2 w 306"/>
                <a:gd name="T89" fmla="*/ 4 h 219"/>
                <a:gd name="T90" fmla="*/ 1 w 306"/>
                <a:gd name="T91" fmla="*/ 8 h 219"/>
                <a:gd name="T92" fmla="*/ 0 w 306"/>
                <a:gd name="T93" fmla="*/ 12 h 219"/>
                <a:gd name="T94" fmla="*/ 0 w 306"/>
                <a:gd name="T95" fmla="*/ 12 h 219"/>
                <a:gd name="T96" fmla="*/ 1 w 306"/>
                <a:gd name="T97" fmla="*/ 16 h 219"/>
                <a:gd name="T98" fmla="*/ 2 w 306"/>
                <a:gd name="T99" fmla="*/ 20 h 219"/>
                <a:gd name="T100" fmla="*/ 6 w 306"/>
                <a:gd name="T101" fmla="*/ 23 h 219"/>
                <a:gd name="T102" fmla="*/ 11 w 306"/>
                <a:gd name="T103" fmla="*/ 24 h 219"/>
                <a:gd name="T104" fmla="*/ 39 w 306"/>
                <a:gd name="T105" fmla="*/ 24 h 219"/>
                <a:gd name="T106" fmla="*/ 39 w 306"/>
                <a:gd name="T107" fmla="*/ 20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19">
                  <a:moveTo>
                    <a:pt x="39" y="207"/>
                  </a:moveTo>
                  <a:lnTo>
                    <a:pt x="39" y="207"/>
                  </a:lnTo>
                  <a:lnTo>
                    <a:pt x="40" y="212"/>
                  </a:lnTo>
                  <a:lnTo>
                    <a:pt x="41" y="215"/>
                  </a:lnTo>
                  <a:lnTo>
                    <a:pt x="45" y="218"/>
                  </a:lnTo>
                  <a:lnTo>
                    <a:pt x="49" y="219"/>
                  </a:lnTo>
                  <a:lnTo>
                    <a:pt x="294" y="219"/>
                  </a:lnTo>
                  <a:lnTo>
                    <a:pt x="294" y="219"/>
                  </a:lnTo>
                  <a:lnTo>
                    <a:pt x="299" y="218"/>
                  </a:lnTo>
                  <a:lnTo>
                    <a:pt x="302" y="215"/>
                  </a:lnTo>
                  <a:lnTo>
                    <a:pt x="305" y="212"/>
                  </a:lnTo>
                  <a:lnTo>
                    <a:pt x="306" y="207"/>
                  </a:lnTo>
                  <a:lnTo>
                    <a:pt x="306" y="207"/>
                  </a:lnTo>
                  <a:lnTo>
                    <a:pt x="305" y="203"/>
                  </a:lnTo>
                  <a:lnTo>
                    <a:pt x="302" y="199"/>
                  </a:lnTo>
                  <a:lnTo>
                    <a:pt x="299" y="196"/>
                  </a:lnTo>
                  <a:lnTo>
                    <a:pt x="294" y="196"/>
                  </a:lnTo>
                  <a:lnTo>
                    <a:pt x="62" y="196"/>
                  </a:lnTo>
                  <a:lnTo>
                    <a:pt x="62" y="180"/>
                  </a:lnTo>
                  <a:lnTo>
                    <a:pt x="246" y="180"/>
                  </a:lnTo>
                  <a:lnTo>
                    <a:pt x="246" y="180"/>
                  </a:lnTo>
                  <a:lnTo>
                    <a:pt x="250" y="179"/>
                  </a:lnTo>
                  <a:lnTo>
                    <a:pt x="252" y="178"/>
                  </a:lnTo>
                  <a:lnTo>
                    <a:pt x="255" y="175"/>
                  </a:lnTo>
                  <a:lnTo>
                    <a:pt x="256" y="171"/>
                  </a:lnTo>
                  <a:lnTo>
                    <a:pt x="286" y="54"/>
                  </a:lnTo>
                  <a:lnTo>
                    <a:pt x="286" y="54"/>
                  </a:lnTo>
                  <a:lnTo>
                    <a:pt x="286" y="50"/>
                  </a:lnTo>
                  <a:lnTo>
                    <a:pt x="286" y="47"/>
                  </a:lnTo>
                  <a:lnTo>
                    <a:pt x="285" y="45"/>
                  </a:lnTo>
                  <a:lnTo>
                    <a:pt x="285" y="45"/>
                  </a:lnTo>
                  <a:lnTo>
                    <a:pt x="282" y="42"/>
                  </a:lnTo>
                  <a:lnTo>
                    <a:pt x="279" y="40"/>
                  </a:lnTo>
                  <a:lnTo>
                    <a:pt x="275" y="40"/>
                  </a:lnTo>
                  <a:lnTo>
                    <a:pt x="62" y="40"/>
                  </a:lnTo>
                  <a:lnTo>
                    <a:pt x="62" y="12"/>
                  </a:lnTo>
                  <a:lnTo>
                    <a:pt x="62" y="12"/>
                  </a:lnTo>
                  <a:lnTo>
                    <a:pt x="60" y="8"/>
                  </a:lnTo>
                  <a:lnTo>
                    <a:pt x="59" y="4"/>
                  </a:lnTo>
                  <a:lnTo>
                    <a:pt x="55" y="2"/>
                  </a:lnTo>
                  <a:lnTo>
                    <a:pt x="49" y="0"/>
                  </a:lnTo>
                  <a:lnTo>
                    <a:pt x="11" y="0"/>
                  </a:lnTo>
                  <a:lnTo>
                    <a:pt x="11" y="0"/>
                  </a:lnTo>
                  <a:lnTo>
                    <a:pt x="6" y="2"/>
                  </a:lnTo>
                  <a:lnTo>
                    <a:pt x="2" y="4"/>
                  </a:lnTo>
                  <a:lnTo>
                    <a:pt x="1" y="8"/>
                  </a:lnTo>
                  <a:lnTo>
                    <a:pt x="0" y="12"/>
                  </a:lnTo>
                  <a:lnTo>
                    <a:pt x="0" y="12"/>
                  </a:lnTo>
                  <a:lnTo>
                    <a:pt x="1" y="16"/>
                  </a:lnTo>
                  <a:lnTo>
                    <a:pt x="2" y="20"/>
                  </a:lnTo>
                  <a:lnTo>
                    <a:pt x="6" y="23"/>
                  </a:lnTo>
                  <a:lnTo>
                    <a:pt x="11" y="24"/>
                  </a:lnTo>
                  <a:lnTo>
                    <a:pt x="39" y="24"/>
                  </a:lnTo>
                  <a:lnTo>
                    <a:pt x="39"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73" name="Freeform 320">
              <a:extLst>
                <a:ext uri="{FF2B5EF4-FFF2-40B4-BE49-F238E27FC236}">
                  <a16:creationId xmlns:a16="http://schemas.microsoft.com/office/drawing/2014/main" id="{23531DE1-626F-47FC-B99A-0D2F5CF03454}"/>
                </a:ext>
              </a:extLst>
            </p:cNvPr>
            <p:cNvSpPr>
              <a:spLocks/>
            </p:cNvSpPr>
            <p:nvPr/>
          </p:nvSpPr>
          <p:spPr bwMode="auto">
            <a:xfrm>
              <a:off x="4227513" y="6194425"/>
              <a:ext cx="57150" cy="57150"/>
            </a:xfrm>
            <a:custGeom>
              <a:avLst/>
              <a:gdLst>
                <a:gd name="T0" fmla="*/ 37 w 73"/>
                <a:gd name="T1" fmla="*/ 0 h 71"/>
                <a:gd name="T2" fmla="*/ 37 w 73"/>
                <a:gd name="T3" fmla="*/ 0 h 71"/>
                <a:gd name="T4" fmla="*/ 30 w 73"/>
                <a:gd name="T5" fmla="*/ 0 h 71"/>
                <a:gd name="T6" fmla="*/ 23 w 73"/>
                <a:gd name="T7" fmla="*/ 3 h 71"/>
                <a:gd name="T8" fmla="*/ 16 w 73"/>
                <a:gd name="T9" fmla="*/ 7 h 71"/>
                <a:gd name="T10" fmla="*/ 11 w 73"/>
                <a:gd name="T11" fmla="*/ 11 h 71"/>
                <a:gd name="T12" fmla="*/ 7 w 73"/>
                <a:gd name="T13" fmla="*/ 16 h 71"/>
                <a:gd name="T14" fmla="*/ 3 w 73"/>
                <a:gd name="T15" fmla="*/ 22 h 71"/>
                <a:gd name="T16" fmla="*/ 2 w 73"/>
                <a:gd name="T17" fmla="*/ 28 h 71"/>
                <a:gd name="T18" fmla="*/ 0 w 73"/>
                <a:gd name="T19" fmla="*/ 37 h 71"/>
                <a:gd name="T20" fmla="*/ 0 w 73"/>
                <a:gd name="T21" fmla="*/ 37 h 71"/>
                <a:gd name="T22" fmla="*/ 2 w 73"/>
                <a:gd name="T23" fmla="*/ 43 h 71"/>
                <a:gd name="T24" fmla="*/ 3 w 73"/>
                <a:gd name="T25" fmla="*/ 50 h 71"/>
                <a:gd name="T26" fmla="*/ 7 w 73"/>
                <a:gd name="T27" fmla="*/ 57 h 71"/>
                <a:gd name="T28" fmla="*/ 11 w 73"/>
                <a:gd name="T29" fmla="*/ 62 h 71"/>
                <a:gd name="T30" fmla="*/ 16 w 73"/>
                <a:gd name="T31" fmla="*/ 66 h 71"/>
                <a:gd name="T32" fmla="*/ 23 w 73"/>
                <a:gd name="T33" fmla="*/ 69 h 71"/>
                <a:gd name="T34" fmla="*/ 30 w 73"/>
                <a:gd name="T35" fmla="*/ 71 h 71"/>
                <a:gd name="T36" fmla="*/ 37 w 73"/>
                <a:gd name="T37" fmla="*/ 71 h 71"/>
                <a:gd name="T38" fmla="*/ 37 w 73"/>
                <a:gd name="T39" fmla="*/ 71 h 71"/>
                <a:gd name="T40" fmla="*/ 43 w 73"/>
                <a:gd name="T41" fmla="*/ 71 h 71"/>
                <a:gd name="T42" fmla="*/ 50 w 73"/>
                <a:gd name="T43" fmla="*/ 69 h 71"/>
                <a:gd name="T44" fmla="*/ 57 w 73"/>
                <a:gd name="T45" fmla="*/ 66 h 71"/>
                <a:gd name="T46" fmla="*/ 62 w 73"/>
                <a:gd name="T47" fmla="*/ 62 h 71"/>
                <a:gd name="T48" fmla="*/ 66 w 73"/>
                <a:gd name="T49" fmla="*/ 57 h 71"/>
                <a:gd name="T50" fmla="*/ 70 w 73"/>
                <a:gd name="T51" fmla="*/ 50 h 71"/>
                <a:gd name="T52" fmla="*/ 72 w 73"/>
                <a:gd name="T53" fmla="*/ 43 h 71"/>
                <a:gd name="T54" fmla="*/ 73 w 73"/>
                <a:gd name="T55" fmla="*/ 37 h 71"/>
                <a:gd name="T56" fmla="*/ 73 w 73"/>
                <a:gd name="T57" fmla="*/ 37 h 71"/>
                <a:gd name="T58" fmla="*/ 72 w 73"/>
                <a:gd name="T59" fmla="*/ 28 h 71"/>
                <a:gd name="T60" fmla="*/ 70 w 73"/>
                <a:gd name="T61" fmla="*/ 22 h 71"/>
                <a:gd name="T62" fmla="*/ 66 w 73"/>
                <a:gd name="T63" fmla="*/ 16 h 71"/>
                <a:gd name="T64" fmla="*/ 62 w 73"/>
                <a:gd name="T65" fmla="*/ 11 h 71"/>
                <a:gd name="T66" fmla="*/ 57 w 73"/>
                <a:gd name="T67" fmla="*/ 7 h 71"/>
                <a:gd name="T68" fmla="*/ 50 w 73"/>
                <a:gd name="T69" fmla="*/ 3 h 71"/>
                <a:gd name="T70" fmla="*/ 43 w 73"/>
                <a:gd name="T71" fmla="*/ 0 h 71"/>
                <a:gd name="T72" fmla="*/ 37 w 73"/>
                <a:gd name="T73" fmla="*/ 0 h 71"/>
                <a:gd name="T74" fmla="*/ 37 w 7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1">
                  <a:moveTo>
                    <a:pt x="37" y="0"/>
                  </a:moveTo>
                  <a:lnTo>
                    <a:pt x="37" y="0"/>
                  </a:lnTo>
                  <a:lnTo>
                    <a:pt x="30" y="0"/>
                  </a:lnTo>
                  <a:lnTo>
                    <a:pt x="23" y="3"/>
                  </a:lnTo>
                  <a:lnTo>
                    <a:pt x="16" y="7"/>
                  </a:lnTo>
                  <a:lnTo>
                    <a:pt x="11" y="11"/>
                  </a:lnTo>
                  <a:lnTo>
                    <a:pt x="7" y="16"/>
                  </a:lnTo>
                  <a:lnTo>
                    <a:pt x="3" y="22"/>
                  </a:lnTo>
                  <a:lnTo>
                    <a:pt x="2" y="28"/>
                  </a:lnTo>
                  <a:lnTo>
                    <a:pt x="0" y="37"/>
                  </a:lnTo>
                  <a:lnTo>
                    <a:pt x="0" y="37"/>
                  </a:lnTo>
                  <a:lnTo>
                    <a:pt x="2" y="43"/>
                  </a:lnTo>
                  <a:lnTo>
                    <a:pt x="3" y="50"/>
                  </a:lnTo>
                  <a:lnTo>
                    <a:pt x="7" y="57"/>
                  </a:lnTo>
                  <a:lnTo>
                    <a:pt x="11" y="62"/>
                  </a:lnTo>
                  <a:lnTo>
                    <a:pt x="16" y="66"/>
                  </a:lnTo>
                  <a:lnTo>
                    <a:pt x="23" y="69"/>
                  </a:lnTo>
                  <a:lnTo>
                    <a:pt x="30" y="71"/>
                  </a:lnTo>
                  <a:lnTo>
                    <a:pt x="37" y="71"/>
                  </a:lnTo>
                  <a:lnTo>
                    <a:pt x="37" y="71"/>
                  </a:lnTo>
                  <a:lnTo>
                    <a:pt x="43" y="71"/>
                  </a:lnTo>
                  <a:lnTo>
                    <a:pt x="50" y="69"/>
                  </a:lnTo>
                  <a:lnTo>
                    <a:pt x="57" y="66"/>
                  </a:lnTo>
                  <a:lnTo>
                    <a:pt x="62" y="62"/>
                  </a:lnTo>
                  <a:lnTo>
                    <a:pt x="66" y="57"/>
                  </a:lnTo>
                  <a:lnTo>
                    <a:pt x="70" y="50"/>
                  </a:lnTo>
                  <a:lnTo>
                    <a:pt x="72" y="43"/>
                  </a:lnTo>
                  <a:lnTo>
                    <a:pt x="73" y="37"/>
                  </a:lnTo>
                  <a:lnTo>
                    <a:pt x="73" y="37"/>
                  </a:lnTo>
                  <a:lnTo>
                    <a:pt x="72" y="28"/>
                  </a:lnTo>
                  <a:lnTo>
                    <a:pt x="70" y="22"/>
                  </a:lnTo>
                  <a:lnTo>
                    <a:pt x="66" y="16"/>
                  </a:lnTo>
                  <a:lnTo>
                    <a:pt x="62" y="11"/>
                  </a:lnTo>
                  <a:lnTo>
                    <a:pt x="57" y="7"/>
                  </a:lnTo>
                  <a:lnTo>
                    <a:pt x="50" y="3"/>
                  </a:lnTo>
                  <a:lnTo>
                    <a:pt x="43" y="0"/>
                  </a:lnTo>
                  <a:lnTo>
                    <a:pt x="37" y="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74" name="Freeform 321">
              <a:extLst>
                <a:ext uri="{FF2B5EF4-FFF2-40B4-BE49-F238E27FC236}">
                  <a16:creationId xmlns:a16="http://schemas.microsoft.com/office/drawing/2014/main" id="{DC96D0C1-3C33-403D-97E8-E941196B3946}"/>
                </a:ext>
              </a:extLst>
            </p:cNvPr>
            <p:cNvSpPr>
              <a:spLocks/>
            </p:cNvSpPr>
            <p:nvPr/>
          </p:nvSpPr>
          <p:spPr bwMode="auto">
            <a:xfrm>
              <a:off x="4389438" y="6194425"/>
              <a:ext cx="57150" cy="57150"/>
            </a:xfrm>
            <a:custGeom>
              <a:avLst/>
              <a:gdLst>
                <a:gd name="T0" fmla="*/ 36 w 71"/>
                <a:gd name="T1" fmla="*/ 0 h 71"/>
                <a:gd name="T2" fmla="*/ 36 w 71"/>
                <a:gd name="T3" fmla="*/ 0 h 71"/>
                <a:gd name="T4" fmla="*/ 28 w 71"/>
                <a:gd name="T5" fmla="*/ 0 h 71"/>
                <a:gd name="T6" fmla="*/ 21 w 71"/>
                <a:gd name="T7" fmla="*/ 3 h 71"/>
                <a:gd name="T8" fmla="*/ 16 w 71"/>
                <a:gd name="T9" fmla="*/ 7 h 71"/>
                <a:gd name="T10" fmla="*/ 11 w 71"/>
                <a:gd name="T11" fmla="*/ 11 h 71"/>
                <a:gd name="T12" fmla="*/ 5 w 71"/>
                <a:gd name="T13" fmla="*/ 16 h 71"/>
                <a:gd name="T14" fmla="*/ 3 w 71"/>
                <a:gd name="T15" fmla="*/ 22 h 71"/>
                <a:gd name="T16" fmla="*/ 0 w 71"/>
                <a:gd name="T17" fmla="*/ 28 h 71"/>
                <a:gd name="T18" fmla="*/ 0 w 71"/>
                <a:gd name="T19" fmla="*/ 37 h 71"/>
                <a:gd name="T20" fmla="*/ 0 w 71"/>
                <a:gd name="T21" fmla="*/ 37 h 71"/>
                <a:gd name="T22" fmla="*/ 0 w 71"/>
                <a:gd name="T23" fmla="*/ 43 h 71"/>
                <a:gd name="T24" fmla="*/ 3 w 71"/>
                <a:gd name="T25" fmla="*/ 50 h 71"/>
                <a:gd name="T26" fmla="*/ 5 w 71"/>
                <a:gd name="T27" fmla="*/ 57 h 71"/>
                <a:gd name="T28" fmla="*/ 11 w 71"/>
                <a:gd name="T29" fmla="*/ 62 h 71"/>
                <a:gd name="T30" fmla="*/ 16 w 71"/>
                <a:gd name="T31" fmla="*/ 66 h 71"/>
                <a:gd name="T32" fmla="*/ 21 w 71"/>
                <a:gd name="T33" fmla="*/ 69 h 71"/>
                <a:gd name="T34" fmla="*/ 28 w 71"/>
                <a:gd name="T35" fmla="*/ 71 h 71"/>
                <a:gd name="T36" fmla="*/ 36 w 71"/>
                <a:gd name="T37" fmla="*/ 71 h 71"/>
                <a:gd name="T38" fmla="*/ 36 w 71"/>
                <a:gd name="T39" fmla="*/ 71 h 71"/>
                <a:gd name="T40" fmla="*/ 43 w 71"/>
                <a:gd name="T41" fmla="*/ 71 h 71"/>
                <a:gd name="T42" fmla="*/ 50 w 71"/>
                <a:gd name="T43" fmla="*/ 69 h 71"/>
                <a:gd name="T44" fmla="*/ 56 w 71"/>
                <a:gd name="T45" fmla="*/ 66 h 71"/>
                <a:gd name="T46" fmla="*/ 60 w 71"/>
                <a:gd name="T47" fmla="*/ 62 h 71"/>
                <a:gd name="T48" fmla="*/ 66 w 71"/>
                <a:gd name="T49" fmla="*/ 57 h 71"/>
                <a:gd name="T50" fmla="*/ 68 w 71"/>
                <a:gd name="T51" fmla="*/ 50 h 71"/>
                <a:gd name="T52" fmla="*/ 71 w 71"/>
                <a:gd name="T53" fmla="*/ 43 h 71"/>
                <a:gd name="T54" fmla="*/ 71 w 71"/>
                <a:gd name="T55" fmla="*/ 37 h 71"/>
                <a:gd name="T56" fmla="*/ 71 w 71"/>
                <a:gd name="T57" fmla="*/ 37 h 71"/>
                <a:gd name="T58" fmla="*/ 71 w 71"/>
                <a:gd name="T59" fmla="*/ 28 h 71"/>
                <a:gd name="T60" fmla="*/ 68 w 71"/>
                <a:gd name="T61" fmla="*/ 22 h 71"/>
                <a:gd name="T62" fmla="*/ 66 w 71"/>
                <a:gd name="T63" fmla="*/ 16 h 71"/>
                <a:gd name="T64" fmla="*/ 60 w 71"/>
                <a:gd name="T65" fmla="*/ 11 h 71"/>
                <a:gd name="T66" fmla="*/ 56 w 71"/>
                <a:gd name="T67" fmla="*/ 7 h 71"/>
                <a:gd name="T68" fmla="*/ 50 w 71"/>
                <a:gd name="T69" fmla="*/ 3 h 71"/>
                <a:gd name="T70" fmla="*/ 43 w 71"/>
                <a:gd name="T71" fmla="*/ 0 h 71"/>
                <a:gd name="T72" fmla="*/ 36 w 71"/>
                <a:gd name="T73" fmla="*/ 0 h 71"/>
                <a:gd name="T74" fmla="*/ 36 w 71"/>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71">
                  <a:moveTo>
                    <a:pt x="36" y="0"/>
                  </a:moveTo>
                  <a:lnTo>
                    <a:pt x="36" y="0"/>
                  </a:lnTo>
                  <a:lnTo>
                    <a:pt x="28" y="0"/>
                  </a:lnTo>
                  <a:lnTo>
                    <a:pt x="21" y="3"/>
                  </a:lnTo>
                  <a:lnTo>
                    <a:pt x="16" y="7"/>
                  </a:lnTo>
                  <a:lnTo>
                    <a:pt x="11" y="11"/>
                  </a:lnTo>
                  <a:lnTo>
                    <a:pt x="5" y="16"/>
                  </a:lnTo>
                  <a:lnTo>
                    <a:pt x="3" y="22"/>
                  </a:lnTo>
                  <a:lnTo>
                    <a:pt x="0" y="28"/>
                  </a:lnTo>
                  <a:lnTo>
                    <a:pt x="0" y="37"/>
                  </a:lnTo>
                  <a:lnTo>
                    <a:pt x="0" y="37"/>
                  </a:lnTo>
                  <a:lnTo>
                    <a:pt x="0" y="43"/>
                  </a:lnTo>
                  <a:lnTo>
                    <a:pt x="3" y="50"/>
                  </a:lnTo>
                  <a:lnTo>
                    <a:pt x="5" y="57"/>
                  </a:lnTo>
                  <a:lnTo>
                    <a:pt x="11" y="62"/>
                  </a:lnTo>
                  <a:lnTo>
                    <a:pt x="16" y="66"/>
                  </a:lnTo>
                  <a:lnTo>
                    <a:pt x="21" y="69"/>
                  </a:lnTo>
                  <a:lnTo>
                    <a:pt x="28" y="71"/>
                  </a:lnTo>
                  <a:lnTo>
                    <a:pt x="36" y="71"/>
                  </a:lnTo>
                  <a:lnTo>
                    <a:pt x="36" y="71"/>
                  </a:lnTo>
                  <a:lnTo>
                    <a:pt x="43" y="71"/>
                  </a:lnTo>
                  <a:lnTo>
                    <a:pt x="50" y="69"/>
                  </a:lnTo>
                  <a:lnTo>
                    <a:pt x="56" y="66"/>
                  </a:lnTo>
                  <a:lnTo>
                    <a:pt x="60" y="62"/>
                  </a:lnTo>
                  <a:lnTo>
                    <a:pt x="66" y="57"/>
                  </a:lnTo>
                  <a:lnTo>
                    <a:pt x="68" y="50"/>
                  </a:lnTo>
                  <a:lnTo>
                    <a:pt x="71" y="43"/>
                  </a:lnTo>
                  <a:lnTo>
                    <a:pt x="71" y="37"/>
                  </a:lnTo>
                  <a:lnTo>
                    <a:pt x="71" y="37"/>
                  </a:lnTo>
                  <a:lnTo>
                    <a:pt x="71" y="28"/>
                  </a:lnTo>
                  <a:lnTo>
                    <a:pt x="68" y="22"/>
                  </a:lnTo>
                  <a:lnTo>
                    <a:pt x="66" y="16"/>
                  </a:lnTo>
                  <a:lnTo>
                    <a:pt x="60" y="11"/>
                  </a:lnTo>
                  <a:lnTo>
                    <a:pt x="56" y="7"/>
                  </a:lnTo>
                  <a:lnTo>
                    <a:pt x="50" y="3"/>
                  </a:lnTo>
                  <a:lnTo>
                    <a:pt x="43" y="0"/>
                  </a:lnTo>
                  <a:lnTo>
                    <a:pt x="3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grpSp>
      <p:sp>
        <p:nvSpPr>
          <p:cNvPr id="275" name="TextBox 274">
            <a:extLst>
              <a:ext uri="{FF2B5EF4-FFF2-40B4-BE49-F238E27FC236}">
                <a16:creationId xmlns:a16="http://schemas.microsoft.com/office/drawing/2014/main" id="{49FF5E19-2ACF-4872-B1D4-61FCF599B0C0}"/>
              </a:ext>
            </a:extLst>
          </p:cNvPr>
          <p:cNvSpPr txBox="1"/>
          <p:nvPr/>
        </p:nvSpPr>
        <p:spPr>
          <a:xfrm>
            <a:off x="4274179" y="6197669"/>
            <a:ext cx="2834640" cy="246221"/>
          </a:xfrm>
          <a:prstGeom prst="rect">
            <a:avLst/>
          </a:prstGeom>
          <a:solidFill>
            <a:schemeClr val="bg1"/>
          </a:solidFill>
        </p:spPr>
        <p:txBody>
          <a:bodyPr wrap="square" lIns="0" tIns="0" rIns="0" bIns="0" rtlCol="0">
            <a:spAutoFit/>
          </a:bodyPr>
          <a:lstStyle/>
          <a:p>
            <a:pPr marL="0" marR="0" lvl="0" indent="0" algn="ctr" defTabSz="1217613" rtl="0" eaLnBrk="0" fontAlgn="base" latinLnBrk="0" hangingPunct="0">
              <a:lnSpc>
                <a:spcPct val="100000"/>
              </a:lnSpc>
              <a:spcBef>
                <a:spcPts val="600"/>
              </a:spcBef>
              <a:spcAft>
                <a:spcPct val="0"/>
              </a:spcAft>
              <a:buClrTx/>
              <a:buSzPct val="100000"/>
              <a:buFontTx/>
              <a:buNone/>
              <a:tabLst/>
              <a:defRPr/>
            </a:pPr>
            <a:r>
              <a:rPr kumimoji="0" lang="en-US" sz="800" b="1" i="0" u="none" strike="noStrike" kern="1200" cap="none" spc="300" normalizeH="0" baseline="0" noProof="0" dirty="0">
                <a:ln>
                  <a:noFill/>
                </a:ln>
                <a:solidFill>
                  <a:srgbClr val="313131"/>
                </a:solidFill>
                <a:effectLst/>
                <a:uLnTx/>
                <a:uFillTx/>
                <a:latin typeface="Verdana" panose="020B0604030504040204" pitchFamily="34" charset="0"/>
                <a:ea typeface="+mn-ea"/>
                <a:cs typeface="+mn-cs"/>
              </a:rPr>
              <a:t>CLOSED FEEDBACK LOOP: INSIGHTS AND OPTIMIZATION</a:t>
            </a:r>
          </a:p>
        </p:txBody>
      </p:sp>
      <p:cxnSp>
        <p:nvCxnSpPr>
          <p:cNvPr id="276" name="Connector: Elbow 275">
            <a:extLst>
              <a:ext uri="{FF2B5EF4-FFF2-40B4-BE49-F238E27FC236}">
                <a16:creationId xmlns:a16="http://schemas.microsoft.com/office/drawing/2014/main" id="{74AE846E-6F04-4F48-A10B-5E934027BBA2}"/>
              </a:ext>
            </a:extLst>
          </p:cNvPr>
          <p:cNvCxnSpPr>
            <a:cxnSpLocks/>
          </p:cNvCxnSpPr>
          <p:nvPr/>
        </p:nvCxnSpPr>
        <p:spPr>
          <a:xfrm flipV="1">
            <a:off x="2751938" y="5119418"/>
            <a:ext cx="2067836" cy="54726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07D57584-CE68-4F1B-9C07-76EA097AF2E2}"/>
              </a:ext>
            </a:extLst>
          </p:cNvPr>
          <p:cNvGrpSpPr>
            <a:grpSpLocks noChangeAspect="1"/>
          </p:cNvGrpSpPr>
          <p:nvPr/>
        </p:nvGrpSpPr>
        <p:grpSpPr>
          <a:xfrm>
            <a:off x="10685116" y="4727306"/>
            <a:ext cx="522288" cy="520700"/>
            <a:chOff x="6716713" y="1662113"/>
            <a:chExt cx="522288" cy="520700"/>
          </a:xfrm>
        </p:grpSpPr>
        <p:sp>
          <p:nvSpPr>
            <p:cNvPr id="279" name="Freeform 88">
              <a:extLst>
                <a:ext uri="{FF2B5EF4-FFF2-40B4-BE49-F238E27FC236}">
                  <a16:creationId xmlns:a16="http://schemas.microsoft.com/office/drawing/2014/main" id="{93E3C580-562D-4C36-B1C4-E7E571234404}"/>
                </a:ext>
              </a:extLst>
            </p:cNvPr>
            <p:cNvSpPr>
              <a:spLocks noEditPoints="1"/>
            </p:cNvSpPr>
            <p:nvPr/>
          </p:nvSpPr>
          <p:spPr bwMode="auto">
            <a:xfrm>
              <a:off x="6716713" y="1662113"/>
              <a:ext cx="522288" cy="520700"/>
            </a:xfrm>
            <a:custGeom>
              <a:avLst/>
              <a:gdLst>
                <a:gd name="T0" fmla="*/ 312 w 658"/>
                <a:gd name="T1" fmla="*/ 657 h 657"/>
                <a:gd name="T2" fmla="*/ 263 w 658"/>
                <a:gd name="T3" fmla="*/ 651 h 657"/>
                <a:gd name="T4" fmla="*/ 202 w 658"/>
                <a:gd name="T5" fmla="*/ 632 h 657"/>
                <a:gd name="T6" fmla="*/ 120 w 658"/>
                <a:gd name="T7" fmla="*/ 582 h 657"/>
                <a:gd name="T8" fmla="*/ 57 w 658"/>
                <a:gd name="T9" fmla="*/ 512 h 657"/>
                <a:gd name="T10" fmla="*/ 15 w 658"/>
                <a:gd name="T11" fmla="*/ 426 h 657"/>
                <a:gd name="T12" fmla="*/ 4 w 658"/>
                <a:gd name="T13" fmla="*/ 379 h 657"/>
                <a:gd name="T14" fmla="*/ 0 w 658"/>
                <a:gd name="T15" fmla="*/ 328 h 657"/>
                <a:gd name="T16" fmla="*/ 1 w 658"/>
                <a:gd name="T17" fmla="*/ 294 h 657"/>
                <a:gd name="T18" fmla="*/ 11 w 658"/>
                <a:gd name="T19" fmla="*/ 246 h 657"/>
                <a:gd name="T20" fmla="*/ 40 w 658"/>
                <a:gd name="T21" fmla="*/ 172 h 657"/>
                <a:gd name="T22" fmla="*/ 97 w 658"/>
                <a:gd name="T23" fmla="*/ 96 h 657"/>
                <a:gd name="T24" fmla="*/ 172 w 658"/>
                <a:gd name="T25" fmla="*/ 39 h 657"/>
                <a:gd name="T26" fmla="*/ 247 w 658"/>
                <a:gd name="T27" fmla="*/ 10 h 657"/>
                <a:gd name="T28" fmla="*/ 296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2 w 658"/>
                <a:gd name="T41" fmla="*/ 200 h 657"/>
                <a:gd name="T42" fmla="*/ 652 w 658"/>
                <a:gd name="T43" fmla="*/ 262 h 657"/>
                <a:gd name="T44" fmla="*/ 657 w 658"/>
                <a:gd name="T45" fmla="*/ 312 h 657"/>
                <a:gd name="T46" fmla="*/ 657 w 658"/>
                <a:gd name="T47" fmla="*/ 346 h 657"/>
                <a:gd name="T48" fmla="*/ 652 w 658"/>
                <a:gd name="T49" fmla="*/ 395 h 657"/>
                <a:gd name="T50" fmla="*/ 632 w 658"/>
                <a:gd name="T51" fmla="*/ 457 h 657"/>
                <a:gd name="T52" fmla="*/ 583 w 658"/>
                <a:gd name="T53" fmla="*/ 538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0 h 657"/>
                <a:gd name="T66" fmla="*/ 167 w 658"/>
                <a:gd name="T67" fmla="*/ 88 h 657"/>
                <a:gd name="T68" fmla="*/ 105 w 658"/>
                <a:gd name="T69" fmla="*/ 144 h 657"/>
                <a:gd name="T70" fmla="*/ 61 w 658"/>
                <a:gd name="T71" fmla="*/ 215 h 657"/>
                <a:gd name="T72" fmla="*/ 39 w 658"/>
                <a:gd name="T73" fmla="*/ 299 h 657"/>
                <a:gd name="T74" fmla="*/ 39 w 658"/>
                <a:gd name="T75" fmla="*/ 359 h 657"/>
                <a:gd name="T76" fmla="*/ 61 w 658"/>
                <a:gd name="T77" fmla="*/ 442 h 657"/>
                <a:gd name="T78" fmla="*/ 105 w 658"/>
                <a:gd name="T79" fmla="*/ 513 h 657"/>
                <a:gd name="T80" fmla="*/ 167 w 658"/>
                <a:gd name="T81" fmla="*/ 570 h 657"/>
                <a:gd name="T82" fmla="*/ 243 w 658"/>
                <a:gd name="T83" fmla="*/ 606 h 657"/>
                <a:gd name="T84" fmla="*/ 329 w 658"/>
                <a:gd name="T85" fmla="*/ 620 h 657"/>
                <a:gd name="T86" fmla="*/ 388 w 658"/>
                <a:gd name="T87" fmla="*/ 614 h 657"/>
                <a:gd name="T88" fmla="*/ 468 w 658"/>
                <a:gd name="T89" fmla="*/ 585 h 657"/>
                <a:gd name="T90" fmla="*/ 535 w 658"/>
                <a:gd name="T91" fmla="*/ 535 h 657"/>
                <a:gd name="T92" fmla="*/ 586 w 658"/>
                <a:gd name="T93" fmla="*/ 468 h 657"/>
                <a:gd name="T94" fmla="*/ 614 w 658"/>
                <a:gd name="T95" fmla="*/ 387 h 657"/>
                <a:gd name="T96" fmla="*/ 621 w 658"/>
                <a:gd name="T97" fmla="*/ 328 h 657"/>
                <a:gd name="T98" fmla="*/ 607 w 658"/>
                <a:gd name="T99" fmla="*/ 242 h 657"/>
                <a:gd name="T100" fmla="*/ 571 w 658"/>
                <a:gd name="T101" fmla="*/ 166 h 657"/>
                <a:gd name="T102" fmla="*/ 515 w 658"/>
                <a:gd name="T103" fmla="*/ 104 h 657"/>
                <a:gd name="T104" fmla="*/ 442 w 658"/>
                <a:gd name="T105" fmla="*/ 61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2" y="657"/>
                  </a:lnTo>
                  <a:lnTo>
                    <a:pt x="296" y="656"/>
                  </a:lnTo>
                  <a:lnTo>
                    <a:pt x="280" y="653"/>
                  </a:lnTo>
                  <a:lnTo>
                    <a:pt x="263" y="651"/>
                  </a:lnTo>
                  <a:lnTo>
                    <a:pt x="247" y="648"/>
                  </a:lnTo>
                  <a:lnTo>
                    <a:pt x="231" y="642"/>
                  </a:lnTo>
                  <a:lnTo>
                    <a:pt x="202" y="632"/>
                  </a:lnTo>
                  <a:lnTo>
                    <a:pt x="172" y="618"/>
                  </a:lnTo>
                  <a:lnTo>
                    <a:pt x="145" y="601"/>
                  </a:lnTo>
                  <a:lnTo>
                    <a:pt x="120" y="582"/>
                  </a:lnTo>
                  <a:lnTo>
                    <a:pt x="97" y="560"/>
                  </a:lnTo>
                  <a:lnTo>
                    <a:pt x="75" y="538"/>
                  </a:lnTo>
                  <a:lnTo>
                    <a:pt x="57" y="512"/>
                  </a:lnTo>
                  <a:lnTo>
                    <a:pt x="40" y="485"/>
                  </a:lnTo>
                  <a:lnTo>
                    <a:pt x="26" y="457"/>
                  </a:lnTo>
                  <a:lnTo>
                    <a:pt x="15" y="426"/>
                  </a:lnTo>
                  <a:lnTo>
                    <a:pt x="11" y="411"/>
                  </a:lnTo>
                  <a:lnTo>
                    <a:pt x="7" y="395"/>
                  </a:lnTo>
                  <a:lnTo>
                    <a:pt x="4" y="379"/>
                  </a:lnTo>
                  <a:lnTo>
                    <a:pt x="1" y="362"/>
                  </a:lnTo>
                  <a:lnTo>
                    <a:pt x="1" y="346"/>
                  </a:lnTo>
                  <a:lnTo>
                    <a:pt x="0" y="328"/>
                  </a:lnTo>
                  <a:lnTo>
                    <a:pt x="0" y="328"/>
                  </a:lnTo>
                  <a:lnTo>
                    <a:pt x="1" y="312"/>
                  </a:lnTo>
                  <a:lnTo>
                    <a:pt x="1" y="294"/>
                  </a:lnTo>
                  <a:lnTo>
                    <a:pt x="4" y="278"/>
                  </a:lnTo>
                  <a:lnTo>
                    <a:pt x="7" y="262"/>
                  </a:lnTo>
                  <a:lnTo>
                    <a:pt x="11" y="246"/>
                  </a:lnTo>
                  <a:lnTo>
                    <a:pt x="15" y="231"/>
                  </a:lnTo>
                  <a:lnTo>
                    <a:pt x="26" y="200"/>
                  </a:lnTo>
                  <a:lnTo>
                    <a:pt x="40" y="172"/>
                  </a:lnTo>
                  <a:lnTo>
                    <a:pt x="57" y="145"/>
                  </a:lnTo>
                  <a:lnTo>
                    <a:pt x="75" y="120"/>
                  </a:lnTo>
                  <a:lnTo>
                    <a:pt x="97" y="96"/>
                  </a:lnTo>
                  <a:lnTo>
                    <a:pt x="120" y="76"/>
                  </a:lnTo>
                  <a:lnTo>
                    <a:pt x="145" y="57"/>
                  </a:lnTo>
                  <a:lnTo>
                    <a:pt x="172" y="39"/>
                  </a:lnTo>
                  <a:lnTo>
                    <a:pt x="202" y="26"/>
                  </a:lnTo>
                  <a:lnTo>
                    <a:pt x="231" y="15"/>
                  </a:lnTo>
                  <a:lnTo>
                    <a:pt x="247" y="10"/>
                  </a:lnTo>
                  <a:lnTo>
                    <a:pt x="263" y="7"/>
                  </a:lnTo>
                  <a:lnTo>
                    <a:pt x="280" y="4"/>
                  </a:lnTo>
                  <a:lnTo>
                    <a:pt x="296" y="2"/>
                  </a:lnTo>
                  <a:lnTo>
                    <a:pt x="312" y="0"/>
                  </a:lnTo>
                  <a:lnTo>
                    <a:pt x="329" y="0"/>
                  </a:lnTo>
                  <a:lnTo>
                    <a:pt x="329" y="0"/>
                  </a:lnTo>
                  <a:lnTo>
                    <a:pt x="347" y="0"/>
                  </a:lnTo>
                  <a:lnTo>
                    <a:pt x="363" y="2"/>
                  </a:lnTo>
                  <a:lnTo>
                    <a:pt x="379" y="4"/>
                  </a:lnTo>
                  <a:lnTo>
                    <a:pt x="395" y="7"/>
                  </a:lnTo>
                  <a:lnTo>
                    <a:pt x="411" y="10"/>
                  </a:lnTo>
                  <a:lnTo>
                    <a:pt x="427" y="15"/>
                  </a:lnTo>
                  <a:lnTo>
                    <a:pt x="457" y="26"/>
                  </a:lnTo>
                  <a:lnTo>
                    <a:pt x="486" y="39"/>
                  </a:lnTo>
                  <a:lnTo>
                    <a:pt x="513" y="57"/>
                  </a:lnTo>
                  <a:lnTo>
                    <a:pt x="539" y="76"/>
                  </a:lnTo>
                  <a:lnTo>
                    <a:pt x="562" y="96"/>
                  </a:lnTo>
                  <a:lnTo>
                    <a:pt x="583" y="120"/>
                  </a:lnTo>
                  <a:lnTo>
                    <a:pt x="602" y="145"/>
                  </a:lnTo>
                  <a:lnTo>
                    <a:pt x="618" y="172"/>
                  </a:lnTo>
                  <a:lnTo>
                    <a:pt x="632" y="200"/>
                  </a:lnTo>
                  <a:lnTo>
                    <a:pt x="644" y="231"/>
                  </a:lnTo>
                  <a:lnTo>
                    <a:pt x="648" y="246"/>
                  </a:lnTo>
                  <a:lnTo>
                    <a:pt x="652" y="262"/>
                  </a:lnTo>
                  <a:lnTo>
                    <a:pt x="654" y="278"/>
                  </a:lnTo>
                  <a:lnTo>
                    <a:pt x="656" y="294"/>
                  </a:lnTo>
                  <a:lnTo>
                    <a:pt x="657" y="312"/>
                  </a:lnTo>
                  <a:lnTo>
                    <a:pt x="658" y="328"/>
                  </a:lnTo>
                  <a:lnTo>
                    <a:pt x="658" y="328"/>
                  </a:lnTo>
                  <a:lnTo>
                    <a:pt x="657" y="346"/>
                  </a:lnTo>
                  <a:lnTo>
                    <a:pt x="656" y="362"/>
                  </a:lnTo>
                  <a:lnTo>
                    <a:pt x="654" y="379"/>
                  </a:lnTo>
                  <a:lnTo>
                    <a:pt x="652" y="395"/>
                  </a:lnTo>
                  <a:lnTo>
                    <a:pt x="648" y="411"/>
                  </a:lnTo>
                  <a:lnTo>
                    <a:pt x="644" y="426"/>
                  </a:lnTo>
                  <a:lnTo>
                    <a:pt x="632" y="457"/>
                  </a:lnTo>
                  <a:lnTo>
                    <a:pt x="618" y="485"/>
                  </a:lnTo>
                  <a:lnTo>
                    <a:pt x="602" y="512"/>
                  </a:lnTo>
                  <a:lnTo>
                    <a:pt x="583" y="538"/>
                  </a:lnTo>
                  <a:lnTo>
                    <a:pt x="562" y="560"/>
                  </a:lnTo>
                  <a:lnTo>
                    <a:pt x="539" y="582"/>
                  </a:lnTo>
                  <a:lnTo>
                    <a:pt x="513" y="601"/>
                  </a:lnTo>
                  <a:lnTo>
                    <a:pt x="486" y="618"/>
                  </a:lnTo>
                  <a:lnTo>
                    <a:pt x="457" y="632"/>
                  </a:lnTo>
                  <a:lnTo>
                    <a:pt x="427" y="642"/>
                  </a:lnTo>
                  <a:lnTo>
                    <a:pt x="411" y="648"/>
                  </a:lnTo>
                  <a:lnTo>
                    <a:pt x="395" y="651"/>
                  </a:lnTo>
                  <a:lnTo>
                    <a:pt x="379" y="653"/>
                  </a:lnTo>
                  <a:lnTo>
                    <a:pt x="363" y="656"/>
                  </a:lnTo>
                  <a:lnTo>
                    <a:pt x="347" y="657"/>
                  </a:lnTo>
                  <a:lnTo>
                    <a:pt x="329" y="657"/>
                  </a:lnTo>
                  <a:lnTo>
                    <a:pt x="329" y="657"/>
                  </a:lnTo>
                  <a:close/>
                  <a:moveTo>
                    <a:pt x="329" y="38"/>
                  </a:moveTo>
                  <a:lnTo>
                    <a:pt x="329" y="38"/>
                  </a:lnTo>
                  <a:lnTo>
                    <a:pt x="300" y="39"/>
                  </a:lnTo>
                  <a:lnTo>
                    <a:pt x="270" y="43"/>
                  </a:lnTo>
                  <a:lnTo>
                    <a:pt x="243" y="50"/>
                  </a:lnTo>
                  <a:lnTo>
                    <a:pt x="216" y="61"/>
                  </a:lnTo>
                  <a:lnTo>
                    <a:pt x="191" y="73"/>
                  </a:lnTo>
                  <a:lnTo>
                    <a:pt x="167" y="88"/>
                  </a:lnTo>
                  <a:lnTo>
                    <a:pt x="144" y="104"/>
                  </a:lnTo>
                  <a:lnTo>
                    <a:pt x="124" y="123"/>
                  </a:lnTo>
                  <a:lnTo>
                    <a:pt x="105" y="144"/>
                  </a:lnTo>
                  <a:lnTo>
                    <a:pt x="87" y="166"/>
                  </a:lnTo>
                  <a:lnTo>
                    <a:pt x="73" y="190"/>
                  </a:lnTo>
                  <a:lnTo>
                    <a:pt x="61" y="215"/>
                  </a:lnTo>
                  <a:lnTo>
                    <a:pt x="51" y="242"/>
                  </a:lnTo>
                  <a:lnTo>
                    <a:pt x="44" y="270"/>
                  </a:lnTo>
                  <a:lnTo>
                    <a:pt x="39" y="299"/>
                  </a:lnTo>
                  <a:lnTo>
                    <a:pt x="38" y="328"/>
                  </a:lnTo>
                  <a:lnTo>
                    <a:pt x="38" y="328"/>
                  </a:lnTo>
                  <a:lnTo>
                    <a:pt x="39" y="359"/>
                  </a:lnTo>
                  <a:lnTo>
                    <a:pt x="44" y="387"/>
                  </a:lnTo>
                  <a:lnTo>
                    <a:pt x="51" y="415"/>
                  </a:lnTo>
                  <a:lnTo>
                    <a:pt x="61" y="442"/>
                  </a:lnTo>
                  <a:lnTo>
                    <a:pt x="73" y="468"/>
                  </a:lnTo>
                  <a:lnTo>
                    <a:pt x="87" y="492"/>
                  </a:lnTo>
                  <a:lnTo>
                    <a:pt x="105" y="513"/>
                  </a:lnTo>
                  <a:lnTo>
                    <a:pt x="124" y="535"/>
                  </a:lnTo>
                  <a:lnTo>
                    <a:pt x="144" y="554"/>
                  </a:lnTo>
                  <a:lnTo>
                    <a:pt x="167" y="570"/>
                  </a:lnTo>
                  <a:lnTo>
                    <a:pt x="191" y="585"/>
                  </a:lnTo>
                  <a:lnTo>
                    <a:pt x="216" y="597"/>
                  </a:lnTo>
                  <a:lnTo>
                    <a:pt x="243" y="606"/>
                  </a:lnTo>
                  <a:lnTo>
                    <a:pt x="270" y="614"/>
                  </a:lnTo>
                  <a:lnTo>
                    <a:pt x="300" y="618"/>
                  </a:lnTo>
                  <a:lnTo>
                    <a:pt x="329" y="620"/>
                  </a:lnTo>
                  <a:lnTo>
                    <a:pt x="329" y="620"/>
                  </a:lnTo>
                  <a:lnTo>
                    <a:pt x="359" y="618"/>
                  </a:lnTo>
                  <a:lnTo>
                    <a:pt x="388" y="614"/>
                  </a:lnTo>
                  <a:lnTo>
                    <a:pt x="415" y="606"/>
                  </a:lnTo>
                  <a:lnTo>
                    <a:pt x="442" y="597"/>
                  </a:lnTo>
                  <a:lnTo>
                    <a:pt x="468" y="585"/>
                  </a:lnTo>
                  <a:lnTo>
                    <a:pt x="492" y="570"/>
                  </a:lnTo>
                  <a:lnTo>
                    <a:pt x="515" y="554"/>
                  </a:lnTo>
                  <a:lnTo>
                    <a:pt x="535" y="535"/>
                  </a:lnTo>
                  <a:lnTo>
                    <a:pt x="554" y="513"/>
                  </a:lnTo>
                  <a:lnTo>
                    <a:pt x="571" y="492"/>
                  </a:lnTo>
                  <a:lnTo>
                    <a:pt x="586" y="468"/>
                  </a:lnTo>
                  <a:lnTo>
                    <a:pt x="598" y="442"/>
                  </a:lnTo>
                  <a:lnTo>
                    <a:pt x="607" y="415"/>
                  </a:lnTo>
                  <a:lnTo>
                    <a:pt x="614" y="387"/>
                  </a:lnTo>
                  <a:lnTo>
                    <a:pt x="619" y="359"/>
                  </a:lnTo>
                  <a:lnTo>
                    <a:pt x="621" y="328"/>
                  </a:lnTo>
                  <a:lnTo>
                    <a:pt x="621" y="328"/>
                  </a:lnTo>
                  <a:lnTo>
                    <a:pt x="619" y="299"/>
                  </a:lnTo>
                  <a:lnTo>
                    <a:pt x="614" y="270"/>
                  </a:lnTo>
                  <a:lnTo>
                    <a:pt x="607" y="242"/>
                  </a:lnTo>
                  <a:lnTo>
                    <a:pt x="598" y="215"/>
                  </a:lnTo>
                  <a:lnTo>
                    <a:pt x="586" y="190"/>
                  </a:lnTo>
                  <a:lnTo>
                    <a:pt x="571" y="166"/>
                  </a:lnTo>
                  <a:lnTo>
                    <a:pt x="554" y="144"/>
                  </a:lnTo>
                  <a:lnTo>
                    <a:pt x="535" y="123"/>
                  </a:lnTo>
                  <a:lnTo>
                    <a:pt x="515" y="104"/>
                  </a:lnTo>
                  <a:lnTo>
                    <a:pt x="492" y="88"/>
                  </a:lnTo>
                  <a:lnTo>
                    <a:pt x="468" y="73"/>
                  </a:lnTo>
                  <a:lnTo>
                    <a:pt x="442" y="61"/>
                  </a:lnTo>
                  <a:lnTo>
                    <a:pt x="415" y="50"/>
                  </a:lnTo>
                  <a:lnTo>
                    <a:pt x="388"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80" name="Freeform 277">
              <a:extLst>
                <a:ext uri="{FF2B5EF4-FFF2-40B4-BE49-F238E27FC236}">
                  <a16:creationId xmlns:a16="http://schemas.microsoft.com/office/drawing/2014/main" id="{0414E899-9CF1-4E39-B8EA-7DBBE642D444}"/>
                </a:ext>
              </a:extLst>
            </p:cNvPr>
            <p:cNvSpPr>
              <a:spLocks noEditPoints="1"/>
            </p:cNvSpPr>
            <p:nvPr/>
          </p:nvSpPr>
          <p:spPr bwMode="auto">
            <a:xfrm>
              <a:off x="6996113" y="1901825"/>
              <a:ext cx="96838" cy="152400"/>
            </a:xfrm>
            <a:custGeom>
              <a:avLst/>
              <a:gdLst>
                <a:gd name="T0" fmla="*/ 22 w 123"/>
                <a:gd name="T1" fmla="*/ 0 h 191"/>
                <a:gd name="T2" fmla="*/ 17 w 123"/>
                <a:gd name="T3" fmla="*/ 0 h 191"/>
                <a:gd name="T4" fmla="*/ 7 w 123"/>
                <a:gd name="T5" fmla="*/ 5 h 191"/>
                <a:gd name="T6" fmla="*/ 2 w 123"/>
                <a:gd name="T7" fmla="*/ 16 h 191"/>
                <a:gd name="T8" fmla="*/ 0 w 123"/>
                <a:gd name="T9" fmla="*/ 171 h 191"/>
                <a:gd name="T10" fmla="*/ 2 w 123"/>
                <a:gd name="T11" fmla="*/ 175 h 191"/>
                <a:gd name="T12" fmla="*/ 7 w 123"/>
                <a:gd name="T13" fmla="*/ 185 h 191"/>
                <a:gd name="T14" fmla="*/ 17 w 123"/>
                <a:gd name="T15" fmla="*/ 191 h 191"/>
                <a:gd name="T16" fmla="*/ 103 w 123"/>
                <a:gd name="T17" fmla="*/ 191 h 191"/>
                <a:gd name="T18" fmla="*/ 107 w 123"/>
                <a:gd name="T19" fmla="*/ 191 h 191"/>
                <a:gd name="T20" fmla="*/ 117 w 123"/>
                <a:gd name="T21" fmla="*/ 185 h 191"/>
                <a:gd name="T22" fmla="*/ 123 w 123"/>
                <a:gd name="T23" fmla="*/ 175 h 191"/>
                <a:gd name="T24" fmla="*/ 123 w 123"/>
                <a:gd name="T25" fmla="*/ 20 h 191"/>
                <a:gd name="T26" fmla="*/ 123 w 123"/>
                <a:gd name="T27" fmla="*/ 16 h 191"/>
                <a:gd name="T28" fmla="*/ 117 w 123"/>
                <a:gd name="T29" fmla="*/ 5 h 191"/>
                <a:gd name="T30" fmla="*/ 107 w 123"/>
                <a:gd name="T31" fmla="*/ 0 h 191"/>
                <a:gd name="T32" fmla="*/ 103 w 123"/>
                <a:gd name="T33" fmla="*/ 0 h 191"/>
                <a:gd name="T34" fmla="*/ 62 w 123"/>
                <a:gd name="T35" fmla="*/ 184 h 191"/>
                <a:gd name="T36" fmla="*/ 56 w 123"/>
                <a:gd name="T37" fmla="*/ 180 h 191"/>
                <a:gd name="T38" fmla="*/ 51 w 123"/>
                <a:gd name="T39" fmla="*/ 173 h 191"/>
                <a:gd name="T40" fmla="*/ 53 w 123"/>
                <a:gd name="T41" fmla="*/ 169 h 191"/>
                <a:gd name="T42" fmla="*/ 58 w 123"/>
                <a:gd name="T43" fmla="*/ 164 h 191"/>
                <a:gd name="T44" fmla="*/ 62 w 123"/>
                <a:gd name="T45" fmla="*/ 164 h 191"/>
                <a:gd name="T46" fmla="*/ 69 w 123"/>
                <a:gd name="T47" fmla="*/ 166 h 191"/>
                <a:gd name="T48" fmla="*/ 72 w 123"/>
                <a:gd name="T49" fmla="*/ 173 h 191"/>
                <a:gd name="T50" fmla="*/ 72 w 123"/>
                <a:gd name="T51" fmla="*/ 177 h 191"/>
                <a:gd name="T52" fmla="*/ 66 w 123"/>
                <a:gd name="T53" fmla="*/ 183 h 191"/>
                <a:gd name="T54" fmla="*/ 62 w 123"/>
                <a:gd name="T55" fmla="*/ 184 h 191"/>
                <a:gd name="T56" fmla="*/ 115 w 123"/>
                <a:gd name="T57" fmla="*/ 152 h 191"/>
                <a:gd name="T58" fmla="*/ 109 w 123"/>
                <a:gd name="T59" fmla="*/ 156 h 191"/>
                <a:gd name="T60" fmla="*/ 14 w 123"/>
                <a:gd name="T61" fmla="*/ 156 h 191"/>
                <a:gd name="T62" fmla="*/ 10 w 123"/>
                <a:gd name="T63" fmla="*/ 153 h 191"/>
                <a:gd name="T64" fmla="*/ 9 w 123"/>
                <a:gd name="T65" fmla="*/ 17 h 191"/>
                <a:gd name="T66" fmla="*/ 10 w 123"/>
                <a:gd name="T67" fmla="*/ 15 h 191"/>
                <a:gd name="T68" fmla="*/ 14 w 123"/>
                <a:gd name="T69" fmla="*/ 12 h 191"/>
                <a:gd name="T70" fmla="*/ 109 w 123"/>
                <a:gd name="T71" fmla="*/ 12 h 191"/>
                <a:gd name="T72" fmla="*/ 115 w 123"/>
                <a:gd name="T73"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191">
                  <a:moveTo>
                    <a:pt x="103" y="0"/>
                  </a:moveTo>
                  <a:lnTo>
                    <a:pt x="22" y="0"/>
                  </a:lnTo>
                  <a:lnTo>
                    <a:pt x="22" y="0"/>
                  </a:lnTo>
                  <a:lnTo>
                    <a:pt x="17" y="0"/>
                  </a:lnTo>
                  <a:lnTo>
                    <a:pt x="14" y="1"/>
                  </a:lnTo>
                  <a:lnTo>
                    <a:pt x="7" y="5"/>
                  </a:lnTo>
                  <a:lnTo>
                    <a:pt x="3" y="12"/>
                  </a:lnTo>
                  <a:lnTo>
                    <a:pt x="2" y="16"/>
                  </a:lnTo>
                  <a:lnTo>
                    <a:pt x="0" y="20"/>
                  </a:lnTo>
                  <a:lnTo>
                    <a:pt x="0" y="171"/>
                  </a:lnTo>
                  <a:lnTo>
                    <a:pt x="0" y="171"/>
                  </a:lnTo>
                  <a:lnTo>
                    <a:pt x="2" y="175"/>
                  </a:lnTo>
                  <a:lnTo>
                    <a:pt x="3" y="179"/>
                  </a:lnTo>
                  <a:lnTo>
                    <a:pt x="7" y="185"/>
                  </a:lnTo>
                  <a:lnTo>
                    <a:pt x="14" y="189"/>
                  </a:lnTo>
                  <a:lnTo>
                    <a:pt x="17" y="191"/>
                  </a:lnTo>
                  <a:lnTo>
                    <a:pt x="22" y="191"/>
                  </a:lnTo>
                  <a:lnTo>
                    <a:pt x="103" y="191"/>
                  </a:lnTo>
                  <a:lnTo>
                    <a:pt x="103" y="191"/>
                  </a:lnTo>
                  <a:lnTo>
                    <a:pt x="107" y="191"/>
                  </a:lnTo>
                  <a:lnTo>
                    <a:pt x="111" y="189"/>
                  </a:lnTo>
                  <a:lnTo>
                    <a:pt x="117" y="185"/>
                  </a:lnTo>
                  <a:lnTo>
                    <a:pt x="121" y="179"/>
                  </a:lnTo>
                  <a:lnTo>
                    <a:pt x="123" y="175"/>
                  </a:lnTo>
                  <a:lnTo>
                    <a:pt x="123" y="171"/>
                  </a:lnTo>
                  <a:lnTo>
                    <a:pt x="123" y="20"/>
                  </a:lnTo>
                  <a:lnTo>
                    <a:pt x="123" y="20"/>
                  </a:lnTo>
                  <a:lnTo>
                    <a:pt x="123" y="16"/>
                  </a:lnTo>
                  <a:lnTo>
                    <a:pt x="121" y="12"/>
                  </a:lnTo>
                  <a:lnTo>
                    <a:pt x="117" y="5"/>
                  </a:lnTo>
                  <a:lnTo>
                    <a:pt x="111" y="1"/>
                  </a:lnTo>
                  <a:lnTo>
                    <a:pt x="107" y="0"/>
                  </a:lnTo>
                  <a:lnTo>
                    <a:pt x="103" y="0"/>
                  </a:lnTo>
                  <a:lnTo>
                    <a:pt x="103" y="0"/>
                  </a:lnTo>
                  <a:close/>
                  <a:moveTo>
                    <a:pt x="62" y="184"/>
                  </a:moveTo>
                  <a:lnTo>
                    <a:pt x="62" y="184"/>
                  </a:lnTo>
                  <a:lnTo>
                    <a:pt x="58" y="183"/>
                  </a:lnTo>
                  <a:lnTo>
                    <a:pt x="56" y="180"/>
                  </a:lnTo>
                  <a:lnTo>
                    <a:pt x="53" y="177"/>
                  </a:lnTo>
                  <a:lnTo>
                    <a:pt x="51" y="173"/>
                  </a:lnTo>
                  <a:lnTo>
                    <a:pt x="51" y="173"/>
                  </a:lnTo>
                  <a:lnTo>
                    <a:pt x="53" y="169"/>
                  </a:lnTo>
                  <a:lnTo>
                    <a:pt x="56" y="166"/>
                  </a:lnTo>
                  <a:lnTo>
                    <a:pt x="58" y="164"/>
                  </a:lnTo>
                  <a:lnTo>
                    <a:pt x="62" y="164"/>
                  </a:lnTo>
                  <a:lnTo>
                    <a:pt x="62" y="164"/>
                  </a:lnTo>
                  <a:lnTo>
                    <a:pt x="66" y="164"/>
                  </a:lnTo>
                  <a:lnTo>
                    <a:pt x="69" y="166"/>
                  </a:lnTo>
                  <a:lnTo>
                    <a:pt x="72" y="169"/>
                  </a:lnTo>
                  <a:lnTo>
                    <a:pt x="72" y="173"/>
                  </a:lnTo>
                  <a:lnTo>
                    <a:pt x="72" y="173"/>
                  </a:lnTo>
                  <a:lnTo>
                    <a:pt x="72" y="177"/>
                  </a:lnTo>
                  <a:lnTo>
                    <a:pt x="69" y="180"/>
                  </a:lnTo>
                  <a:lnTo>
                    <a:pt x="66" y="183"/>
                  </a:lnTo>
                  <a:lnTo>
                    <a:pt x="62" y="184"/>
                  </a:lnTo>
                  <a:lnTo>
                    <a:pt x="62" y="184"/>
                  </a:lnTo>
                  <a:close/>
                  <a:moveTo>
                    <a:pt x="115" y="152"/>
                  </a:moveTo>
                  <a:lnTo>
                    <a:pt x="115" y="152"/>
                  </a:lnTo>
                  <a:lnTo>
                    <a:pt x="113" y="154"/>
                  </a:lnTo>
                  <a:lnTo>
                    <a:pt x="109" y="156"/>
                  </a:lnTo>
                  <a:lnTo>
                    <a:pt x="14" y="156"/>
                  </a:lnTo>
                  <a:lnTo>
                    <a:pt x="14" y="156"/>
                  </a:lnTo>
                  <a:lnTo>
                    <a:pt x="11" y="154"/>
                  </a:lnTo>
                  <a:lnTo>
                    <a:pt x="10" y="153"/>
                  </a:lnTo>
                  <a:lnTo>
                    <a:pt x="9" y="152"/>
                  </a:lnTo>
                  <a:lnTo>
                    <a:pt x="9" y="17"/>
                  </a:lnTo>
                  <a:lnTo>
                    <a:pt x="9" y="17"/>
                  </a:lnTo>
                  <a:lnTo>
                    <a:pt x="10" y="15"/>
                  </a:lnTo>
                  <a:lnTo>
                    <a:pt x="11" y="13"/>
                  </a:lnTo>
                  <a:lnTo>
                    <a:pt x="14" y="12"/>
                  </a:lnTo>
                  <a:lnTo>
                    <a:pt x="109" y="12"/>
                  </a:lnTo>
                  <a:lnTo>
                    <a:pt x="109" y="12"/>
                  </a:lnTo>
                  <a:lnTo>
                    <a:pt x="113" y="13"/>
                  </a:lnTo>
                  <a:lnTo>
                    <a:pt x="115" y="17"/>
                  </a:lnTo>
                  <a:lnTo>
                    <a:pt x="115"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81" name="Freeform 278">
              <a:extLst>
                <a:ext uri="{FF2B5EF4-FFF2-40B4-BE49-F238E27FC236}">
                  <a16:creationId xmlns:a16="http://schemas.microsoft.com/office/drawing/2014/main" id="{AF300E20-39FB-4408-A700-C1CFA2FF7200}"/>
                </a:ext>
              </a:extLst>
            </p:cNvPr>
            <p:cNvSpPr>
              <a:spLocks noEditPoints="1"/>
            </p:cNvSpPr>
            <p:nvPr/>
          </p:nvSpPr>
          <p:spPr bwMode="auto">
            <a:xfrm>
              <a:off x="6869113" y="1797050"/>
              <a:ext cx="177800" cy="231775"/>
            </a:xfrm>
            <a:custGeom>
              <a:avLst/>
              <a:gdLst>
                <a:gd name="T0" fmla="*/ 20 w 225"/>
                <a:gd name="T1" fmla="*/ 25 h 291"/>
                <a:gd name="T2" fmla="*/ 22 w 225"/>
                <a:gd name="T3" fmla="*/ 21 h 291"/>
                <a:gd name="T4" fmla="*/ 200 w 225"/>
                <a:gd name="T5" fmla="*/ 20 h 291"/>
                <a:gd name="T6" fmla="*/ 204 w 225"/>
                <a:gd name="T7" fmla="*/ 21 h 291"/>
                <a:gd name="T8" fmla="*/ 206 w 225"/>
                <a:gd name="T9" fmla="*/ 111 h 291"/>
                <a:gd name="T10" fmla="*/ 225 w 225"/>
                <a:gd name="T11" fmla="*/ 31 h 291"/>
                <a:gd name="T12" fmla="*/ 225 w 225"/>
                <a:gd name="T13" fmla="*/ 24 h 291"/>
                <a:gd name="T14" fmla="*/ 219 w 225"/>
                <a:gd name="T15" fmla="*/ 13 h 291"/>
                <a:gd name="T16" fmla="*/ 211 w 225"/>
                <a:gd name="T17" fmla="*/ 5 h 291"/>
                <a:gd name="T18" fmla="*/ 200 w 225"/>
                <a:gd name="T19" fmla="*/ 1 h 291"/>
                <a:gd name="T20" fmla="*/ 31 w 225"/>
                <a:gd name="T21" fmla="*/ 0 h 291"/>
                <a:gd name="T22" fmla="*/ 26 w 225"/>
                <a:gd name="T23" fmla="*/ 1 h 291"/>
                <a:gd name="T24" fmla="*/ 14 w 225"/>
                <a:gd name="T25" fmla="*/ 5 h 291"/>
                <a:gd name="T26" fmla="*/ 6 w 225"/>
                <a:gd name="T27" fmla="*/ 13 h 291"/>
                <a:gd name="T28" fmla="*/ 2 w 225"/>
                <a:gd name="T29" fmla="*/ 24 h 291"/>
                <a:gd name="T30" fmla="*/ 0 w 225"/>
                <a:gd name="T31" fmla="*/ 262 h 291"/>
                <a:gd name="T32" fmla="*/ 2 w 225"/>
                <a:gd name="T33" fmla="*/ 267 h 291"/>
                <a:gd name="T34" fmla="*/ 6 w 225"/>
                <a:gd name="T35" fmla="*/ 278 h 291"/>
                <a:gd name="T36" fmla="*/ 14 w 225"/>
                <a:gd name="T37" fmla="*/ 286 h 291"/>
                <a:gd name="T38" fmla="*/ 26 w 225"/>
                <a:gd name="T39" fmla="*/ 291 h 291"/>
                <a:gd name="T40" fmla="*/ 144 w 225"/>
                <a:gd name="T41" fmla="*/ 291 h 291"/>
                <a:gd name="T42" fmla="*/ 26 w 225"/>
                <a:gd name="T43" fmla="*/ 231 h 291"/>
                <a:gd name="T44" fmla="*/ 22 w 225"/>
                <a:gd name="T45" fmla="*/ 230 h 291"/>
                <a:gd name="T46" fmla="*/ 20 w 225"/>
                <a:gd name="T47" fmla="*/ 226 h 291"/>
                <a:gd name="T48" fmla="*/ 113 w 225"/>
                <a:gd name="T49" fmla="*/ 246 h 291"/>
                <a:gd name="T50" fmla="*/ 124 w 225"/>
                <a:gd name="T51" fmla="*/ 251 h 291"/>
                <a:gd name="T52" fmla="*/ 128 w 225"/>
                <a:gd name="T53" fmla="*/ 262 h 291"/>
                <a:gd name="T54" fmla="*/ 127 w 225"/>
                <a:gd name="T55" fmla="*/ 267 h 291"/>
                <a:gd name="T56" fmla="*/ 118 w 225"/>
                <a:gd name="T57" fmla="*/ 275 h 291"/>
                <a:gd name="T58" fmla="*/ 113 w 225"/>
                <a:gd name="T59" fmla="*/ 277 h 291"/>
                <a:gd name="T60" fmla="*/ 102 w 225"/>
                <a:gd name="T61" fmla="*/ 271 h 291"/>
                <a:gd name="T62" fmla="*/ 97 w 225"/>
                <a:gd name="T63" fmla="*/ 262 h 291"/>
                <a:gd name="T64" fmla="*/ 98 w 225"/>
                <a:gd name="T65" fmla="*/ 255 h 291"/>
                <a:gd name="T66" fmla="*/ 106 w 225"/>
                <a:gd name="T67" fmla="*/ 247 h 291"/>
                <a:gd name="T68" fmla="*/ 113 w 225"/>
                <a:gd name="T69" fmla="*/ 2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 h="291">
                  <a:moveTo>
                    <a:pt x="20" y="226"/>
                  </a:moveTo>
                  <a:lnTo>
                    <a:pt x="20" y="25"/>
                  </a:lnTo>
                  <a:lnTo>
                    <a:pt x="20" y="25"/>
                  </a:lnTo>
                  <a:lnTo>
                    <a:pt x="22" y="21"/>
                  </a:lnTo>
                  <a:lnTo>
                    <a:pt x="26" y="20"/>
                  </a:lnTo>
                  <a:lnTo>
                    <a:pt x="200" y="20"/>
                  </a:lnTo>
                  <a:lnTo>
                    <a:pt x="200" y="20"/>
                  </a:lnTo>
                  <a:lnTo>
                    <a:pt x="204" y="21"/>
                  </a:lnTo>
                  <a:lnTo>
                    <a:pt x="206" y="25"/>
                  </a:lnTo>
                  <a:lnTo>
                    <a:pt x="206" y="111"/>
                  </a:lnTo>
                  <a:lnTo>
                    <a:pt x="225" y="111"/>
                  </a:lnTo>
                  <a:lnTo>
                    <a:pt x="225" y="31"/>
                  </a:lnTo>
                  <a:lnTo>
                    <a:pt x="225" y="31"/>
                  </a:lnTo>
                  <a:lnTo>
                    <a:pt x="225" y="24"/>
                  </a:lnTo>
                  <a:lnTo>
                    <a:pt x="223" y="19"/>
                  </a:lnTo>
                  <a:lnTo>
                    <a:pt x="219" y="13"/>
                  </a:lnTo>
                  <a:lnTo>
                    <a:pt x="217" y="9"/>
                  </a:lnTo>
                  <a:lnTo>
                    <a:pt x="211" y="5"/>
                  </a:lnTo>
                  <a:lnTo>
                    <a:pt x="206" y="3"/>
                  </a:lnTo>
                  <a:lnTo>
                    <a:pt x="200" y="1"/>
                  </a:lnTo>
                  <a:lnTo>
                    <a:pt x="195" y="0"/>
                  </a:lnTo>
                  <a:lnTo>
                    <a:pt x="31" y="0"/>
                  </a:lnTo>
                  <a:lnTo>
                    <a:pt x="31" y="0"/>
                  </a:lnTo>
                  <a:lnTo>
                    <a:pt x="26" y="1"/>
                  </a:lnTo>
                  <a:lnTo>
                    <a:pt x="19" y="3"/>
                  </a:lnTo>
                  <a:lnTo>
                    <a:pt x="14" y="5"/>
                  </a:lnTo>
                  <a:lnTo>
                    <a:pt x="10" y="9"/>
                  </a:lnTo>
                  <a:lnTo>
                    <a:pt x="6" y="13"/>
                  </a:lnTo>
                  <a:lnTo>
                    <a:pt x="3" y="19"/>
                  </a:lnTo>
                  <a:lnTo>
                    <a:pt x="2" y="24"/>
                  </a:lnTo>
                  <a:lnTo>
                    <a:pt x="0" y="31"/>
                  </a:lnTo>
                  <a:lnTo>
                    <a:pt x="0" y="262"/>
                  </a:lnTo>
                  <a:lnTo>
                    <a:pt x="0" y="262"/>
                  </a:lnTo>
                  <a:lnTo>
                    <a:pt x="2" y="267"/>
                  </a:lnTo>
                  <a:lnTo>
                    <a:pt x="3" y="273"/>
                  </a:lnTo>
                  <a:lnTo>
                    <a:pt x="6" y="278"/>
                  </a:lnTo>
                  <a:lnTo>
                    <a:pt x="10" y="282"/>
                  </a:lnTo>
                  <a:lnTo>
                    <a:pt x="14" y="286"/>
                  </a:lnTo>
                  <a:lnTo>
                    <a:pt x="19" y="289"/>
                  </a:lnTo>
                  <a:lnTo>
                    <a:pt x="26" y="291"/>
                  </a:lnTo>
                  <a:lnTo>
                    <a:pt x="31" y="291"/>
                  </a:lnTo>
                  <a:lnTo>
                    <a:pt x="144" y="291"/>
                  </a:lnTo>
                  <a:lnTo>
                    <a:pt x="144" y="231"/>
                  </a:lnTo>
                  <a:lnTo>
                    <a:pt x="26" y="231"/>
                  </a:lnTo>
                  <a:lnTo>
                    <a:pt x="26" y="231"/>
                  </a:lnTo>
                  <a:lnTo>
                    <a:pt x="22" y="230"/>
                  </a:lnTo>
                  <a:lnTo>
                    <a:pt x="20" y="226"/>
                  </a:lnTo>
                  <a:lnTo>
                    <a:pt x="20" y="226"/>
                  </a:lnTo>
                  <a:close/>
                  <a:moveTo>
                    <a:pt x="113" y="246"/>
                  </a:moveTo>
                  <a:lnTo>
                    <a:pt x="113" y="246"/>
                  </a:lnTo>
                  <a:lnTo>
                    <a:pt x="118" y="247"/>
                  </a:lnTo>
                  <a:lnTo>
                    <a:pt x="124" y="251"/>
                  </a:lnTo>
                  <a:lnTo>
                    <a:pt x="127" y="255"/>
                  </a:lnTo>
                  <a:lnTo>
                    <a:pt x="128" y="262"/>
                  </a:lnTo>
                  <a:lnTo>
                    <a:pt x="128" y="262"/>
                  </a:lnTo>
                  <a:lnTo>
                    <a:pt x="127" y="267"/>
                  </a:lnTo>
                  <a:lnTo>
                    <a:pt x="124" y="271"/>
                  </a:lnTo>
                  <a:lnTo>
                    <a:pt x="118" y="275"/>
                  </a:lnTo>
                  <a:lnTo>
                    <a:pt x="113" y="277"/>
                  </a:lnTo>
                  <a:lnTo>
                    <a:pt x="113" y="277"/>
                  </a:lnTo>
                  <a:lnTo>
                    <a:pt x="106" y="275"/>
                  </a:lnTo>
                  <a:lnTo>
                    <a:pt x="102" y="271"/>
                  </a:lnTo>
                  <a:lnTo>
                    <a:pt x="98" y="267"/>
                  </a:lnTo>
                  <a:lnTo>
                    <a:pt x="97" y="262"/>
                  </a:lnTo>
                  <a:lnTo>
                    <a:pt x="97" y="262"/>
                  </a:lnTo>
                  <a:lnTo>
                    <a:pt x="98" y="255"/>
                  </a:lnTo>
                  <a:lnTo>
                    <a:pt x="102" y="251"/>
                  </a:lnTo>
                  <a:lnTo>
                    <a:pt x="106" y="247"/>
                  </a:lnTo>
                  <a:lnTo>
                    <a:pt x="113" y="246"/>
                  </a:lnTo>
                  <a:lnTo>
                    <a:pt x="113"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grpSp>
      <p:sp>
        <p:nvSpPr>
          <p:cNvPr id="282" name="TextBox 281">
            <a:extLst>
              <a:ext uri="{FF2B5EF4-FFF2-40B4-BE49-F238E27FC236}">
                <a16:creationId xmlns:a16="http://schemas.microsoft.com/office/drawing/2014/main" id="{EDD41E94-1E5C-4FE7-AC68-66CF1D330E0E}"/>
              </a:ext>
            </a:extLst>
          </p:cNvPr>
          <p:cNvSpPr txBox="1"/>
          <p:nvPr/>
        </p:nvSpPr>
        <p:spPr>
          <a:xfrm>
            <a:off x="9913848" y="5291515"/>
            <a:ext cx="2064824" cy="338554"/>
          </a:xfrm>
          <a:prstGeom prst="rect">
            <a:avLst/>
          </a:prstGeom>
          <a:noFill/>
        </p:spPr>
        <p:txBody>
          <a:bodyPr wrap="square" rtlCol="0">
            <a:spAutoFit/>
          </a:bodyPr>
          <a:lstStyle/>
          <a:p>
            <a:pPr marL="0" marR="0" lvl="0" indent="0" algn="ctr" defTabSz="1217613"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300" normalizeH="0" baseline="0" noProof="0" dirty="0">
                <a:ln>
                  <a:noFill/>
                </a:ln>
                <a:solidFill>
                  <a:srgbClr val="A5A5A5">
                    <a:lumMod val="50000"/>
                  </a:srgbClr>
                </a:solidFill>
                <a:effectLst/>
                <a:uLnTx/>
                <a:uFillTx/>
                <a:latin typeface="Verdana"/>
                <a:ea typeface="+mn-ea"/>
                <a:cs typeface="+mn-cs"/>
              </a:rPr>
              <a:t>MOBILE APPLICATIONS </a:t>
            </a:r>
          </a:p>
        </p:txBody>
      </p:sp>
      <p:sp>
        <p:nvSpPr>
          <p:cNvPr id="283" name="Rounded Rectangle 21">
            <a:extLst>
              <a:ext uri="{FF2B5EF4-FFF2-40B4-BE49-F238E27FC236}">
                <a16:creationId xmlns:a16="http://schemas.microsoft.com/office/drawing/2014/main" id="{4F9172EC-870B-4AF6-808B-8B6CD6A6B33E}"/>
              </a:ext>
            </a:extLst>
          </p:cNvPr>
          <p:cNvSpPr/>
          <p:nvPr/>
        </p:nvSpPr>
        <p:spPr bwMode="gray">
          <a:xfrm>
            <a:off x="4696807" y="2583898"/>
            <a:ext cx="1844008" cy="264292"/>
          </a:xfrm>
          <a:prstGeom prst="roundRect">
            <a:avLst/>
          </a:prstGeom>
          <a:no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r>
              <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Web/Mobile Campaigns</a:t>
            </a:r>
          </a:p>
        </p:txBody>
      </p:sp>
      <p:sp>
        <p:nvSpPr>
          <p:cNvPr id="284" name="Rounded Rectangle 94">
            <a:extLst>
              <a:ext uri="{FF2B5EF4-FFF2-40B4-BE49-F238E27FC236}">
                <a16:creationId xmlns:a16="http://schemas.microsoft.com/office/drawing/2014/main" id="{055AAB70-5232-4E23-9CFE-D1F853E920DB}"/>
              </a:ext>
            </a:extLst>
          </p:cNvPr>
          <p:cNvSpPr/>
          <p:nvPr/>
        </p:nvSpPr>
        <p:spPr bwMode="gray">
          <a:xfrm>
            <a:off x="4696807" y="2889926"/>
            <a:ext cx="1844008" cy="264292"/>
          </a:xfrm>
          <a:prstGeom prst="roundRect">
            <a:avLst/>
          </a:prstGeom>
          <a:no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r>
              <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Realtime Segmentation </a:t>
            </a: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(including control | A/B testing)</a:t>
            </a:r>
            <a:endParaRPr kumimoji="0" lang="en-US" sz="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grpSp>
        <p:nvGrpSpPr>
          <p:cNvPr id="285" name="Group 284">
            <a:extLst>
              <a:ext uri="{FF2B5EF4-FFF2-40B4-BE49-F238E27FC236}">
                <a16:creationId xmlns:a16="http://schemas.microsoft.com/office/drawing/2014/main" id="{85DD18E1-3C1D-4B54-B45E-E9BC58894B00}"/>
              </a:ext>
            </a:extLst>
          </p:cNvPr>
          <p:cNvGrpSpPr/>
          <p:nvPr/>
        </p:nvGrpSpPr>
        <p:grpSpPr>
          <a:xfrm>
            <a:off x="4819774" y="4249207"/>
            <a:ext cx="1681430" cy="1483874"/>
            <a:chOff x="4862055" y="3665023"/>
            <a:chExt cx="1681430" cy="1483874"/>
          </a:xfrm>
        </p:grpSpPr>
        <p:sp>
          <p:nvSpPr>
            <p:cNvPr id="286" name="Oval 285">
              <a:extLst>
                <a:ext uri="{FF2B5EF4-FFF2-40B4-BE49-F238E27FC236}">
                  <a16:creationId xmlns:a16="http://schemas.microsoft.com/office/drawing/2014/main" id="{A007C562-7BE5-402E-94AB-DCDC0E90071B}"/>
                </a:ext>
              </a:extLst>
            </p:cNvPr>
            <p:cNvSpPr/>
            <p:nvPr/>
          </p:nvSpPr>
          <p:spPr bwMode="gray">
            <a:xfrm>
              <a:off x="4892077" y="3665023"/>
              <a:ext cx="1576583" cy="1483874"/>
            </a:xfrm>
            <a:prstGeom prst="ellipse">
              <a:avLst/>
            </a:prstGeom>
            <a:solidFill>
              <a:srgbClr val="E0F0FA"/>
            </a:solid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287" name="TextBox 286">
              <a:extLst>
                <a:ext uri="{FF2B5EF4-FFF2-40B4-BE49-F238E27FC236}">
                  <a16:creationId xmlns:a16="http://schemas.microsoft.com/office/drawing/2014/main" id="{06E71511-03D8-4AA9-A506-F6E325D5C5A9}"/>
                </a:ext>
              </a:extLst>
            </p:cNvPr>
            <p:cNvSpPr txBox="1"/>
            <p:nvPr/>
          </p:nvSpPr>
          <p:spPr>
            <a:xfrm>
              <a:off x="4862055" y="4306377"/>
              <a:ext cx="1681430" cy="215444"/>
            </a:xfrm>
            <a:prstGeom prst="rect">
              <a:avLst/>
            </a:prstGeom>
            <a:noFill/>
          </p:spPr>
          <p:txBody>
            <a:bodyPr wrap="square" rtlCol="0">
              <a:spAutoFit/>
            </a:bodyPr>
            <a:lstStyle/>
            <a:p>
              <a:pPr marL="0" marR="0" lvl="0" indent="0" algn="ctr" defTabSz="1217613"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300" normalizeH="0" baseline="0" noProof="0" dirty="0">
                  <a:ln>
                    <a:noFill/>
                  </a:ln>
                  <a:solidFill>
                    <a:srgbClr val="A5A5A5">
                      <a:lumMod val="50000"/>
                    </a:srgbClr>
                  </a:solidFill>
                  <a:effectLst/>
                  <a:uLnTx/>
                  <a:uFillTx/>
                  <a:latin typeface="Verdana"/>
                  <a:ea typeface="+mn-ea"/>
                  <a:cs typeface="+mn-cs"/>
                </a:rPr>
                <a:t>DATA LAYER</a:t>
              </a:r>
            </a:p>
          </p:txBody>
        </p:sp>
        <p:grpSp>
          <p:nvGrpSpPr>
            <p:cNvPr id="288" name="Group 287">
              <a:extLst>
                <a:ext uri="{FF2B5EF4-FFF2-40B4-BE49-F238E27FC236}">
                  <a16:creationId xmlns:a16="http://schemas.microsoft.com/office/drawing/2014/main" id="{133656F3-326C-428D-9515-59DCC88A4638}"/>
                </a:ext>
              </a:extLst>
            </p:cNvPr>
            <p:cNvGrpSpPr>
              <a:grpSpLocks noChangeAspect="1"/>
            </p:cNvGrpSpPr>
            <p:nvPr/>
          </p:nvGrpSpPr>
          <p:grpSpPr>
            <a:xfrm>
              <a:off x="5396210" y="3755465"/>
              <a:ext cx="522288" cy="522288"/>
              <a:chOff x="3194051" y="4180523"/>
              <a:chExt cx="522288" cy="522288"/>
            </a:xfrm>
          </p:grpSpPr>
          <p:sp>
            <p:nvSpPr>
              <p:cNvPr id="290" name="Freeform 49">
                <a:extLst>
                  <a:ext uri="{FF2B5EF4-FFF2-40B4-BE49-F238E27FC236}">
                    <a16:creationId xmlns:a16="http://schemas.microsoft.com/office/drawing/2014/main" id="{F369DFCB-942C-46FE-AC42-0858D1E05C21}"/>
                  </a:ext>
                </a:extLst>
              </p:cNvPr>
              <p:cNvSpPr>
                <a:spLocks noEditPoints="1"/>
              </p:cNvSpPr>
              <p:nvPr/>
            </p:nvSpPr>
            <p:spPr bwMode="auto">
              <a:xfrm>
                <a:off x="3194051" y="4180523"/>
                <a:ext cx="522288" cy="522288"/>
              </a:xfrm>
              <a:custGeom>
                <a:avLst/>
                <a:gdLst>
                  <a:gd name="T0" fmla="*/ 312 w 659"/>
                  <a:gd name="T1" fmla="*/ 657 h 657"/>
                  <a:gd name="T2" fmla="*/ 262 w 659"/>
                  <a:gd name="T3" fmla="*/ 650 h 657"/>
                  <a:gd name="T4" fmla="*/ 202 w 659"/>
                  <a:gd name="T5" fmla="*/ 632 h 657"/>
                  <a:gd name="T6" fmla="*/ 120 w 659"/>
                  <a:gd name="T7" fmla="*/ 582 h 657"/>
                  <a:gd name="T8" fmla="*/ 57 w 659"/>
                  <a:gd name="T9" fmla="*/ 512 h 657"/>
                  <a:gd name="T10" fmla="*/ 15 w 659"/>
                  <a:gd name="T11" fmla="*/ 426 h 657"/>
                  <a:gd name="T12" fmla="*/ 4 w 659"/>
                  <a:gd name="T13" fmla="*/ 379 h 657"/>
                  <a:gd name="T14" fmla="*/ 0 w 659"/>
                  <a:gd name="T15" fmla="*/ 329 h 657"/>
                  <a:gd name="T16" fmla="*/ 2 w 659"/>
                  <a:gd name="T17" fmla="*/ 296 h 657"/>
                  <a:gd name="T18" fmla="*/ 11 w 659"/>
                  <a:gd name="T19" fmla="*/ 246 h 657"/>
                  <a:gd name="T20" fmla="*/ 41 w 659"/>
                  <a:gd name="T21" fmla="*/ 172 h 657"/>
                  <a:gd name="T22" fmla="*/ 97 w 659"/>
                  <a:gd name="T23" fmla="*/ 97 h 657"/>
                  <a:gd name="T24" fmla="*/ 172 w 659"/>
                  <a:gd name="T25" fmla="*/ 39 h 657"/>
                  <a:gd name="T26" fmla="*/ 248 w 659"/>
                  <a:gd name="T27" fmla="*/ 9 h 657"/>
                  <a:gd name="T28" fmla="*/ 296 w 659"/>
                  <a:gd name="T29" fmla="*/ 1 h 657"/>
                  <a:gd name="T30" fmla="*/ 330 w 659"/>
                  <a:gd name="T31" fmla="*/ 0 h 657"/>
                  <a:gd name="T32" fmla="*/ 379 w 659"/>
                  <a:gd name="T33" fmla="*/ 4 h 657"/>
                  <a:gd name="T34" fmla="*/ 426 w 659"/>
                  <a:gd name="T35" fmla="*/ 15 h 657"/>
                  <a:gd name="T36" fmla="*/ 514 w 659"/>
                  <a:gd name="T37" fmla="*/ 56 h 657"/>
                  <a:gd name="T38" fmla="*/ 584 w 659"/>
                  <a:gd name="T39" fmla="*/ 119 h 657"/>
                  <a:gd name="T40" fmla="*/ 632 w 659"/>
                  <a:gd name="T41" fmla="*/ 200 h 657"/>
                  <a:gd name="T42" fmla="*/ 652 w 659"/>
                  <a:gd name="T43" fmla="*/ 262 h 657"/>
                  <a:gd name="T44" fmla="*/ 658 w 659"/>
                  <a:gd name="T45" fmla="*/ 312 h 657"/>
                  <a:gd name="T46" fmla="*/ 658 w 659"/>
                  <a:gd name="T47" fmla="*/ 345 h 657"/>
                  <a:gd name="T48" fmla="*/ 652 w 659"/>
                  <a:gd name="T49" fmla="*/ 395 h 657"/>
                  <a:gd name="T50" fmla="*/ 632 w 659"/>
                  <a:gd name="T51" fmla="*/ 457 h 657"/>
                  <a:gd name="T52" fmla="*/ 584 w 659"/>
                  <a:gd name="T53" fmla="*/ 537 h 657"/>
                  <a:gd name="T54" fmla="*/ 514 w 659"/>
                  <a:gd name="T55" fmla="*/ 601 h 657"/>
                  <a:gd name="T56" fmla="*/ 426 w 659"/>
                  <a:gd name="T57" fmla="*/ 642 h 657"/>
                  <a:gd name="T58" fmla="*/ 379 w 659"/>
                  <a:gd name="T59" fmla="*/ 653 h 657"/>
                  <a:gd name="T60" fmla="*/ 330 w 659"/>
                  <a:gd name="T61" fmla="*/ 657 h 657"/>
                  <a:gd name="T62" fmla="*/ 330 w 659"/>
                  <a:gd name="T63" fmla="*/ 37 h 657"/>
                  <a:gd name="T64" fmla="*/ 242 w 659"/>
                  <a:gd name="T65" fmla="*/ 51 h 657"/>
                  <a:gd name="T66" fmla="*/ 167 w 659"/>
                  <a:gd name="T67" fmla="*/ 87 h 657"/>
                  <a:gd name="T68" fmla="*/ 105 w 659"/>
                  <a:gd name="T69" fmla="*/ 144 h 657"/>
                  <a:gd name="T70" fmla="*/ 61 w 659"/>
                  <a:gd name="T71" fmla="*/ 215 h 657"/>
                  <a:gd name="T72" fmla="*/ 39 w 659"/>
                  <a:gd name="T73" fmla="*/ 298 h 657"/>
                  <a:gd name="T74" fmla="*/ 39 w 659"/>
                  <a:gd name="T75" fmla="*/ 359 h 657"/>
                  <a:gd name="T76" fmla="*/ 61 w 659"/>
                  <a:gd name="T77" fmla="*/ 442 h 657"/>
                  <a:gd name="T78" fmla="*/ 105 w 659"/>
                  <a:gd name="T79" fmla="*/ 513 h 657"/>
                  <a:gd name="T80" fmla="*/ 167 w 659"/>
                  <a:gd name="T81" fmla="*/ 570 h 657"/>
                  <a:gd name="T82" fmla="*/ 242 w 659"/>
                  <a:gd name="T83" fmla="*/ 607 h 657"/>
                  <a:gd name="T84" fmla="*/ 330 w 659"/>
                  <a:gd name="T85" fmla="*/ 619 h 657"/>
                  <a:gd name="T86" fmla="*/ 387 w 659"/>
                  <a:gd name="T87" fmla="*/ 614 h 657"/>
                  <a:gd name="T88" fmla="*/ 468 w 659"/>
                  <a:gd name="T89" fmla="*/ 584 h 657"/>
                  <a:gd name="T90" fmla="*/ 535 w 659"/>
                  <a:gd name="T91" fmla="*/ 535 h 657"/>
                  <a:gd name="T92" fmla="*/ 585 w 659"/>
                  <a:gd name="T93" fmla="*/ 468 h 657"/>
                  <a:gd name="T94" fmla="*/ 615 w 659"/>
                  <a:gd name="T95" fmla="*/ 387 h 657"/>
                  <a:gd name="T96" fmla="*/ 621 w 659"/>
                  <a:gd name="T97" fmla="*/ 329 h 657"/>
                  <a:gd name="T98" fmla="*/ 608 w 659"/>
                  <a:gd name="T99" fmla="*/ 242 h 657"/>
                  <a:gd name="T100" fmla="*/ 570 w 659"/>
                  <a:gd name="T101" fmla="*/ 165 h 657"/>
                  <a:gd name="T102" fmla="*/ 515 w 659"/>
                  <a:gd name="T103" fmla="*/ 103 h 657"/>
                  <a:gd name="T104" fmla="*/ 443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30" y="657"/>
                    </a:moveTo>
                    <a:lnTo>
                      <a:pt x="330" y="657"/>
                    </a:lnTo>
                    <a:lnTo>
                      <a:pt x="312" y="657"/>
                    </a:lnTo>
                    <a:lnTo>
                      <a:pt x="296" y="656"/>
                    </a:lnTo>
                    <a:lnTo>
                      <a:pt x="280" y="653"/>
                    </a:lnTo>
                    <a:lnTo>
                      <a:pt x="262" y="650"/>
                    </a:lnTo>
                    <a:lnTo>
                      <a:pt x="248" y="648"/>
                    </a:lnTo>
                    <a:lnTo>
                      <a:pt x="232" y="642"/>
                    </a:lnTo>
                    <a:lnTo>
                      <a:pt x="202" y="632"/>
                    </a:lnTo>
                    <a:lnTo>
                      <a:pt x="172" y="618"/>
                    </a:lnTo>
                    <a:lnTo>
                      <a:pt x="146" y="601"/>
                    </a:lnTo>
                    <a:lnTo>
                      <a:pt x="120" y="582"/>
                    </a:lnTo>
                    <a:lnTo>
                      <a:pt x="97" y="562"/>
                    </a:lnTo>
                    <a:lnTo>
                      <a:pt x="76" y="537"/>
                    </a:lnTo>
                    <a:lnTo>
                      <a:pt x="57" y="512"/>
                    </a:lnTo>
                    <a:lnTo>
                      <a:pt x="41" y="485"/>
                    </a:lnTo>
                    <a:lnTo>
                      <a:pt x="26" y="457"/>
                    </a:lnTo>
                    <a:lnTo>
                      <a:pt x="15" y="426"/>
                    </a:lnTo>
                    <a:lnTo>
                      <a:pt x="11" y="411"/>
                    </a:lnTo>
                    <a:lnTo>
                      <a:pt x="7" y="395"/>
                    </a:lnTo>
                    <a:lnTo>
                      <a:pt x="4" y="379"/>
                    </a:lnTo>
                    <a:lnTo>
                      <a:pt x="2" y="361"/>
                    </a:lnTo>
                    <a:lnTo>
                      <a:pt x="0" y="345"/>
                    </a:lnTo>
                    <a:lnTo>
                      <a:pt x="0" y="329"/>
                    </a:lnTo>
                    <a:lnTo>
                      <a:pt x="0" y="329"/>
                    </a:lnTo>
                    <a:lnTo>
                      <a:pt x="0" y="312"/>
                    </a:lnTo>
                    <a:lnTo>
                      <a:pt x="2" y="296"/>
                    </a:lnTo>
                    <a:lnTo>
                      <a:pt x="4" y="278"/>
                    </a:lnTo>
                    <a:lnTo>
                      <a:pt x="7" y="262"/>
                    </a:lnTo>
                    <a:lnTo>
                      <a:pt x="11" y="246"/>
                    </a:lnTo>
                    <a:lnTo>
                      <a:pt x="15" y="231"/>
                    </a:lnTo>
                    <a:lnTo>
                      <a:pt x="26" y="200"/>
                    </a:lnTo>
                    <a:lnTo>
                      <a:pt x="41" y="172"/>
                    </a:lnTo>
                    <a:lnTo>
                      <a:pt x="57" y="145"/>
                    </a:lnTo>
                    <a:lnTo>
                      <a:pt x="76" y="119"/>
                    </a:lnTo>
                    <a:lnTo>
                      <a:pt x="97" y="97"/>
                    </a:lnTo>
                    <a:lnTo>
                      <a:pt x="120" y="75"/>
                    </a:lnTo>
                    <a:lnTo>
                      <a:pt x="146" y="56"/>
                    </a:lnTo>
                    <a:lnTo>
                      <a:pt x="172" y="39"/>
                    </a:lnTo>
                    <a:lnTo>
                      <a:pt x="202" y="25"/>
                    </a:lnTo>
                    <a:lnTo>
                      <a:pt x="232" y="15"/>
                    </a:lnTo>
                    <a:lnTo>
                      <a:pt x="248" y="9"/>
                    </a:lnTo>
                    <a:lnTo>
                      <a:pt x="262" y="7"/>
                    </a:lnTo>
                    <a:lnTo>
                      <a:pt x="280" y="4"/>
                    </a:lnTo>
                    <a:lnTo>
                      <a:pt x="296" y="1"/>
                    </a:lnTo>
                    <a:lnTo>
                      <a:pt x="312" y="0"/>
                    </a:lnTo>
                    <a:lnTo>
                      <a:pt x="330" y="0"/>
                    </a:lnTo>
                    <a:lnTo>
                      <a:pt x="330" y="0"/>
                    </a:lnTo>
                    <a:lnTo>
                      <a:pt x="346" y="0"/>
                    </a:lnTo>
                    <a:lnTo>
                      <a:pt x="363" y="1"/>
                    </a:lnTo>
                    <a:lnTo>
                      <a:pt x="379" y="4"/>
                    </a:lnTo>
                    <a:lnTo>
                      <a:pt x="395" y="7"/>
                    </a:lnTo>
                    <a:lnTo>
                      <a:pt x="412" y="9"/>
                    </a:lnTo>
                    <a:lnTo>
                      <a:pt x="426" y="15"/>
                    </a:lnTo>
                    <a:lnTo>
                      <a:pt x="457" y="25"/>
                    </a:lnTo>
                    <a:lnTo>
                      <a:pt x="486" y="39"/>
                    </a:lnTo>
                    <a:lnTo>
                      <a:pt x="514" y="56"/>
                    </a:lnTo>
                    <a:lnTo>
                      <a:pt x="538" y="75"/>
                    </a:lnTo>
                    <a:lnTo>
                      <a:pt x="562" y="97"/>
                    </a:lnTo>
                    <a:lnTo>
                      <a:pt x="584" y="119"/>
                    </a:lnTo>
                    <a:lnTo>
                      <a:pt x="602" y="145"/>
                    </a:lnTo>
                    <a:lnTo>
                      <a:pt x="619" y="172"/>
                    </a:lnTo>
                    <a:lnTo>
                      <a:pt x="632" y="200"/>
                    </a:lnTo>
                    <a:lnTo>
                      <a:pt x="644" y="231"/>
                    </a:lnTo>
                    <a:lnTo>
                      <a:pt x="648" y="246"/>
                    </a:lnTo>
                    <a:lnTo>
                      <a:pt x="652" y="262"/>
                    </a:lnTo>
                    <a:lnTo>
                      <a:pt x="655" y="278"/>
                    </a:lnTo>
                    <a:lnTo>
                      <a:pt x="656" y="296"/>
                    </a:lnTo>
                    <a:lnTo>
                      <a:pt x="658" y="312"/>
                    </a:lnTo>
                    <a:lnTo>
                      <a:pt x="659" y="329"/>
                    </a:lnTo>
                    <a:lnTo>
                      <a:pt x="659" y="329"/>
                    </a:lnTo>
                    <a:lnTo>
                      <a:pt x="658" y="345"/>
                    </a:lnTo>
                    <a:lnTo>
                      <a:pt x="656" y="361"/>
                    </a:lnTo>
                    <a:lnTo>
                      <a:pt x="655" y="379"/>
                    </a:lnTo>
                    <a:lnTo>
                      <a:pt x="652" y="395"/>
                    </a:lnTo>
                    <a:lnTo>
                      <a:pt x="648" y="411"/>
                    </a:lnTo>
                    <a:lnTo>
                      <a:pt x="644" y="426"/>
                    </a:lnTo>
                    <a:lnTo>
                      <a:pt x="632" y="457"/>
                    </a:lnTo>
                    <a:lnTo>
                      <a:pt x="619" y="485"/>
                    </a:lnTo>
                    <a:lnTo>
                      <a:pt x="602" y="512"/>
                    </a:lnTo>
                    <a:lnTo>
                      <a:pt x="584" y="537"/>
                    </a:lnTo>
                    <a:lnTo>
                      <a:pt x="562" y="562"/>
                    </a:lnTo>
                    <a:lnTo>
                      <a:pt x="538" y="582"/>
                    </a:lnTo>
                    <a:lnTo>
                      <a:pt x="514" y="601"/>
                    </a:lnTo>
                    <a:lnTo>
                      <a:pt x="486" y="618"/>
                    </a:lnTo>
                    <a:lnTo>
                      <a:pt x="457" y="632"/>
                    </a:lnTo>
                    <a:lnTo>
                      <a:pt x="426" y="642"/>
                    </a:lnTo>
                    <a:lnTo>
                      <a:pt x="412" y="648"/>
                    </a:lnTo>
                    <a:lnTo>
                      <a:pt x="395" y="650"/>
                    </a:lnTo>
                    <a:lnTo>
                      <a:pt x="379" y="653"/>
                    </a:lnTo>
                    <a:lnTo>
                      <a:pt x="363" y="656"/>
                    </a:lnTo>
                    <a:lnTo>
                      <a:pt x="346" y="657"/>
                    </a:lnTo>
                    <a:lnTo>
                      <a:pt x="330" y="657"/>
                    </a:lnTo>
                    <a:lnTo>
                      <a:pt x="330" y="657"/>
                    </a:lnTo>
                    <a:close/>
                    <a:moveTo>
                      <a:pt x="330" y="37"/>
                    </a:moveTo>
                    <a:lnTo>
                      <a:pt x="330" y="37"/>
                    </a:lnTo>
                    <a:lnTo>
                      <a:pt x="300" y="39"/>
                    </a:lnTo>
                    <a:lnTo>
                      <a:pt x="271" y="43"/>
                    </a:lnTo>
                    <a:lnTo>
                      <a:pt x="242" y="51"/>
                    </a:lnTo>
                    <a:lnTo>
                      <a:pt x="215" y="60"/>
                    </a:lnTo>
                    <a:lnTo>
                      <a:pt x="191" y="72"/>
                    </a:lnTo>
                    <a:lnTo>
                      <a:pt x="167" y="87"/>
                    </a:lnTo>
                    <a:lnTo>
                      <a:pt x="144" y="103"/>
                    </a:lnTo>
                    <a:lnTo>
                      <a:pt x="124" y="122"/>
                    </a:lnTo>
                    <a:lnTo>
                      <a:pt x="105" y="144"/>
                    </a:lnTo>
                    <a:lnTo>
                      <a:pt x="88" y="165"/>
                    </a:lnTo>
                    <a:lnTo>
                      <a:pt x="73" y="189"/>
                    </a:lnTo>
                    <a:lnTo>
                      <a:pt x="61" y="215"/>
                    </a:lnTo>
                    <a:lnTo>
                      <a:pt x="51" y="242"/>
                    </a:lnTo>
                    <a:lnTo>
                      <a:pt x="43" y="270"/>
                    </a:lnTo>
                    <a:lnTo>
                      <a:pt x="39" y="298"/>
                    </a:lnTo>
                    <a:lnTo>
                      <a:pt x="38" y="329"/>
                    </a:lnTo>
                    <a:lnTo>
                      <a:pt x="38" y="329"/>
                    </a:lnTo>
                    <a:lnTo>
                      <a:pt x="39" y="359"/>
                    </a:lnTo>
                    <a:lnTo>
                      <a:pt x="43" y="387"/>
                    </a:lnTo>
                    <a:lnTo>
                      <a:pt x="51" y="415"/>
                    </a:lnTo>
                    <a:lnTo>
                      <a:pt x="61" y="442"/>
                    </a:lnTo>
                    <a:lnTo>
                      <a:pt x="73" y="468"/>
                    </a:lnTo>
                    <a:lnTo>
                      <a:pt x="88" y="492"/>
                    </a:lnTo>
                    <a:lnTo>
                      <a:pt x="105" y="513"/>
                    </a:lnTo>
                    <a:lnTo>
                      <a:pt x="124" y="535"/>
                    </a:lnTo>
                    <a:lnTo>
                      <a:pt x="144" y="554"/>
                    </a:lnTo>
                    <a:lnTo>
                      <a:pt x="167" y="570"/>
                    </a:lnTo>
                    <a:lnTo>
                      <a:pt x="191" y="584"/>
                    </a:lnTo>
                    <a:lnTo>
                      <a:pt x="215" y="597"/>
                    </a:lnTo>
                    <a:lnTo>
                      <a:pt x="242" y="607"/>
                    </a:lnTo>
                    <a:lnTo>
                      <a:pt x="271" y="614"/>
                    </a:lnTo>
                    <a:lnTo>
                      <a:pt x="300" y="618"/>
                    </a:lnTo>
                    <a:lnTo>
                      <a:pt x="330" y="619"/>
                    </a:lnTo>
                    <a:lnTo>
                      <a:pt x="330" y="619"/>
                    </a:lnTo>
                    <a:lnTo>
                      <a:pt x="359" y="618"/>
                    </a:lnTo>
                    <a:lnTo>
                      <a:pt x="387" y="614"/>
                    </a:lnTo>
                    <a:lnTo>
                      <a:pt x="416" y="607"/>
                    </a:lnTo>
                    <a:lnTo>
                      <a:pt x="443" y="597"/>
                    </a:lnTo>
                    <a:lnTo>
                      <a:pt x="468" y="584"/>
                    </a:lnTo>
                    <a:lnTo>
                      <a:pt x="492" y="570"/>
                    </a:lnTo>
                    <a:lnTo>
                      <a:pt x="515" y="554"/>
                    </a:lnTo>
                    <a:lnTo>
                      <a:pt x="535" y="535"/>
                    </a:lnTo>
                    <a:lnTo>
                      <a:pt x="554" y="513"/>
                    </a:lnTo>
                    <a:lnTo>
                      <a:pt x="570" y="492"/>
                    </a:lnTo>
                    <a:lnTo>
                      <a:pt x="585" y="468"/>
                    </a:lnTo>
                    <a:lnTo>
                      <a:pt x="597" y="442"/>
                    </a:lnTo>
                    <a:lnTo>
                      <a:pt x="608" y="415"/>
                    </a:lnTo>
                    <a:lnTo>
                      <a:pt x="615" y="387"/>
                    </a:lnTo>
                    <a:lnTo>
                      <a:pt x="619" y="359"/>
                    </a:lnTo>
                    <a:lnTo>
                      <a:pt x="621" y="329"/>
                    </a:lnTo>
                    <a:lnTo>
                      <a:pt x="621" y="329"/>
                    </a:lnTo>
                    <a:lnTo>
                      <a:pt x="619" y="298"/>
                    </a:lnTo>
                    <a:lnTo>
                      <a:pt x="615" y="270"/>
                    </a:lnTo>
                    <a:lnTo>
                      <a:pt x="608" y="242"/>
                    </a:lnTo>
                    <a:lnTo>
                      <a:pt x="597" y="215"/>
                    </a:lnTo>
                    <a:lnTo>
                      <a:pt x="585" y="189"/>
                    </a:lnTo>
                    <a:lnTo>
                      <a:pt x="570" y="165"/>
                    </a:lnTo>
                    <a:lnTo>
                      <a:pt x="554" y="144"/>
                    </a:lnTo>
                    <a:lnTo>
                      <a:pt x="535" y="122"/>
                    </a:lnTo>
                    <a:lnTo>
                      <a:pt x="515" y="103"/>
                    </a:lnTo>
                    <a:lnTo>
                      <a:pt x="492" y="87"/>
                    </a:lnTo>
                    <a:lnTo>
                      <a:pt x="468" y="72"/>
                    </a:lnTo>
                    <a:lnTo>
                      <a:pt x="443" y="60"/>
                    </a:lnTo>
                    <a:lnTo>
                      <a:pt x="416" y="51"/>
                    </a:lnTo>
                    <a:lnTo>
                      <a:pt x="387" y="43"/>
                    </a:lnTo>
                    <a:lnTo>
                      <a:pt x="359" y="39"/>
                    </a:lnTo>
                    <a:lnTo>
                      <a:pt x="330" y="37"/>
                    </a:lnTo>
                    <a:lnTo>
                      <a:pt x="33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panose="020B0604030504040204" pitchFamily="34" charset="0"/>
                  <a:ea typeface="+mn-ea"/>
                  <a:cs typeface="+mn-cs"/>
                </a:endParaRPr>
              </a:p>
            </p:txBody>
          </p:sp>
          <p:sp>
            <p:nvSpPr>
              <p:cNvPr id="291" name="Freeform 247">
                <a:extLst>
                  <a:ext uri="{FF2B5EF4-FFF2-40B4-BE49-F238E27FC236}">
                    <a16:creationId xmlns:a16="http://schemas.microsoft.com/office/drawing/2014/main" id="{53F6F88B-223C-490B-922C-EBAE73C44D52}"/>
                  </a:ext>
                </a:extLst>
              </p:cNvPr>
              <p:cNvSpPr>
                <a:spLocks/>
              </p:cNvSpPr>
              <p:nvPr/>
            </p:nvSpPr>
            <p:spPr bwMode="auto">
              <a:xfrm>
                <a:off x="3330576" y="4309110"/>
                <a:ext cx="249238" cy="147638"/>
              </a:xfrm>
              <a:custGeom>
                <a:avLst/>
                <a:gdLst>
                  <a:gd name="T0" fmla="*/ 313 w 316"/>
                  <a:gd name="T1" fmla="*/ 89 h 186"/>
                  <a:gd name="T2" fmla="*/ 161 w 316"/>
                  <a:gd name="T3" fmla="*/ 2 h 186"/>
                  <a:gd name="T4" fmla="*/ 161 w 316"/>
                  <a:gd name="T5" fmla="*/ 2 h 186"/>
                  <a:gd name="T6" fmla="*/ 159 w 316"/>
                  <a:gd name="T7" fmla="*/ 0 h 186"/>
                  <a:gd name="T8" fmla="*/ 156 w 316"/>
                  <a:gd name="T9" fmla="*/ 2 h 186"/>
                  <a:gd name="T10" fmla="*/ 3 w 316"/>
                  <a:gd name="T11" fmla="*/ 89 h 186"/>
                  <a:gd name="T12" fmla="*/ 3 w 316"/>
                  <a:gd name="T13" fmla="*/ 89 h 186"/>
                  <a:gd name="T14" fmla="*/ 1 w 316"/>
                  <a:gd name="T15" fmla="*/ 91 h 186"/>
                  <a:gd name="T16" fmla="*/ 0 w 316"/>
                  <a:gd name="T17" fmla="*/ 95 h 186"/>
                  <a:gd name="T18" fmla="*/ 0 w 316"/>
                  <a:gd name="T19" fmla="*/ 95 h 186"/>
                  <a:gd name="T20" fmla="*/ 1 w 316"/>
                  <a:gd name="T21" fmla="*/ 97 h 186"/>
                  <a:gd name="T22" fmla="*/ 3 w 316"/>
                  <a:gd name="T23" fmla="*/ 99 h 186"/>
                  <a:gd name="T24" fmla="*/ 156 w 316"/>
                  <a:gd name="T25" fmla="*/ 186 h 186"/>
                  <a:gd name="T26" fmla="*/ 156 w 316"/>
                  <a:gd name="T27" fmla="*/ 186 h 186"/>
                  <a:gd name="T28" fmla="*/ 159 w 316"/>
                  <a:gd name="T29" fmla="*/ 186 h 186"/>
                  <a:gd name="T30" fmla="*/ 159 w 316"/>
                  <a:gd name="T31" fmla="*/ 186 h 186"/>
                  <a:gd name="T32" fmla="*/ 161 w 316"/>
                  <a:gd name="T33" fmla="*/ 186 h 186"/>
                  <a:gd name="T34" fmla="*/ 313 w 316"/>
                  <a:gd name="T35" fmla="*/ 99 h 186"/>
                  <a:gd name="T36" fmla="*/ 313 w 316"/>
                  <a:gd name="T37" fmla="*/ 99 h 186"/>
                  <a:gd name="T38" fmla="*/ 316 w 316"/>
                  <a:gd name="T39" fmla="*/ 97 h 186"/>
                  <a:gd name="T40" fmla="*/ 316 w 316"/>
                  <a:gd name="T41" fmla="*/ 95 h 186"/>
                  <a:gd name="T42" fmla="*/ 316 w 316"/>
                  <a:gd name="T43" fmla="*/ 95 h 186"/>
                  <a:gd name="T44" fmla="*/ 316 w 316"/>
                  <a:gd name="T45" fmla="*/ 91 h 186"/>
                  <a:gd name="T46" fmla="*/ 313 w 316"/>
                  <a:gd name="T47" fmla="*/ 89 h 186"/>
                  <a:gd name="T48" fmla="*/ 313 w 316"/>
                  <a:gd name="T49" fmla="*/ 8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6" h="186">
                    <a:moveTo>
                      <a:pt x="313" y="89"/>
                    </a:moveTo>
                    <a:lnTo>
                      <a:pt x="161" y="2"/>
                    </a:lnTo>
                    <a:lnTo>
                      <a:pt x="161" y="2"/>
                    </a:lnTo>
                    <a:lnTo>
                      <a:pt x="159" y="0"/>
                    </a:lnTo>
                    <a:lnTo>
                      <a:pt x="156" y="2"/>
                    </a:lnTo>
                    <a:lnTo>
                      <a:pt x="3" y="89"/>
                    </a:lnTo>
                    <a:lnTo>
                      <a:pt x="3" y="89"/>
                    </a:lnTo>
                    <a:lnTo>
                      <a:pt x="1" y="91"/>
                    </a:lnTo>
                    <a:lnTo>
                      <a:pt x="0" y="95"/>
                    </a:lnTo>
                    <a:lnTo>
                      <a:pt x="0" y="95"/>
                    </a:lnTo>
                    <a:lnTo>
                      <a:pt x="1" y="97"/>
                    </a:lnTo>
                    <a:lnTo>
                      <a:pt x="3" y="99"/>
                    </a:lnTo>
                    <a:lnTo>
                      <a:pt x="156" y="186"/>
                    </a:lnTo>
                    <a:lnTo>
                      <a:pt x="156" y="186"/>
                    </a:lnTo>
                    <a:lnTo>
                      <a:pt x="159" y="186"/>
                    </a:lnTo>
                    <a:lnTo>
                      <a:pt x="159" y="186"/>
                    </a:lnTo>
                    <a:lnTo>
                      <a:pt x="161" y="186"/>
                    </a:lnTo>
                    <a:lnTo>
                      <a:pt x="313" y="99"/>
                    </a:lnTo>
                    <a:lnTo>
                      <a:pt x="313" y="99"/>
                    </a:lnTo>
                    <a:lnTo>
                      <a:pt x="316" y="97"/>
                    </a:lnTo>
                    <a:lnTo>
                      <a:pt x="316" y="95"/>
                    </a:lnTo>
                    <a:lnTo>
                      <a:pt x="316" y="95"/>
                    </a:lnTo>
                    <a:lnTo>
                      <a:pt x="316" y="91"/>
                    </a:lnTo>
                    <a:lnTo>
                      <a:pt x="313" y="89"/>
                    </a:lnTo>
                    <a:lnTo>
                      <a:pt x="31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panose="020B0604030504040204" pitchFamily="34" charset="0"/>
                  <a:ea typeface="+mn-ea"/>
                  <a:cs typeface="+mn-cs"/>
                </a:endParaRPr>
              </a:p>
            </p:txBody>
          </p:sp>
          <p:sp>
            <p:nvSpPr>
              <p:cNvPr id="292" name="Freeform 248">
                <a:extLst>
                  <a:ext uri="{FF2B5EF4-FFF2-40B4-BE49-F238E27FC236}">
                    <a16:creationId xmlns:a16="http://schemas.microsoft.com/office/drawing/2014/main" id="{1D7B0777-BF41-4C68-9C59-35383DE55B88}"/>
                  </a:ext>
                </a:extLst>
              </p:cNvPr>
              <p:cNvSpPr>
                <a:spLocks/>
              </p:cNvSpPr>
              <p:nvPr/>
            </p:nvSpPr>
            <p:spPr bwMode="auto">
              <a:xfrm>
                <a:off x="3330576" y="4480560"/>
                <a:ext cx="249238" cy="95250"/>
              </a:xfrm>
              <a:custGeom>
                <a:avLst/>
                <a:gdLst>
                  <a:gd name="T0" fmla="*/ 313 w 316"/>
                  <a:gd name="T1" fmla="*/ 21 h 118"/>
                  <a:gd name="T2" fmla="*/ 276 w 316"/>
                  <a:gd name="T3" fmla="*/ 0 h 118"/>
                  <a:gd name="T4" fmla="*/ 167 w 316"/>
                  <a:gd name="T5" fmla="*/ 62 h 118"/>
                  <a:gd name="T6" fmla="*/ 167 w 316"/>
                  <a:gd name="T7" fmla="*/ 62 h 118"/>
                  <a:gd name="T8" fmla="*/ 163 w 316"/>
                  <a:gd name="T9" fmla="*/ 63 h 118"/>
                  <a:gd name="T10" fmla="*/ 159 w 316"/>
                  <a:gd name="T11" fmla="*/ 64 h 118"/>
                  <a:gd name="T12" fmla="*/ 159 w 316"/>
                  <a:gd name="T13" fmla="*/ 64 h 118"/>
                  <a:gd name="T14" fmla="*/ 155 w 316"/>
                  <a:gd name="T15" fmla="*/ 63 h 118"/>
                  <a:gd name="T16" fmla="*/ 151 w 316"/>
                  <a:gd name="T17" fmla="*/ 62 h 118"/>
                  <a:gd name="T18" fmla="*/ 42 w 316"/>
                  <a:gd name="T19" fmla="*/ 0 h 118"/>
                  <a:gd name="T20" fmla="*/ 3 w 316"/>
                  <a:gd name="T21" fmla="*/ 21 h 118"/>
                  <a:gd name="T22" fmla="*/ 3 w 316"/>
                  <a:gd name="T23" fmla="*/ 21 h 118"/>
                  <a:gd name="T24" fmla="*/ 1 w 316"/>
                  <a:gd name="T25" fmla="*/ 23 h 118"/>
                  <a:gd name="T26" fmla="*/ 0 w 316"/>
                  <a:gd name="T27" fmla="*/ 25 h 118"/>
                  <a:gd name="T28" fmla="*/ 0 w 316"/>
                  <a:gd name="T29" fmla="*/ 25 h 118"/>
                  <a:gd name="T30" fmla="*/ 1 w 316"/>
                  <a:gd name="T31" fmla="*/ 29 h 118"/>
                  <a:gd name="T32" fmla="*/ 3 w 316"/>
                  <a:gd name="T33" fmla="*/ 31 h 118"/>
                  <a:gd name="T34" fmla="*/ 156 w 316"/>
                  <a:gd name="T35" fmla="*/ 118 h 118"/>
                  <a:gd name="T36" fmla="*/ 156 w 316"/>
                  <a:gd name="T37" fmla="*/ 118 h 118"/>
                  <a:gd name="T38" fmla="*/ 159 w 316"/>
                  <a:gd name="T39" fmla="*/ 118 h 118"/>
                  <a:gd name="T40" fmla="*/ 159 w 316"/>
                  <a:gd name="T41" fmla="*/ 118 h 118"/>
                  <a:gd name="T42" fmla="*/ 161 w 316"/>
                  <a:gd name="T43" fmla="*/ 118 h 118"/>
                  <a:gd name="T44" fmla="*/ 313 w 316"/>
                  <a:gd name="T45" fmla="*/ 31 h 118"/>
                  <a:gd name="T46" fmla="*/ 313 w 316"/>
                  <a:gd name="T47" fmla="*/ 31 h 118"/>
                  <a:gd name="T48" fmla="*/ 316 w 316"/>
                  <a:gd name="T49" fmla="*/ 29 h 118"/>
                  <a:gd name="T50" fmla="*/ 316 w 316"/>
                  <a:gd name="T51" fmla="*/ 25 h 118"/>
                  <a:gd name="T52" fmla="*/ 316 w 316"/>
                  <a:gd name="T53" fmla="*/ 25 h 118"/>
                  <a:gd name="T54" fmla="*/ 316 w 316"/>
                  <a:gd name="T55" fmla="*/ 23 h 118"/>
                  <a:gd name="T56" fmla="*/ 313 w 316"/>
                  <a:gd name="T57" fmla="*/ 21 h 118"/>
                  <a:gd name="T58" fmla="*/ 313 w 316"/>
                  <a:gd name="T59" fmla="*/ 2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18">
                    <a:moveTo>
                      <a:pt x="313" y="21"/>
                    </a:moveTo>
                    <a:lnTo>
                      <a:pt x="276" y="0"/>
                    </a:lnTo>
                    <a:lnTo>
                      <a:pt x="167" y="62"/>
                    </a:lnTo>
                    <a:lnTo>
                      <a:pt x="167" y="62"/>
                    </a:lnTo>
                    <a:lnTo>
                      <a:pt x="163" y="63"/>
                    </a:lnTo>
                    <a:lnTo>
                      <a:pt x="159" y="64"/>
                    </a:lnTo>
                    <a:lnTo>
                      <a:pt x="159" y="64"/>
                    </a:lnTo>
                    <a:lnTo>
                      <a:pt x="155" y="63"/>
                    </a:lnTo>
                    <a:lnTo>
                      <a:pt x="151" y="62"/>
                    </a:lnTo>
                    <a:lnTo>
                      <a:pt x="42" y="0"/>
                    </a:lnTo>
                    <a:lnTo>
                      <a:pt x="3" y="21"/>
                    </a:lnTo>
                    <a:lnTo>
                      <a:pt x="3" y="21"/>
                    </a:lnTo>
                    <a:lnTo>
                      <a:pt x="1" y="23"/>
                    </a:lnTo>
                    <a:lnTo>
                      <a:pt x="0" y="25"/>
                    </a:lnTo>
                    <a:lnTo>
                      <a:pt x="0" y="25"/>
                    </a:lnTo>
                    <a:lnTo>
                      <a:pt x="1" y="29"/>
                    </a:lnTo>
                    <a:lnTo>
                      <a:pt x="3" y="31"/>
                    </a:lnTo>
                    <a:lnTo>
                      <a:pt x="156" y="118"/>
                    </a:lnTo>
                    <a:lnTo>
                      <a:pt x="156" y="118"/>
                    </a:lnTo>
                    <a:lnTo>
                      <a:pt x="159" y="118"/>
                    </a:lnTo>
                    <a:lnTo>
                      <a:pt x="159" y="118"/>
                    </a:lnTo>
                    <a:lnTo>
                      <a:pt x="161" y="118"/>
                    </a:lnTo>
                    <a:lnTo>
                      <a:pt x="313" y="31"/>
                    </a:lnTo>
                    <a:lnTo>
                      <a:pt x="313" y="31"/>
                    </a:lnTo>
                    <a:lnTo>
                      <a:pt x="316" y="29"/>
                    </a:lnTo>
                    <a:lnTo>
                      <a:pt x="316" y="25"/>
                    </a:lnTo>
                    <a:lnTo>
                      <a:pt x="316" y="25"/>
                    </a:lnTo>
                    <a:lnTo>
                      <a:pt x="316" y="23"/>
                    </a:lnTo>
                    <a:lnTo>
                      <a:pt x="313" y="21"/>
                    </a:lnTo>
                    <a:lnTo>
                      <a:pt x="313"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panose="020B0604030504040204" pitchFamily="34" charset="0"/>
                  <a:ea typeface="+mn-ea"/>
                  <a:cs typeface="+mn-cs"/>
                </a:endParaRPr>
              </a:p>
            </p:txBody>
          </p:sp>
          <p:sp>
            <p:nvSpPr>
              <p:cNvPr id="293" name="Freeform 249">
                <a:extLst>
                  <a:ext uri="{FF2B5EF4-FFF2-40B4-BE49-F238E27FC236}">
                    <a16:creationId xmlns:a16="http://schemas.microsoft.com/office/drawing/2014/main" id="{E60E59AA-8B61-4C89-AEB5-25A5B2F728B7}"/>
                  </a:ext>
                </a:extLst>
              </p:cNvPr>
              <p:cNvSpPr>
                <a:spLocks/>
              </p:cNvSpPr>
              <p:nvPr/>
            </p:nvSpPr>
            <p:spPr bwMode="auto">
              <a:xfrm>
                <a:off x="3330576" y="4421823"/>
                <a:ext cx="249238" cy="95250"/>
              </a:xfrm>
              <a:custGeom>
                <a:avLst/>
                <a:gdLst>
                  <a:gd name="T0" fmla="*/ 313 w 316"/>
                  <a:gd name="T1" fmla="*/ 23 h 120"/>
                  <a:gd name="T2" fmla="*/ 276 w 316"/>
                  <a:gd name="T3" fmla="*/ 0 h 120"/>
                  <a:gd name="T4" fmla="*/ 167 w 316"/>
                  <a:gd name="T5" fmla="*/ 63 h 120"/>
                  <a:gd name="T6" fmla="*/ 167 w 316"/>
                  <a:gd name="T7" fmla="*/ 63 h 120"/>
                  <a:gd name="T8" fmla="*/ 163 w 316"/>
                  <a:gd name="T9" fmla="*/ 64 h 120"/>
                  <a:gd name="T10" fmla="*/ 159 w 316"/>
                  <a:gd name="T11" fmla="*/ 66 h 120"/>
                  <a:gd name="T12" fmla="*/ 159 w 316"/>
                  <a:gd name="T13" fmla="*/ 66 h 120"/>
                  <a:gd name="T14" fmla="*/ 155 w 316"/>
                  <a:gd name="T15" fmla="*/ 64 h 120"/>
                  <a:gd name="T16" fmla="*/ 151 w 316"/>
                  <a:gd name="T17" fmla="*/ 63 h 120"/>
                  <a:gd name="T18" fmla="*/ 42 w 316"/>
                  <a:gd name="T19" fmla="*/ 0 h 120"/>
                  <a:gd name="T20" fmla="*/ 3 w 316"/>
                  <a:gd name="T21" fmla="*/ 23 h 120"/>
                  <a:gd name="T22" fmla="*/ 3 w 316"/>
                  <a:gd name="T23" fmla="*/ 23 h 120"/>
                  <a:gd name="T24" fmla="*/ 1 w 316"/>
                  <a:gd name="T25" fmla="*/ 24 h 120"/>
                  <a:gd name="T26" fmla="*/ 0 w 316"/>
                  <a:gd name="T27" fmla="*/ 27 h 120"/>
                  <a:gd name="T28" fmla="*/ 0 w 316"/>
                  <a:gd name="T29" fmla="*/ 27 h 120"/>
                  <a:gd name="T30" fmla="*/ 1 w 316"/>
                  <a:gd name="T31" fmla="*/ 29 h 120"/>
                  <a:gd name="T32" fmla="*/ 3 w 316"/>
                  <a:gd name="T33" fmla="*/ 32 h 120"/>
                  <a:gd name="T34" fmla="*/ 156 w 316"/>
                  <a:gd name="T35" fmla="*/ 120 h 120"/>
                  <a:gd name="T36" fmla="*/ 156 w 316"/>
                  <a:gd name="T37" fmla="*/ 120 h 120"/>
                  <a:gd name="T38" fmla="*/ 159 w 316"/>
                  <a:gd name="T39" fmla="*/ 120 h 120"/>
                  <a:gd name="T40" fmla="*/ 159 w 316"/>
                  <a:gd name="T41" fmla="*/ 120 h 120"/>
                  <a:gd name="T42" fmla="*/ 161 w 316"/>
                  <a:gd name="T43" fmla="*/ 120 h 120"/>
                  <a:gd name="T44" fmla="*/ 313 w 316"/>
                  <a:gd name="T45" fmla="*/ 32 h 120"/>
                  <a:gd name="T46" fmla="*/ 313 w 316"/>
                  <a:gd name="T47" fmla="*/ 32 h 120"/>
                  <a:gd name="T48" fmla="*/ 316 w 316"/>
                  <a:gd name="T49" fmla="*/ 29 h 120"/>
                  <a:gd name="T50" fmla="*/ 316 w 316"/>
                  <a:gd name="T51" fmla="*/ 27 h 120"/>
                  <a:gd name="T52" fmla="*/ 316 w 316"/>
                  <a:gd name="T53" fmla="*/ 27 h 120"/>
                  <a:gd name="T54" fmla="*/ 316 w 316"/>
                  <a:gd name="T55" fmla="*/ 24 h 120"/>
                  <a:gd name="T56" fmla="*/ 313 w 316"/>
                  <a:gd name="T57" fmla="*/ 23 h 120"/>
                  <a:gd name="T58" fmla="*/ 313 w 316"/>
                  <a:gd name="T59" fmla="*/ 2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20">
                    <a:moveTo>
                      <a:pt x="313" y="23"/>
                    </a:moveTo>
                    <a:lnTo>
                      <a:pt x="276" y="0"/>
                    </a:lnTo>
                    <a:lnTo>
                      <a:pt x="167" y="63"/>
                    </a:lnTo>
                    <a:lnTo>
                      <a:pt x="167" y="63"/>
                    </a:lnTo>
                    <a:lnTo>
                      <a:pt x="163" y="64"/>
                    </a:lnTo>
                    <a:lnTo>
                      <a:pt x="159" y="66"/>
                    </a:lnTo>
                    <a:lnTo>
                      <a:pt x="159" y="66"/>
                    </a:lnTo>
                    <a:lnTo>
                      <a:pt x="155" y="64"/>
                    </a:lnTo>
                    <a:lnTo>
                      <a:pt x="151" y="63"/>
                    </a:lnTo>
                    <a:lnTo>
                      <a:pt x="42" y="0"/>
                    </a:lnTo>
                    <a:lnTo>
                      <a:pt x="3" y="23"/>
                    </a:lnTo>
                    <a:lnTo>
                      <a:pt x="3" y="23"/>
                    </a:lnTo>
                    <a:lnTo>
                      <a:pt x="1" y="24"/>
                    </a:lnTo>
                    <a:lnTo>
                      <a:pt x="0" y="27"/>
                    </a:lnTo>
                    <a:lnTo>
                      <a:pt x="0" y="27"/>
                    </a:lnTo>
                    <a:lnTo>
                      <a:pt x="1" y="29"/>
                    </a:lnTo>
                    <a:lnTo>
                      <a:pt x="3" y="32"/>
                    </a:lnTo>
                    <a:lnTo>
                      <a:pt x="156" y="120"/>
                    </a:lnTo>
                    <a:lnTo>
                      <a:pt x="156" y="120"/>
                    </a:lnTo>
                    <a:lnTo>
                      <a:pt x="159" y="120"/>
                    </a:lnTo>
                    <a:lnTo>
                      <a:pt x="159" y="120"/>
                    </a:lnTo>
                    <a:lnTo>
                      <a:pt x="161" y="120"/>
                    </a:lnTo>
                    <a:lnTo>
                      <a:pt x="313" y="32"/>
                    </a:lnTo>
                    <a:lnTo>
                      <a:pt x="313" y="32"/>
                    </a:lnTo>
                    <a:lnTo>
                      <a:pt x="316" y="29"/>
                    </a:lnTo>
                    <a:lnTo>
                      <a:pt x="316" y="27"/>
                    </a:lnTo>
                    <a:lnTo>
                      <a:pt x="316" y="27"/>
                    </a:lnTo>
                    <a:lnTo>
                      <a:pt x="316" y="24"/>
                    </a:lnTo>
                    <a:lnTo>
                      <a:pt x="313" y="23"/>
                    </a:lnTo>
                    <a:lnTo>
                      <a:pt x="3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7613"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Verdana" panose="020B0604030504040204" pitchFamily="34" charset="0"/>
                  <a:ea typeface="+mn-ea"/>
                  <a:cs typeface="+mn-cs"/>
                </a:endParaRPr>
              </a:p>
            </p:txBody>
          </p:sp>
        </p:grpSp>
        <p:sp>
          <p:nvSpPr>
            <p:cNvPr id="289" name="TextBox 288">
              <a:extLst>
                <a:ext uri="{FF2B5EF4-FFF2-40B4-BE49-F238E27FC236}">
                  <a16:creationId xmlns:a16="http://schemas.microsoft.com/office/drawing/2014/main" id="{685AAAC3-C294-406A-B786-29AC715186EE}"/>
                </a:ext>
              </a:extLst>
            </p:cNvPr>
            <p:cNvSpPr txBox="1"/>
            <p:nvPr/>
          </p:nvSpPr>
          <p:spPr>
            <a:xfrm>
              <a:off x="5164021" y="4499962"/>
              <a:ext cx="1139519" cy="553998"/>
            </a:xfrm>
            <a:prstGeom prst="rect">
              <a:avLst/>
            </a:prstGeom>
            <a:noFill/>
          </p:spPr>
          <p:txBody>
            <a:bodyPr wrap="square" lIns="0" tIns="0" rIns="0" bIns="0" rtlCol="0">
              <a:spAutoFit/>
            </a:bodyPr>
            <a:lstStyle/>
            <a:p>
              <a:pPr marL="171450" marR="0" lvl="0" indent="-171450" algn="l" defTabSz="1217613" rtl="0" eaLnBrk="0" fontAlgn="base" latinLnBrk="0" hangingPunct="0">
                <a:lnSpc>
                  <a:spcPct val="100000"/>
                </a:lnSpc>
                <a:spcBef>
                  <a:spcPts val="0"/>
                </a:spcBef>
                <a:spcAft>
                  <a:spcPct val="0"/>
                </a:spcAft>
                <a:buClrTx/>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313131"/>
                  </a:solidFill>
                  <a:effectLst/>
                  <a:uLnTx/>
                  <a:uFillTx/>
                  <a:latin typeface="Verdana" panose="020B0604030504040204" pitchFamily="34" charset="0"/>
                  <a:ea typeface="+mn-ea"/>
                  <a:cs typeface="+mn-cs"/>
                </a:rPr>
                <a:t>Catalog</a:t>
              </a:r>
            </a:p>
            <a:p>
              <a:pPr marL="171450" marR="0" lvl="0" indent="-171450" algn="l" defTabSz="1217613" rtl="0" eaLnBrk="0" fontAlgn="base" latinLnBrk="0" hangingPunct="0">
                <a:lnSpc>
                  <a:spcPct val="100000"/>
                </a:lnSpc>
                <a:spcBef>
                  <a:spcPts val="0"/>
                </a:spcBef>
                <a:spcAft>
                  <a:spcPct val="0"/>
                </a:spcAft>
                <a:buClrTx/>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313131"/>
                  </a:solidFill>
                  <a:effectLst/>
                  <a:uLnTx/>
                  <a:uFillTx/>
                  <a:latin typeface="Verdana" panose="020B0604030504040204" pitchFamily="34" charset="0"/>
                  <a:ea typeface="+mn-ea"/>
                  <a:cs typeface="+mn-cs"/>
                </a:rPr>
                <a:t>Customer Profile</a:t>
              </a:r>
            </a:p>
            <a:p>
              <a:pPr marL="171450" marR="0" lvl="0" indent="-171450" algn="l" defTabSz="1217613" rtl="0" eaLnBrk="0" fontAlgn="base" latinLnBrk="0" hangingPunct="0">
                <a:lnSpc>
                  <a:spcPct val="100000"/>
                </a:lnSpc>
                <a:spcBef>
                  <a:spcPts val="0"/>
                </a:spcBef>
                <a:spcAft>
                  <a:spcPct val="0"/>
                </a:spcAft>
                <a:buClrTx/>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313131"/>
                  </a:solidFill>
                  <a:effectLst/>
                  <a:uLnTx/>
                  <a:uFillTx/>
                  <a:latin typeface="Verdana" panose="020B0604030504040204" pitchFamily="34" charset="0"/>
                  <a:ea typeface="+mn-ea"/>
                  <a:cs typeface="+mn-cs"/>
                </a:rPr>
                <a:t>Browsing Events</a:t>
              </a:r>
            </a:p>
            <a:p>
              <a:pPr marL="171450" marR="0" lvl="0" indent="-171450" algn="l" defTabSz="1217613" rtl="0" eaLnBrk="0" fontAlgn="base" latinLnBrk="0" hangingPunct="0">
                <a:lnSpc>
                  <a:spcPct val="100000"/>
                </a:lnSpc>
                <a:spcBef>
                  <a:spcPts val="0"/>
                </a:spcBef>
                <a:spcAft>
                  <a:spcPct val="0"/>
                </a:spcAft>
                <a:buClrTx/>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313131"/>
                  </a:solidFill>
                  <a:effectLst/>
                  <a:uLnTx/>
                  <a:uFillTx/>
                  <a:latin typeface="Verdana" panose="020B0604030504040204" pitchFamily="34" charset="0"/>
                  <a:ea typeface="+mn-ea"/>
                  <a:cs typeface="+mn-cs"/>
                </a:rPr>
                <a:t>Search terms</a:t>
              </a:r>
            </a:p>
          </p:txBody>
        </p:sp>
      </p:grpSp>
      <p:sp>
        <p:nvSpPr>
          <p:cNvPr id="294" name="Rounded Rectangle 98">
            <a:extLst>
              <a:ext uri="{FF2B5EF4-FFF2-40B4-BE49-F238E27FC236}">
                <a16:creationId xmlns:a16="http://schemas.microsoft.com/office/drawing/2014/main" id="{6AA4A5BA-468D-462C-AFDE-1A4E9D93CB8C}"/>
              </a:ext>
            </a:extLst>
          </p:cNvPr>
          <p:cNvSpPr/>
          <p:nvPr/>
        </p:nvSpPr>
        <p:spPr bwMode="gray">
          <a:xfrm>
            <a:off x="4696807" y="3195954"/>
            <a:ext cx="1844008" cy="264292"/>
          </a:xfrm>
          <a:prstGeom prst="roundRect">
            <a:avLst/>
          </a:prstGeom>
          <a:no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Einstein Recipes</a:t>
            </a:r>
            <a:r>
              <a:rPr kumimoji="0" lang="en-US" sz="1050" b="0" i="0" u="none" strike="noStrike" kern="1200" cap="none" spc="0" normalizeH="0" baseline="0" noProof="0">
                <a:ln>
                  <a:noFill/>
                </a:ln>
                <a:solidFill>
                  <a:prstClr val="black"/>
                </a:solidFill>
                <a:effectLst/>
                <a:uLnTx/>
                <a:uFillTx/>
                <a:latin typeface="Verdana" panose="020B0604030504040204" pitchFamily="34" charset="0"/>
                <a:ea typeface="+mn-ea"/>
                <a:cs typeface="+mn-cs"/>
              </a:rPr>
              <a:t> (AI)</a:t>
            </a:r>
            <a:endPar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2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295" name="Rounded Rectangle 99">
            <a:extLst>
              <a:ext uri="{FF2B5EF4-FFF2-40B4-BE49-F238E27FC236}">
                <a16:creationId xmlns:a16="http://schemas.microsoft.com/office/drawing/2014/main" id="{A8B029CB-CF03-4C5D-A337-32F1CD8BB2BA}"/>
              </a:ext>
            </a:extLst>
          </p:cNvPr>
          <p:cNvSpPr/>
          <p:nvPr/>
        </p:nvSpPr>
        <p:spPr bwMode="gray">
          <a:xfrm>
            <a:off x="4698804" y="3808012"/>
            <a:ext cx="1844008" cy="264292"/>
          </a:xfrm>
          <a:prstGeom prst="roundRect">
            <a:avLst/>
          </a:prstGeom>
          <a:no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r>
              <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Identity Stitching</a:t>
            </a:r>
          </a:p>
        </p:txBody>
      </p:sp>
      <p:sp>
        <p:nvSpPr>
          <p:cNvPr id="297" name="Rounded Rectangle 119">
            <a:extLst>
              <a:ext uri="{FF2B5EF4-FFF2-40B4-BE49-F238E27FC236}">
                <a16:creationId xmlns:a16="http://schemas.microsoft.com/office/drawing/2014/main" id="{0677B730-D99F-424F-A8D2-13AC86165BA3}"/>
              </a:ext>
            </a:extLst>
          </p:cNvPr>
          <p:cNvSpPr/>
          <p:nvPr/>
        </p:nvSpPr>
        <p:spPr bwMode="gray">
          <a:xfrm>
            <a:off x="4696807" y="3501982"/>
            <a:ext cx="1844008" cy="264292"/>
          </a:xfrm>
          <a:prstGeom prst="roundRect">
            <a:avLst/>
          </a:prstGeom>
          <a:no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r>
              <a:rPr kumimoji="0" lang="en-US" sz="105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Reporting</a:t>
            </a:r>
          </a:p>
        </p:txBody>
      </p:sp>
      <p:cxnSp>
        <p:nvCxnSpPr>
          <p:cNvPr id="298" name="Straight Arrow Connector 297">
            <a:extLst>
              <a:ext uri="{FF2B5EF4-FFF2-40B4-BE49-F238E27FC236}">
                <a16:creationId xmlns:a16="http://schemas.microsoft.com/office/drawing/2014/main" id="{0BBC77B1-51E4-4C6A-8E96-6F8FA21F6EE9}"/>
              </a:ext>
            </a:extLst>
          </p:cNvPr>
          <p:cNvCxnSpPr>
            <a:cxnSpLocks/>
          </p:cNvCxnSpPr>
          <p:nvPr/>
        </p:nvCxnSpPr>
        <p:spPr>
          <a:xfrm flipH="1">
            <a:off x="5618811" y="4053302"/>
            <a:ext cx="3229" cy="25480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0" name="Picture 6" descr="Top Google Analytics Announcements From 2017 - Karooya">
            <a:extLst>
              <a:ext uri="{FF2B5EF4-FFF2-40B4-BE49-F238E27FC236}">
                <a16:creationId xmlns:a16="http://schemas.microsoft.com/office/drawing/2014/main" id="{72FE6B3C-2A4C-4613-9AE8-269D805B77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125" b="17058"/>
          <a:stretch/>
        </p:blipFill>
        <p:spPr bwMode="auto">
          <a:xfrm>
            <a:off x="4814273" y="5852368"/>
            <a:ext cx="762856" cy="310688"/>
          </a:xfrm>
          <a:prstGeom prst="rect">
            <a:avLst/>
          </a:prstGeom>
          <a:noFill/>
          <a:extLst>
            <a:ext uri="{909E8E84-426E-40DD-AFC4-6F175D3DCCD1}">
              <a14:hiddenFill xmlns:a14="http://schemas.microsoft.com/office/drawing/2010/main">
                <a:solidFill>
                  <a:srgbClr val="FFFFFF"/>
                </a:solidFill>
              </a14:hiddenFill>
            </a:ext>
          </a:extLst>
        </p:spPr>
      </p:pic>
      <p:cxnSp>
        <p:nvCxnSpPr>
          <p:cNvPr id="299" name="Connector: Elbow 298">
            <a:extLst>
              <a:ext uri="{FF2B5EF4-FFF2-40B4-BE49-F238E27FC236}">
                <a16:creationId xmlns:a16="http://schemas.microsoft.com/office/drawing/2014/main" id="{AE9A1D79-8D4B-46F4-90FF-6BAC1D872EC4}"/>
              </a:ext>
            </a:extLst>
          </p:cNvPr>
          <p:cNvCxnSpPr>
            <a:cxnSpLocks/>
          </p:cNvCxnSpPr>
          <p:nvPr/>
        </p:nvCxnSpPr>
        <p:spPr>
          <a:xfrm>
            <a:off x="2800239" y="2407090"/>
            <a:ext cx="1613193" cy="156703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37A233A0-28C0-4FB9-8502-B9D2AC063E44}"/>
              </a:ext>
            </a:extLst>
          </p:cNvPr>
          <p:cNvCxnSpPr>
            <a:cxnSpLocks/>
          </p:cNvCxnSpPr>
          <p:nvPr/>
        </p:nvCxnSpPr>
        <p:spPr>
          <a:xfrm flipV="1">
            <a:off x="2800239" y="3974127"/>
            <a:ext cx="1613193" cy="4889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38F7672A-7FC1-4427-B0C2-6473FFE96F7E}"/>
              </a:ext>
            </a:extLst>
          </p:cNvPr>
          <p:cNvCxnSpPr>
            <a:cxnSpLocks/>
          </p:cNvCxnSpPr>
          <p:nvPr/>
        </p:nvCxnSpPr>
        <p:spPr>
          <a:xfrm flipV="1">
            <a:off x="2800239" y="3974127"/>
            <a:ext cx="1613193" cy="13843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135">
            <a:extLst>
              <a:ext uri="{FF2B5EF4-FFF2-40B4-BE49-F238E27FC236}">
                <a16:creationId xmlns:a16="http://schemas.microsoft.com/office/drawing/2014/main" id="{4D87A30B-9920-4E48-85A2-FF1D8D2B0D81}"/>
              </a:ext>
            </a:extLst>
          </p:cNvPr>
          <p:cNvCxnSpPr>
            <a:cxnSpLocks/>
          </p:cNvCxnSpPr>
          <p:nvPr/>
        </p:nvCxnSpPr>
        <p:spPr>
          <a:xfrm>
            <a:off x="2868231" y="3671846"/>
            <a:ext cx="1545201" cy="302281"/>
          </a:xfrm>
          <a:prstGeom prst="bentConnector3">
            <a:avLst>
              <a:gd name="adj1" fmla="val 474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7341F871-B22B-4542-BEF4-F93E231EB9B6}"/>
              </a:ext>
            </a:extLst>
          </p:cNvPr>
          <p:cNvCxnSpPr>
            <a:cxnSpLocks/>
            <a:stCxn id="286" idx="4"/>
          </p:cNvCxnSpPr>
          <p:nvPr/>
        </p:nvCxnSpPr>
        <p:spPr>
          <a:xfrm>
            <a:off x="5638088" y="5733081"/>
            <a:ext cx="0" cy="1593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3369B93-5D38-4FB3-8286-9E95893C2F73}"/>
              </a:ext>
            </a:extLst>
          </p:cNvPr>
          <p:cNvCxnSpPr>
            <a:stCxn id="153" idx="3"/>
            <a:endCxn id="265" idx="1"/>
          </p:cNvCxnSpPr>
          <p:nvPr/>
        </p:nvCxnSpPr>
        <p:spPr>
          <a:xfrm>
            <a:off x="6949126" y="3170381"/>
            <a:ext cx="2211892" cy="812525"/>
          </a:xfrm>
          <a:prstGeom prst="bentConnector3">
            <a:avLst>
              <a:gd name="adj1" fmla="val 4319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Integrating Adobe Analytics with SessionCam | SessionCam">
            <a:extLst>
              <a:ext uri="{FF2B5EF4-FFF2-40B4-BE49-F238E27FC236}">
                <a16:creationId xmlns:a16="http://schemas.microsoft.com/office/drawing/2014/main" id="{D87C5080-85BE-4F6B-BFFF-732640CAE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3614" y="5887156"/>
            <a:ext cx="689610" cy="287734"/>
          </a:xfrm>
          <a:prstGeom prst="rect">
            <a:avLst/>
          </a:prstGeom>
          <a:solidFill>
            <a:schemeClr val="bg1"/>
          </a:solidFill>
        </p:spPr>
      </p:pic>
    </p:spTree>
    <p:extLst>
      <p:ext uri="{BB962C8B-B14F-4D97-AF65-F5344CB8AC3E}">
        <p14:creationId xmlns:p14="http://schemas.microsoft.com/office/powerpoint/2010/main" val="264757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dirty="0"/>
              <a:t>Key Use Cases Across Various Industries</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a:xfrm>
            <a:off x="958536" y="1353313"/>
            <a:ext cx="10362880" cy="475488"/>
          </a:xfrm>
        </p:spPr>
        <p:txBody>
          <a:bodyPr/>
          <a:lstStyle/>
          <a:p>
            <a:r>
              <a:rPr lang="en-US" dirty="0"/>
              <a:t>Example web and email use cases across various industries</a:t>
            </a:r>
            <a:r>
              <a:rPr lang="en-US"/>
              <a:t> </a:t>
            </a:r>
            <a:endParaRPr lang="en-US" dirty="0"/>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dirty="0"/>
              <a:t>Day 1 </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7" name="Rectangle 156">
            <a:extLst>
              <a:ext uri="{FF2B5EF4-FFF2-40B4-BE49-F238E27FC236}">
                <a16:creationId xmlns:a16="http://schemas.microsoft.com/office/drawing/2014/main" id="{49FED9CE-C35B-4A61-AD68-C9CED4949802}"/>
              </a:ext>
            </a:extLst>
          </p:cNvPr>
          <p:cNvSpPr/>
          <p:nvPr/>
        </p:nvSpPr>
        <p:spPr>
          <a:xfrm>
            <a:off x="8505825" y="6606905"/>
            <a:ext cx="3671095" cy="230832"/>
          </a:xfrm>
          <a:prstGeom prst="rect">
            <a:avLst/>
          </a:prstGeom>
        </p:spPr>
        <p:txBody>
          <a:bodyPr wrap="square">
            <a:spAutoFit/>
          </a:bodyPr>
          <a:lstStyle/>
          <a:p>
            <a:r>
              <a:rPr lang="en-US" sz="900" dirty="0">
                <a:hlinkClick r:id="rId3"/>
              </a:rPr>
              <a:t>https://doc.evergage.com/display/EKB/Web+Use+Case</a:t>
            </a:r>
            <a:r>
              <a:rPr lang="en-US" sz="900">
                <a:hlinkClick r:id="rId3"/>
              </a:rPr>
              <a:t>+Library</a:t>
            </a:r>
            <a:endParaRPr lang="en-US" sz="900"/>
          </a:p>
        </p:txBody>
      </p:sp>
      <p:graphicFrame>
        <p:nvGraphicFramePr>
          <p:cNvPr id="159" name="Table 159">
            <a:extLst>
              <a:ext uri="{FF2B5EF4-FFF2-40B4-BE49-F238E27FC236}">
                <a16:creationId xmlns:a16="http://schemas.microsoft.com/office/drawing/2014/main" id="{AE6FB3E1-49D3-4E86-BF68-F56951A09484}"/>
              </a:ext>
            </a:extLst>
          </p:cNvPr>
          <p:cNvGraphicFramePr>
            <a:graphicFrameLocks noGrp="1"/>
          </p:cNvGraphicFramePr>
          <p:nvPr>
            <p:extLst>
              <p:ext uri="{D42A27DB-BD31-4B8C-83A1-F6EECF244321}">
                <p14:modId xmlns:p14="http://schemas.microsoft.com/office/powerpoint/2010/main" val="1194338624"/>
              </p:ext>
            </p:extLst>
          </p:nvPr>
        </p:nvGraphicFramePr>
        <p:xfrm>
          <a:off x="914400" y="1697423"/>
          <a:ext cx="11055880" cy="4121972"/>
        </p:xfrm>
        <a:graphic>
          <a:graphicData uri="http://schemas.openxmlformats.org/drawingml/2006/table">
            <a:tbl>
              <a:tblPr firstRow="1" bandRow="1">
                <a:tableStyleId>{5FD0F851-EC5A-4D38-B0AD-8093EC10F338}</a:tableStyleId>
              </a:tblPr>
              <a:tblGrid>
                <a:gridCol w="2211176">
                  <a:extLst>
                    <a:ext uri="{9D8B030D-6E8A-4147-A177-3AD203B41FA5}">
                      <a16:colId xmlns:a16="http://schemas.microsoft.com/office/drawing/2014/main" val="2063063721"/>
                    </a:ext>
                  </a:extLst>
                </a:gridCol>
                <a:gridCol w="2211176">
                  <a:extLst>
                    <a:ext uri="{9D8B030D-6E8A-4147-A177-3AD203B41FA5}">
                      <a16:colId xmlns:a16="http://schemas.microsoft.com/office/drawing/2014/main" val="1541927470"/>
                    </a:ext>
                  </a:extLst>
                </a:gridCol>
                <a:gridCol w="2211176">
                  <a:extLst>
                    <a:ext uri="{9D8B030D-6E8A-4147-A177-3AD203B41FA5}">
                      <a16:colId xmlns:a16="http://schemas.microsoft.com/office/drawing/2014/main" val="1481734027"/>
                    </a:ext>
                  </a:extLst>
                </a:gridCol>
                <a:gridCol w="2211176">
                  <a:extLst>
                    <a:ext uri="{9D8B030D-6E8A-4147-A177-3AD203B41FA5}">
                      <a16:colId xmlns:a16="http://schemas.microsoft.com/office/drawing/2014/main" val="2409024676"/>
                    </a:ext>
                  </a:extLst>
                </a:gridCol>
                <a:gridCol w="2211176">
                  <a:extLst>
                    <a:ext uri="{9D8B030D-6E8A-4147-A177-3AD203B41FA5}">
                      <a16:colId xmlns:a16="http://schemas.microsoft.com/office/drawing/2014/main" val="773592419"/>
                    </a:ext>
                  </a:extLst>
                </a:gridCol>
              </a:tblGrid>
              <a:tr h="918192">
                <a:tc>
                  <a:txBody>
                    <a:bodyPr/>
                    <a:lstStyle/>
                    <a:p>
                      <a:pPr algn="ctr"/>
                      <a:r>
                        <a:rPr lang="en-US" sz="1200" dirty="0"/>
                        <a:t>Retail</a:t>
                      </a:r>
                    </a:p>
                  </a:txBody>
                  <a:tcPr/>
                </a:tc>
                <a:tc>
                  <a:txBody>
                    <a:bodyPr/>
                    <a:lstStyle/>
                    <a:p>
                      <a:pPr algn="ctr"/>
                      <a:r>
                        <a:rPr lang="en-US" sz="1200"/>
                        <a:t>Life Sciences</a:t>
                      </a:r>
                      <a:endParaRPr lang="en-US" sz="1200" dirty="0"/>
                    </a:p>
                  </a:txBody>
                  <a:tcPr/>
                </a:tc>
                <a:tc>
                  <a:txBody>
                    <a:bodyPr/>
                    <a:lstStyle/>
                    <a:p>
                      <a:pPr algn="ctr"/>
                      <a:r>
                        <a:rPr lang="en-US" sz="1200"/>
                        <a:t>Financial Services</a:t>
                      </a:r>
                      <a:endParaRPr lang="en-US" sz="1200" dirty="0"/>
                    </a:p>
                  </a:txBody>
                  <a:tcPr/>
                </a:tc>
                <a:tc>
                  <a:txBody>
                    <a:bodyPr/>
                    <a:lstStyle/>
                    <a:p>
                      <a:pPr algn="ctr"/>
                      <a:r>
                        <a:rPr lang="en-US" sz="1200"/>
                        <a:t>Technology, Media, &amp; Entertainment</a:t>
                      </a:r>
                      <a:endParaRPr lang="en-US" sz="1200" dirty="0"/>
                    </a:p>
                  </a:txBody>
                  <a:tcPr/>
                </a:tc>
                <a:tc>
                  <a:txBody>
                    <a:bodyPr/>
                    <a:lstStyle/>
                    <a:p>
                      <a:pPr algn="ctr"/>
                      <a:r>
                        <a:rPr lang="en-US" sz="1200"/>
                        <a:t>Consumer &amp; Industrial Products</a:t>
                      </a:r>
                    </a:p>
                    <a:p>
                      <a:pPr algn="ctr"/>
                      <a:endParaRPr lang="en-US" sz="1200"/>
                    </a:p>
                    <a:p>
                      <a:pPr algn="ctr"/>
                      <a:endParaRPr lang="en-US" sz="1200"/>
                    </a:p>
                    <a:p>
                      <a:pPr algn="ctr"/>
                      <a:endParaRPr lang="en-US" sz="1200" dirty="0"/>
                    </a:p>
                  </a:txBody>
                  <a:tcPr/>
                </a:tc>
                <a:extLst>
                  <a:ext uri="{0D108BD9-81ED-4DB2-BD59-A6C34878D82A}">
                    <a16:rowId xmlns:a16="http://schemas.microsoft.com/office/drawing/2014/main" val="972951355"/>
                  </a:ext>
                </a:extLst>
              </a:tr>
              <a:tr h="1654895">
                <a:tc>
                  <a:txBody>
                    <a:bodyPr/>
                    <a:lstStyle/>
                    <a:p>
                      <a:r>
                        <a:rPr lang="en-US" sz="1100" b="1"/>
                        <a:t>Einstein 1:1 Product Recommendations</a:t>
                      </a:r>
                    </a:p>
                    <a:p>
                      <a:r>
                        <a:rPr lang="en-US" sz="1100"/>
                        <a:t>Real-time recommendations will update to reflect products each user is most interested in. </a:t>
                      </a:r>
                      <a:endParaRPr lang="en-US" sz="1100" dirty="0"/>
                    </a:p>
                  </a:txBody>
                  <a:tcPr/>
                </a:tc>
                <a:tc>
                  <a:txBody>
                    <a:bodyPr/>
                    <a:lstStyle/>
                    <a:p>
                      <a:r>
                        <a:rPr lang="en-US" sz="1100" b="1"/>
                        <a:t>Optimize the HCP Engagement Experience</a:t>
                      </a:r>
                    </a:p>
                    <a:p>
                      <a:r>
                        <a:rPr lang="en-US" sz="1100" b="0"/>
                        <a:t>Support and engage HCPs by encouraging them to request more information from the website to drive web personalization. </a:t>
                      </a:r>
                      <a:endParaRPr lang="en-US" sz="1100" b="0" dirty="0"/>
                    </a:p>
                  </a:txBody>
                  <a:tcPr/>
                </a:tc>
                <a:tc>
                  <a:txBody>
                    <a:bodyPr/>
                    <a:lstStyle/>
                    <a:p>
                      <a:r>
                        <a:rPr lang="en-US" sz="1100" b="1"/>
                        <a:t>Customer Onboarding and Build Relationships</a:t>
                      </a:r>
                    </a:p>
                    <a:p>
                      <a:r>
                        <a:rPr lang="en-US" sz="1100"/>
                        <a:t>Remind first time customers of the things they need to do and the actions they need to take to get started with your solution. </a:t>
                      </a:r>
                      <a:endParaRPr lang="en-US" sz="1100" dirty="0"/>
                    </a:p>
                  </a:txBody>
                  <a:tcPr/>
                </a:tc>
                <a:tc>
                  <a:txBody>
                    <a:bodyPr/>
                    <a:lstStyle/>
                    <a:p>
                      <a:r>
                        <a:rPr lang="en-US" sz="1100" b="1"/>
                        <a:t>Reduce Call Center Volume During Onboarding</a:t>
                      </a:r>
                    </a:p>
                    <a:p>
                      <a:r>
                        <a:rPr lang="en-US" sz="1100" b="0"/>
                        <a:t>Connect the digital and service channels together and personalize the web experience based on the web and customer data.</a:t>
                      </a:r>
                    </a:p>
                    <a:p>
                      <a:endParaRPr lang="en-US" sz="1100" b="0" dirty="0"/>
                    </a:p>
                  </a:txBody>
                  <a:tcPr/>
                </a:tc>
                <a:tc>
                  <a:txBody>
                    <a:bodyPr/>
                    <a:lstStyle/>
                    <a:p>
                      <a:r>
                        <a:rPr lang="en-US" sz="1100" b="1"/>
                        <a:t>Generate Demand by Preventing Bounce</a:t>
                      </a:r>
                    </a:p>
                    <a:p>
                      <a:r>
                        <a:rPr lang="en-US" sz="1100" b="0"/>
                        <a:t>Provide a web popup or other engagement point to segments based on visitors who are on the site for the first time. </a:t>
                      </a:r>
                      <a:endParaRPr lang="en-US" sz="1100" b="0" dirty="0"/>
                    </a:p>
                  </a:txBody>
                  <a:tcPr/>
                </a:tc>
                <a:extLst>
                  <a:ext uri="{0D108BD9-81ED-4DB2-BD59-A6C34878D82A}">
                    <a16:rowId xmlns:a16="http://schemas.microsoft.com/office/drawing/2014/main" val="3062399706"/>
                  </a:ext>
                </a:extLst>
              </a:tr>
              <a:tr h="1461237">
                <a:tc>
                  <a:txBody>
                    <a:bodyPr/>
                    <a:lstStyle/>
                    <a:p>
                      <a:r>
                        <a:rPr lang="en-US" sz="1100" b="1"/>
                        <a:t>Retarget Customers to Encourage a Purchase</a:t>
                      </a:r>
                    </a:p>
                    <a:p>
                      <a:r>
                        <a:rPr lang="en-US" sz="1100" b="0"/>
                        <a:t>Present personalized calls to action and email content.</a:t>
                      </a:r>
                      <a:endParaRPr lang="en-US" sz="1100" b="0" dirty="0"/>
                    </a:p>
                  </a:txBody>
                  <a:tcPr/>
                </a:tc>
                <a:tc>
                  <a:txBody>
                    <a:bodyPr/>
                    <a:lstStyle/>
                    <a:p>
                      <a:r>
                        <a:rPr lang="en-US" sz="1100" b="1"/>
                        <a:t>Optimize the Enrollment Experience</a:t>
                      </a:r>
                    </a:p>
                    <a:p>
                      <a:r>
                        <a:rPr lang="en-US" sz="1100" b="0"/>
                        <a:t>Ensure urgent messages are seen by managing saturation limits and prioritizing journeys.</a:t>
                      </a:r>
                    </a:p>
                    <a:p>
                      <a:endParaRPr lang="en-US" sz="1100" dirty="0"/>
                    </a:p>
                  </a:txBody>
                  <a:tcPr/>
                </a:tc>
                <a:tc>
                  <a:txBody>
                    <a:bodyPr/>
                    <a:lstStyle/>
                    <a:p>
                      <a:r>
                        <a:rPr lang="en-US" sz="1100" b="1" dirty="0"/>
                        <a:t>Optimize the Digital to In-Person Conversation</a:t>
                      </a:r>
                    </a:p>
                    <a:p>
                      <a:r>
                        <a:rPr lang="en-US" sz="1100" b="0" dirty="0"/>
                        <a:t>Understand the customer intent by listening to their activity on the website and mobile, to place them in the most appropriate journey.</a:t>
                      </a:r>
                    </a:p>
                  </a:txBody>
                  <a:tcPr/>
                </a:tc>
                <a:tc>
                  <a:txBody>
                    <a:bodyPr/>
                    <a:lstStyle/>
                    <a:p>
                      <a:r>
                        <a:rPr lang="en-US" sz="1100" b="1"/>
                        <a:t>Deliver a Consistent Message Across Channels</a:t>
                      </a:r>
                    </a:p>
                    <a:p>
                      <a:r>
                        <a:rPr lang="en-US" sz="1100" b="0"/>
                        <a:t>Understand and know intent, need, and preference in real-time, ensuring relevant and timely communications are being sent. </a:t>
                      </a:r>
                      <a:endParaRPr lang="en-US" sz="1100" b="0" dirty="0"/>
                    </a:p>
                  </a:txBody>
                  <a:tcPr/>
                </a:tc>
                <a:tc>
                  <a:txBody>
                    <a:bodyPr/>
                    <a:lstStyle/>
                    <a:p>
                      <a:r>
                        <a:rPr lang="en-US" sz="1100" b="1" dirty="0"/>
                        <a:t>Capture Emails to Create Long-Term Relationships</a:t>
                      </a:r>
                    </a:p>
                    <a:p>
                      <a:r>
                        <a:rPr lang="en-US" sz="1100" b="0" dirty="0"/>
                        <a:t>Qualify leads first by only asking for email address from visitors who are engaging with content.</a:t>
                      </a:r>
                    </a:p>
                  </a:txBody>
                  <a:tcPr/>
                </a:tc>
                <a:extLst>
                  <a:ext uri="{0D108BD9-81ED-4DB2-BD59-A6C34878D82A}">
                    <a16:rowId xmlns:a16="http://schemas.microsoft.com/office/drawing/2014/main" val="4252201290"/>
                  </a:ext>
                </a:extLst>
              </a:tr>
            </a:tbl>
          </a:graphicData>
        </a:graphic>
      </p:graphicFrame>
      <p:sp>
        <p:nvSpPr>
          <p:cNvPr id="161" name="TextBox 160">
            <a:extLst>
              <a:ext uri="{FF2B5EF4-FFF2-40B4-BE49-F238E27FC236}">
                <a16:creationId xmlns:a16="http://schemas.microsoft.com/office/drawing/2014/main" id="{2269C08A-578A-425A-81D7-DFA2C172C595}"/>
              </a:ext>
            </a:extLst>
          </p:cNvPr>
          <p:cNvSpPr txBox="1"/>
          <p:nvPr/>
        </p:nvSpPr>
        <p:spPr>
          <a:xfrm rot="16200000">
            <a:off x="56083" y="3244334"/>
            <a:ext cx="1000125" cy="369332"/>
          </a:xfrm>
          <a:prstGeom prst="rect">
            <a:avLst/>
          </a:prstGeom>
          <a:noFill/>
        </p:spPr>
        <p:txBody>
          <a:bodyPr wrap="square" rtlCol="0">
            <a:spAutoFit/>
          </a:bodyPr>
          <a:lstStyle/>
          <a:p>
            <a:pPr algn="ctr"/>
            <a:r>
              <a:rPr lang="en-US" b="1" spc="600" dirty="0"/>
              <a:t>WEB</a:t>
            </a:r>
          </a:p>
        </p:txBody>
      </p:sp>
      <p:sp>
        <p:nvSpPr>
          <p:cNvPr id="162" name="TextBox 161">
            <a:extLst>
              <a:ext uri="{FF2B5EF4-FFF2-40B4-BE49-F238E27FC236}">
                <a16:creationId xmlns:a16="http://schemas.microsoft.com/office/drawing/2014/main" id="{275E7EFD-DEE3-407D-A144-9F193F331685}"/>
              </a:ext>
            </a:extLst>
          </p:cNvPr>
          <p:cNvSpPr txBox="1"/>
          <p:nvPr/>
        </p:nvSpPr>
        <p:spPr>
          <a:xfrm rot="16200000">
            <a:off x="-85233" y="4866434"/>
            <a:ext cx="1282755" cy="369332"/>
          </a:xfrm>
          <a:prstGeom prst="rect">
            <a:avLst/>
          </a:prstGeom>
          <a:noFill/>
        </p:spPr>
        <p:txBody>
          <a:bodyPr wrap="square" rtlCol="0">
            <a:spAutoFit/>
          </a:bodyPr>
          <a:lstStyle/>
          <a:p>
            <a:pPr algn="ctr"/>
            <a:r>
              <a:rPr lang="en-US" b="1" spc="600" dirty="0"/>
              <a:t>EMAIL</a:t>
            </a:r>
          </a:p>
        </p:txBody>
      </p:sp>
    </p:spTree>
    <p:extLst>
      <p:ext uri="{BB962C8B-B14F-4D97-AF65-F5344CB8AC3E}">
        <p14:creationId xmlns:p14="http://schemas.microsoft.com/office/powerpoint/2010/main" val="58659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A2E0-52C8-4416-BEB5-B730E6B6D9C8}"/>
              </a:ext>
            </a:extLst>
          </p:cNvPr>
          <p:cNvSpPr>
            <a:spLocks noGrp="1"/>
          </p:cNvSpPr>
          <p:nvPr>
            <p:ph type="title"/>
          </p:nvPr>
        </p:nvSpPr>
        <p:spPr/>
        <p:txBody>
          <a:bodyPr/>
          <a:lstStyle/>
          <a:p>
            <a:r>
              <a:rPr lang="en-US" dirty="0"/>
              <a:t>Interaction Studio Use Case Framework</a:t>
            </a:r>
          </a:p>
        </p:txBody>
      </p:sp>
      <p:sp>
        <p:nvSpPr>
          <p:cNvPr id="4" name="Text Placeholder 3">
            <a:extLst>
              <a:ext uri="{FF2B5EF4-FFF2-40B4-BE49-F238E27FC236}">
                <a16:creationId xmlns:a16="http://schemas.microsoft.com/office/drawing/2014/main" id="{8323CE5C-A261-4DF0-815C-6E084377A691}"/>
              </a:ext>
            </a:extLst>
          </p:cNvPr>
          <p:cNvSpPr>
            <a:spLocks noGrp="1"/>
          </p:cNvSpPr>
          <p:nvPr>
            <p:ph type="body" sz="quarter" idx="15"/>
          </p:nvPr>
        </p:nvSpPr>
        <p:spPr/>
        <p:txBody>
          <a:bodyPr/>
          <a:lstStyle/>
          <a:p>
            <a:r>
              <a:rPr lang="en-US" dirty="0"/>
              <a:t>DAY 1</a:t>
            </a:r>
          </a:p>
        </p:txBody>
      </p:sp>
      <p:sp>
        <p:nvSpPr>
          <p:cNvPr id="5" name="Rectangle 4">
            <a:extLst>
              <a:ext uri="{FF2B5EF4-FFF2-40B4-BE49-F238E27FC236}">
                <a16:creationId xmlns:a16="http://schemas.microsoft.com/office/drawing/2014/main" id="{311A4377-800E-4461-8548-1D1A35807C70}"/>
              </a:ext>
            </a:extLst>
          </p:cNvPr>
          <p:cNvSpPr/>
          <p:nvPr/>
        </p:nvSpPr>
        <p:spPr>
          <a:xfrm>
            <a:off x="748937" y="5939174"/>
            <a:ext cx="5486400" cy="711702"/>
          </a:xfrm>
          <a:prstGeom prst="rect">
            <a:avLst/>
          </a:prstGeom>
          <a:solidFill>
            <a:schemeClr val="bg1"/>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200"/>
          </a:p>
        </p:txBody>
      </p:sp>
      <p:sp>
        <p:nvSpPr>
          <p:cNvPr id="6" name="Rectangle: Rounded Corners 56">
            <a:extLst>
              <a:ext uri="{FF2B5EF4-FFF2-40B4-BE49-F238E27FC236}">
                <a16:creationId xmlns:a16="http://schemas.microsoft.com/office/drawing/2014/main" id="{11742293-1E99-47F1-910E-551EB042EC36}"/>
              </a:ext>
            </a:extLst>
          </p:cNvPr>
          <p:cNvSpPr/>
          <p:nvPr/>
        </p:nvSpPr>
        <p:spPr>
          <a:xfrm>
            <a:off x="7815008" y="1776072"/>
            <a:ext cx="4162677" cy="4868284"/>
          </a:xfrm>
          <a:prstGeom prst="roundRect">
            <a:avLst>
              <a:gd name="adj" fmla="val 7550"/>
            </a:avLst>
          </a:prstGeom>
          <a:solidFill>
            <a:schemeClr val="bg1"/>
          </a:solidFill>
          <a:ln w="38100">
            <a:solidFill>
              <a:schemeClr val="accent1"/>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6FCF"/>
              </a:solidFill>
              <a:effectLst/>
              <a:uLnTx/>
              <a:uFillTx/>
              <a:latin typeface="BentonSans Regular"/>
              <a:ea typeface="+mn-ea"/>
              <a:cs typeface="+mn-cs"/>
            </a:endParaRPr>
          </a:p>
        </p:txBody>
      </p:sp>
      <p:sp>
        <p:nvSpPr>
          <p:cNvPr id="7" name="Rectangle: Rounded Corners 56">
            <a:extLst>
              <a:ext uri="{FF2B5EF4-FFF2-40B4-BE49-F238E27FC236}">
                <a16:creationId xmlns:a16="http://schemas.microsoft.com/office/drawing/2014/main" id="{28F1BB36-836C-4E54-984F-611A66DE4489}"/>
              </a:ext>
            </a:extLst>
          </p:cNvPr>
          <p:cNvSpPr/>
          <p:nvPr/>
        </p:nvSpPr>
        <p:spPr>
          <a:xfrm>
            <a:off x="208261" y="1776072"/>
            <a:ext cx="3111903" cy="4862541"/>
          </a:xfrm>
          <a:prstGeom prst="roundRect">
            <a:avLst>
              <a:gd name="adj" fmla="val 7550"/>
            </a:avLst>
          </a:prstGeom>
          <a:solidFill>
            <a:schemeClr val="bg1"/>
          </a:solidFill>
          <a:ln w="38100">
            <a:solidFill>
              <a:schemeClr val="accent2"/>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sp>
        <p:nvSpPr>
          <p:cNvPr id="8" name="Rectangle 7">
            <a:extLst>
              <a:ext uri="{FF2B5EF4-FFF2-40B4-BE49-F238E27FC236}">
                <a16:creationId xmlns:a16="http://schemas.microsoft.com/office/drawing/2014/main" id="{6A81E1DC-9F33-4E21-A6A1-D0EAF287B499}"/>
              </a:ext>
            </a:extLst>
          </p:cNvPr>
          <p:cNvSpPr/>
          <p:nvPr/>
        </p:nvSpPr>
        <p:spPr>
          <a:xfrm>
            <a:off x="9247960" y="1518297"/>
            <a:ext cx="1508362" cy="307777"/>
          </a:xfrm>
          <a:prstGeom prst="rect">
            <a:avLst/>
          </a:prstGeom>
        </p:spPr>
        <p:txBody>
          <a:bodyPr wrap="none">
            <a:spAutoFit/>
          </a:bodyPr>
          <a:lstStyle/>
          <a:p>
            <a:pPr lvl="0" algn="ctr">
              <a:defRPr/>
            </a:pPr>
            <a:r>
              <a:rPr lang="en-US" sz="1400" b="1" spc="600" dirty="0"/>
              <a:t>ACTIONS</a:t>
            </a:r>
          </a:p>
        </p:txBody>
      </p:sp>
      <p:sp>
        <p:nvSpPr>
          <p:cNvPr id="9" name="Rectangle 8">
            <a:extLst>
              <a:ext uri="{FF2B5EF4-FFF2-40B4-BE49-F238E27FC236}">
                <a16:creationId xmlns:a16="http://schemas.microsoft.com/office/drawing/2014/main" id="{4EE4CED2-F899-4CF9-8326-F8BC13460D82}"/>
              </a:ext>
            </a:extLst>
          </p:cNvPr>
          <p:cNvSpPr/>
          <p:nvPr/>
        </p:nvSpPr>
        <p:spPr>
          <a:xfrm>
            <a:off x="1130835" y="1518677"/>
            <a:ext cx="1303562" cy="307777"/>
          </a:xfrm>
          <a:prstGeom prst="rect">
            <a:avLst/>
          </a:prstGeom>
        </p:spPr>
        <p:txBody>
          <a:bodyPr wrap="none">
            <a:spAutoFit/>
          </a:bodyPr>
          <a:lstStyle/>
          <a:p>
            <a:pPr lvl="0" algn="ctr">
              <a:defRPr/>
            </a:pPr>
            <a:r>
              <a:rPr lang="en-US" sz="1400" b="1" spc="600" dirty="0"/>
              <a:t>INPUTS</a:t>
            </a:r>
          </a:p>
        </p:txBody>
      </p:sp>
      <p:grpSp>
        <p:nvGrpSpPr>
          <p:cNvPr id="10" name="Group 9">
            <a:extLst>
              <a:ext uri="{FF2B5EF4-FFF2-40B4-BE49-F238E27FC236}">
                <a16:creationId xmlns:a16="http://schemas.microsoft.com/office/drawing/2014/main" id="{B0ACAE55-D057-4035-A4A9-3634AFC7161C}"/>
              </a:ext>
            </a:extLst>
          </p:cNvPr>
          <p:cNvGrpSpPr/>
          <p:nvPr/>
        </p:nvGrpSpPr>
        <p:grpSpPr>
          <a:xfrm>
            <a:off x="277933" y="1921664"/>
            <a:ext cx="2917258" cy="1804372"/>
            <a:chOff x="396658" y="1876908"/>
            <a:chExt cx="2917258" cy="1804372"/>
          </a:xfrm>
        </p:grpSpPr>
        <p:sp>
          <p:nvSpPr>
            <p:cNvPr id="11" name="object 13">
              <a:extLst>
                <a:ext uri="{FF2B5EF4-FFF2-40B4-BE49-F238E27FC236}">
                  <a16:creationId xmlns:a16="http://schemas.microsoft.com/office/drawing/2014/main" id="{7AA51BDC-D108-444C-B311-72E337CD342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Interaction Capture</a:t>
              </a:r>
              <a:endParaRPr sz="1100" b="1" kern="0">
                <a:solidFill>
                  <a:srgbClr val="000000"/>
                </a:solidFill>
                <a:latin typeface="Open Sans"/>
              </a:endParaRPr>
            </a:p>
          </p:txBody>
        </p:sp>
        <p:grpSp>
          <p:nvGrpSpPr>
            <p:cNvPr id="12" name="Group 11">
              <a:extLst>
                <a:ext uri="{FF2B5EF4-FFF2-40B4-BE49-F238E27FC236}">
                  <a16:creationId xmlns:a16="http://schemas.microsoft.com/office/drawing/2014/main" id="{C1B394D3-6FA3-4EE1-93FD-5044EC300139}"/>
                </a:ext>
              </a:extLst>
            </p:cNvPr>
            <p:cNvGrpSpPr/>
            <p:nvPr/>
          </p:nvGrpSpPr>
          <p:grpSpPr>
            <a:xfrm>
              <a:off x="477542" y="2686876"/>
              <a:ext cx="2802523" cy="994404"/>
              <a:chOff x="9787442" y="3966450"/>
              <a:chExt cx="1938425" cy="724139"/>
            </a:xfrm>
          </p:grpSpPr>
          <p:sp>
            <p:nvSpPr>
              <p:cNvPr id="14" name="Rectangle 13">
                <a:extLst>
                  <a:ext uri="{FF2B5EF4-FFF2-40B4-BE49-F238E27FC236}">
                    <a16:creationId xmlns:a16="http://schemas.microsoft.com/office/drawing/2014/main" id="{3EE1467A-896C-4CBE-8436-AA9D0ABCADC9}"/>
                  </a:ext>
                </a:extLst>
              </p:cNvPr>
              <p:cNvSpPr/>
              <p:nvPr/>
            </p:nvSpPr>
            <p:spPr>
              <a:xfrm>
                <a:off x="9787442" y="3985868"/>
                <a:ext cx="1938425" cy="704721"/>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marR="0" lvl="0" defTabSz="622300" eaLnBrk="1" fontAlgn="auto" latinLnBrk="0" hangingPunct="1">
                  <a:lnSpc>
                    <a:spcPct val="90000"/>
                  </a:lnSpc>
                  <a:spcBef>
                    <a:spcPct val="0"/>
                  </a:spcBef>
                  <a:spcAft>
                    <a:spcPct val="35000"/>
                  </a:spcAft>
                  <a:buClrTx/>
                  <a:buSzTx/>
                  <a:tabLst/>
                  <a:defRPr/>
                </a:pPr>
                <a:r>
                  <a:rPr kumimoji="0" lang="en-US" sz="1050" b="0" i="0" u="none" strike="noStrike" kern="0" cap="none" spc="0" normalizeH="0" baseline="0" noProof="0" dirty="0">
                    <a:ln>
                      <a:noFill/>
                    </a:ln>
                    <a:solidFill>
                      <a:srgbClr val="000000"/>
                    </a:solidFill>
                    <a:effectLst/>
                    <a:uLnTx/>
                    <a:uFillTx/>
                    <a:latin typeface="Open Sans"/>
                    <a:ea typeface="+mn-ea"/>
                    <a:cs typeface="+mn-cs"/>
                  </a:rPr>
                  <a:t>Capture real-time channel interactions across lifecycle</a:t>
                </a:r>
              </a:p>
              <a:p>
                <a:pPr marL="60325" marR="0" lvl="0" defTabSz="622300" eaLnBrk="1" fontAlgn="auto" latinLnBrk="0" hangingPunct="1">
                  <a:lnSpc>
                    <a:spcPct val="90000"/>
                  </a:lnSpc>
                  <a:spcBef>
                    <a:spcPct val="0"/>
                  </a:spcBef>
                  <a:spcAft>
                    <a:spcPct val="35000"/>
                  </a:spcAft>
                  <a:buClrTx/>
                  <a:buSzTx/>
                  <a:tabLst/>
                  <a:defRPr/>
                </a:pPr>
                <a:r>
                  <a:rPr lang="en-US" sz="1050" kern="0" dirty="0">
                    <a:solidFill>
                      <a:srgbClr val="000000"/>
                    </a:solidFill>
                    <a:latin typeface="Open Sans"/>
                  </a:rPr>
                  <a:t>Examples: Product/Category page View, Page/Application abandonment, Profile change event, App interaction</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EAF13573-0795-4408-8708-33A23DAA4580}"/>
                  </a:ext>
                </a:extLst>
              </p:cNvPr>
              <p:cNvCxnSpPr>
                <a:cxnSpLocks/>
              </p:cNvCxnSpPr>
              <p:nvPr/>
            </p:nvCxnSpPr>
            <p:spPr>
              <a:xfrm>
                <a:off x="9787443" y="3966450"/>
                <a:ext cx="1925846" cy="7019"/>
              </a:xfrm>
              <a:prstGeom prst="line">
                <a:avLst/>
              </a:prstGeom>
              <a:noFill/>
              <a:ln w="50800" cap="flat" cmpd="sng" algn="ctr">
                <a:solidFill>
                  <a:schemeClr val="accent2"/>
                </a:solidFill>
                <a:prstDash val="solid"/>
                <a:miter lim="800000"/>
              </a:ln>
              <a:effectLst/>
            </p:spPr>
          </p:cxnSp>
        </p:grpSp>
        <p:sp>
          <p:nvSpPr>
            <p:cNvPr id="13" name="object 77">
              <a:extLst>
                <a:ext uri="{FF2B5EF4-FFF2-40B4-BE49-F238E27FC236}">
                  <a16:creationId xmlns:a16="http://schemas.microsoft.com/office/drawing/2014/main" id="{907CF1D7-226E-47BF-9938-B3D3308B78C5}"/>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sp>
        <p:nvSpPr>
          <p:cNvPr id="16" name="Rectangle 15">
            <a:extLst>
              <a:ext uri="{FF2B5EF4-FFF2-40B4-BE49-F238E27FC236}">
                <a16:creationId xmlns:a16="http://schemas.microsoft.com/office/drawing/2014/main" id="{1AAFCF6B-8BF8-4A18-9FB8-1479586E3EC0}"/>
              </a:ext>
            </a:extLst>
          </p:cNvPr>
          <p:cNvSpPr/>
          <p:nvPr/>
        </p:nvSpPr>
        <p:spPr>
          <a:xfrm>
            <a:off x="3775598" y="1302854"/>
            <a:ext cx="3633169" cy="523220"/>
          </a:xfrm>
          <a:prstGeom prst="rect">
            <a:avLst/>
          </a:prstGeom>
        </p:spPr>
        <p:txBody>
          <a:bodyPr wrap="square">
            <a:spAutoFit/>
          </a:bodyPr>
          <a:lstStyle/>
          <a:p>
            <a:pPr lvl="0" algn="ctr">
              <a:defRPr/>
            </a:pPr>
            <a:r>
              <a:rPr lang="en-US" sz="1400" b="1" spc="600" dirty="0"/>
              <a:t>INTERACTION CAPTURE</a:t>
            </a:r>
          </a:p>
        </p:txBody>
      </p:sp>
      <p:grpSp>
        <p:nvGrpSpPr>
          <p:cNvPr id="17" name="Group 16">
            <a:extLst>
              <a:ext uri="{FF2B5EF4-FFF2-40B4-BE49-F238E27FC236}">
                <a16:creationId xmlns:a16="http://schemas.microsoft.com/office/drawing/2014/main" id="{9AD6941E-88F0-450A-A7DD-0F6E5B20C63E}"/>
              </a:ext>
            </a:extLst>
          </p:cNvPr>
          <p:cNvGrpSpPr/>
          <p:nvPr/>
        </p:nvGrpSpPr>
        <p:grpSpPr>
          <a:xfrm>
            <a:off x="296123" y="3688191"/>
            <a:ext cx="2917258" cy="1391678"/>
            <a:chOff x="396658" y="1876908"/>
            <a:chExt cx="2917258" cy="1391678"/>
          </a:xfrm>
        </p:grpSpPr>
        <p:sp>
          <p:nvSpPr>
            <p:cNvPr id="18" name="object 13">
              <a:extLst>
                <a:ext uri="{FF2B5EF4-FFF2-40B4-BE49-F238E27FC236}">
                  <a16:creationId xmlns:a16="http://schemas.microsoft.com/office/drawing/2014/main" id="{D9BCDAB6-80B8-41DE-9FAD-70C761F7ECF6}"/>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Journey Activity Interaction</a:t>
              </a:r>
              <a:endParaRPr sz="1100" b="1" kern="0">
                <a:solidFill>
                  <a:srgbClr val="000000"/>
                </a:solidFill>
                <a:latin typeface="Open Sans"/>
              </a:endParaRPr>
            </a:p>
          </p:txBody>
        </p:sp>
        <p:grpSp>
          <p:nvGrpSpPr>
            <p:cNvPr id="19" name="Group 18">
              <a:extLst>
                <a:ext uri="{FF2B5EF4-FFF2-40B4-BE49-F238E27FC236}">
                  <a16:creationId xmlns:a16="http://schemas.microsoft.com/office/drawing/2014/main" id="{FD68D01A-6ACF-4135-84BD-FB6D051D1384}"/>
                </a:ext>
              </a:extLst>
            </p:cNvPr>
            <p:cNvGrpSpPr/>
            <p:nvPr/>
          </p:nvGrpSpPr>
          <p:grpSpPr>
            <a:xfrm>
              <a:off x="474530" y="2676794"/>
              <a:ext cx="2769162" cy="591792"/>
              <a:chOff x="9785358" y="3959106"/>
              <a:chExt cx="1915350" cy="430951"/>
            </a:xfrm>
          </p:grpSpPr>
          <p:sp>
            <p:nvSpPr>
              <p:cNvPr id="21" name="Rectangle 20">
                <a:extLst>
                  <a:ext uri="{FF2B5EF4-FFF2-40B4-BE49-F238E27FC236}">
                    <a16:creationId xmlns:a16="http://schemas.microsoft.com/office/drawing/2014/main" id="{9BD45B7F-CDD7-4410-9153-33EC6F720799}"/>
                  </a:ext>
                </a:extLst>
              </p:cNvPr>
              <p:cNvSpPr/>
              <p:nvPr/>
            </p:nvSpPr>
            <p:spPr>
              <a:xfrm>
                <a:off x="9785359" y="3978518"/>
                <a:ext cx="1915349"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Journey activity as input towards dynamic segments for site personalization</a:t>
                </a:r>
              </a:p>
            </p:txBody>
          </p:sp>
          <p:cxnSp>
            <p:nvCxnSpPr>
              <p:cNvPr id="22" name="Straight Connector 21">
                <a:extLst>
                  <a:ext uri="{FF2B5EF4-FFF2-40B4-BE49-F238E27FC236}">
                    <a16:creationId xmlns:a16="http://schemas.microsoft.com/office/drawing/2014/main" id="{9BE66E6C-13AD-4746-9998-A07E5C99A8CD}"/>
                  </a:ext>
                </a:extLst>
              </p:cNvPr>
              <p:cNvCxnSpPr>
                <a:cxnSpLocks/>
              </p:cNvCxnSpPr>
              <p:nvPr/>
            </p:nvCxnSpPr>
            <p:spPr>
              <a:xfrm flipV="1">
                <a:off x="9785358" y="3959106"/>
                <a:ext cx="1915347" cy="14363"/>
              </a:xfrm>
              <a:prstGeom prst="line">
                <a:avLst/>
              </a:prstGeom>
              <a:noFill/>
              <a:ln w="50800" cap="flat" cmpd="sng" algn="ctr">
                <a:solidFill>
                  <a:schemeClr val="accent2"/>
                </a:solidFill>
                <a:prstDash val="solid"/>
                <a:miter lim="800000"/>
              </a:ln>
              <a:effectLst/>
            </p:spPr>
          </p:cxnSp>
        </p:grpSp>
        <p:sp>
          <p:nvSpPr>
            <p:cNvPr id="20" name="object 77">
              <a:extLst>
                <a:ext uri="{FF2B5EF4-FFF2-40B4-BE49-F238E27FC236}">
                  <a16:creationId xmlns:a16="http://schemas.microsoft.com/office/drawing/2014/main" id="{4774E707-6E3F-481D-815A-C6D65D4E81FD}"/>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grpSp>
        <p:nvGrpSpPr>
          <p:cNvPr id="23" name="Group 22">
            <a:extLst>
              <a:ext uri="{FF2B5EF4-FFF2-40B4-BE49-F238E27FC236}">
                <a16:creationId xmlns:a16="http://schemas.microsoft.com/office/drawing/2014/main" id="{42D41425-E9C4-4B5C-AC6C-98AF31CE530D}"/>
              </a:ext>
            </a:extLst>
          </p:cNvPr>
          <p:cNvGrpSpPr/>
          <p:nvPr/>
        </p:nvGrpSpPr>
        <p:grpSpPr>
          <a:xfrm>
            <a:off x="307576" y="5662328"/>
            <a:ext cx="2835577" cy="855283"/>
            <a:chOff x="396658" y="2422906"/>
            <a:chExt cx="2968500" cy="855283"/>
          </a:xfrm>
        </p:grpSpPr>
        <p:sp>
          <p:nvSpPr>
            <p:cNvPr id="24" name="object 13">
              <a:extLst>
                <a:ext uri="{FF2B5EF4-FFF2-40B4-BE49-F238E27FC236}">
                  <a16:creationId xmlns:a16="http://schemas.microsoft.com/office/drawing/2014/main" id="{BB874D60-0E94-49AB-8715-125310B2C6A7}"/>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Action Center Interactions</a:t>
              </a:r>
              <a:endParaRPr sz="1100" b="1" kern="0">
                <a:solidFill>
                  <a:srgbClr val="000000"/>
                </a:solidFill>
                <a:latin typeface="Open Sans"/>
              </a:endParaRPr>
            </a:p>
          </p:txBody>
        </p:sp>
        <p:grpSp>
          <p:nvGrpSpPr>
            <p:cNvPr id="25" name="Group 24">
              <a:extLst>
                <a:ext uri="{FF2B5EF4-FFF2-40B4-BE49-F238E27FC236}">
                  <a16:creationId xmlns:a16="http://schemas.microsoft.com/office/drawing/2014/main" id="{7F3B9587-06F4-436B-9BE0-1A454F65BB69}"/>
                </a:ext>
              </a:extLst>
            </p:cNvPr>
            <p:cNvGrpSpPr/>
            <p:nvPr/>
          </p:nvGrpSpPr>
          <p:grpSpPr>
            <a:xfrm>
              <a:off x="447901" y="2696509"/>
              <a:ext cx="2917257" cy="581680"/>
              <a:chOff x="9766944" y="3973469"/>
              <a:chExt cx="2017784" cy="423588"/>
            </a:xfrm>
          </p:grpSpPr>
          <p:sp>
            <p:nvSpPr>
              <p:cNvPr id="26" name="Rectangle 25">
                <a:extLst>
                  <a:ext uri="{FF2B5EF4-FFF2-40B4-BE49-F238E27FC236}">
                    <a16:creationId xmlns:a16="http://schemas.microsoft.com/office/drawing/2014/main" id="{5EF143A8-D74E-428B-9CD7-422FE8032D06}"/>
                  </a:ext>
                </a:extLst>
              </p:cNvPr>
              <p:cNvSpPr/>
              <p:nvPr/>
            </p:nvSpPr>
            <p:spPr>
              <a:xfrm>
                <a:off x="9766944" y="3985518"/>
                <a:ext cx="2017784" cy="411539"/>
              </a:xfrm>
              <a:prstGeom prst="rect">
                <a:avLst/>
              </a:prstGeom>
              <a:solidFill>
                <a:srgbClr val="F2F2F2"/>
              </a:soli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AD/Sales team gets power to create dynamic segments for site personalization</a:t>
                </a:r>
              </a:p>
            </p:txBody>
          </p:sp>
          <p:cxnSp>
            <p:nvCxnSpPr>
              <p:cNvPr id="27" name="Straight Connector 26">
                <a:extLst>
                  <a:ext uri="{FF2B5EF4-FFF2-40B4-BE49-F238E27FC236}">
                    <a16:creationId xmlns:a16="http://schemas.microsoft.com/office/drawing/2014/main" id="{F366AE67-7CA1-43BA-BC16-43652DC6C7C6}"/>
                  </a:ext>
                </a:extLst>
              </p:cNvPr>
              <p:cNvCxnSpPr>
                <a:cxnSpLocks/>
              </p:cNvCxnSpPr>
              <p:nvPr/>
            </p:nvCxnSpPr>
            <p:spPr>
              <a:xfrm>
                <a:off x="9766944" y="3973469"/>
                <a:ext cx="2017784" cy="0"/>
              </a:xfrm>
              <a:prstGeom prst="line">
                <a:avLst/>
              </a:prstGeom>
              <a:noFill/>
              <a:ln w="50800" cap="flat" cmpd="sng" algn="ctr">
                <a:solidFill>
                  <a:schemeClr val="accent2"/>
                </a:solidFill>
                <a:prstDash val="solid"/>
                <a:miter lim="800000"/>
              </a:ln>
              <a:effectLst/>
            </p:spPr>
          </p:cxnSp>
        </p:grpSp>
      </p:grpSp>
      <p:grpSp>
        <p:nvGrpSpPr>
          <p:cNvPr id="28" name="Group 27">
            <a:extLst>
              <a:ext uri="{FF2B5EF4-FFF2-40B4-BE49-F238E27FC236}">
                <a16:creationId xmlns:a16="http://schemas.microsoft.com/office/drawing/2014/main" id="{75A84440-FA39-4ECE-B999-2A1F14B586D6}"/>
              </a:ext>
            </a:extLst>
          </p:cNvPr>
          <p:cNvGrpSpPr/>
          <p:nvPr/>
        </p:nvGrpSpPr>
        <p:grpSpPr>
          <a:xfrm>
            <a:off x="4090898" y="3675010"/>
            <a:ext cx="2926337" cy="1523340"/>
            <a:chOff x="396658" y="1876908"/>
            <a:chExt cx="2926337" cy="1523340"/>
          </a:xfrm>
        </p:grpSpPr>
        <p:sp>
          <p:nvSpPr>
            <p:cNvPr id="29" name="object 13">
              <a:extLst>
                <a:ext uri="{FF2B5EF4-FFF2-40B4-BE49-F238E27FC236}">
                  <a16:creationId xmlns:a16="http://schemas.microsoft.com/office/drawing/2014/main" id="{2904804D-F106-498D-AF5E-39BABFF56C5F}"/>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Identity Matching</a:t>
              </a:r>
              <a:endParaRPr sz="1100" b="1" kern="0" dirty="0">
                <a:solidFill>
                  <a:srgbClr val="000000"/>
                </a:solidFill>
                <a:latin typeface="Open Sans"/>
              </a:endParaRPr>
            </a:p>
          </p:txBody>
        </p:sp>
        <p:grpSp>
          <p:nvGrpSpPr>
            <p:cNvPr id="30" name="Group 29">
              <a:extLst>
                <a:ext uri="{FF2B5EF4-FFF2-40B4-BE49-F238E27FC236}">
                  <a16:creationId xmlns:a16="http://schemas.microsoft.com/office/drawing/2014/main" id="{E5BB9D82-C301-4382-8BFF-BFF2FBF41A31}"/>
                </a:ext>
              </a:extLst>
            </p:cNvPr>
            <p:cNvGrpSpPr/>
            <p:nvPr/>
          </p:nvGrpSpPr>
          <p:grpSpPr>
            <a:xfrm>
              <a:off x="409939" y="2696508"/>
              <a:ext cx="2913056" cy="703740"/>
              <a:chOff x="9740685" y="3973469"/>
              <a:chExt cx="2014878" cy="512474"/>
            </a:xfrm>
          </p:grpSpPr>
          <p:sp>
            <p:nvSpPr>
              <p:cNvPr id="32" name="Rectangle 31">
                <a:extLst>
                  <a:ext uri="{FF2B5EF4-FFF2-40B4-BE49-F238E27FC236}">
                    <a16:creationId xmlns:a16="http://schemas.microsoft.com/office/drawing/2014/main" id="{F93212C7-872E-4A28-8B7C-ECA5C2807C50}"/>
                  </a:ext>
                </a:extLst>
              </p:cNvPr>
              <p:cNvSpPr/>
              <p:nvPr/>
            </p:nvSpPr>
            <p:spPr>
              <a:xfrm>
                <a:off x="9740685" y="3985518"/>
                <a:ext cx="2008598"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112713" lvl="0" defTabSz="622300">
                  <a:lnSpc>
                    <a:spcPct val="90000"/>
                  </a:lnSpc>
                  <a:spcBef>
                    <a:spcPct val="0"/>
                  </a:spcBef>
                  <a:spcAft>
                    <a:spcPct val="35000"/>
                  </a:spcAft>
                  <a:defRPr/>
                </a:pPr>
                <a:r>
                  <a:rPr lang="en-US" sz="1050" kern="0" dirty="0">
                    <a:solidFill>
                      <a:srgbClr val="000000"/>
                    </a:solidFill>
                    <a:latin typeface="Open Sans"/>
                  </a:rPr>
                  <a:t>Map anonymous interactions to gain insight about customer behaviors</a:t>
                </a:r>
              </a:p>
            </p:txBody>
          </p:sp>
          <p:cxnSp>
            <p:nvCxnSpPr>
              <p:cNvPr id="33" name="Straight Connector 32">
                <a:extLst>
                  <a:ext uri="{FF2B5EF4-FFF2-40B4-BE49-F238E27FC236}">
                    <a16:creationId xmlns:a16="http://schemas.microsoft.com/office/drawing/2014/main" id="{6516691E-ADDC-46E3-8045-A2C7E972E398}"/>
                  </a:ext>
                </a:extLst>
              </p:cNvPr>
              <p:cNvCxnSpPr>
                <a:cxnSpLocks/>
              </p:cNvCxnSpPr>
              <p:nvPr/>
            </p:nvCxnSpPr>
            <p:spPr>
              <a:xfrm>
                <a:off x="9746344" y="3973469"/>
                <a:ext cx="2009219" cy="0"/>
              </a:xfrm>
              <a:prstGeom prst="line">
                <a:avLst/>
              </a:prstGeom>
              <a:noFill/>
              <a:ln w="50800" cap="flat" cmpd="sng" algn="ctr">
                <a:solidFill>
                  <a:schemeClr val="accent3"/>
                </a:solidFill>
                <a:prstDash val="solid"/>
                <a:miter lim="800000"/>
              </a:ln>
              <a:effectLst/>
            </p:spPr>
          </p:cxnSp>
        </p:grpSp>
        <p:sp>
          <p:nvSpPr>
            <p:cNvPr id="31" name="object 77">
              <a:extLst>
                <a:ext uri="{FF2B5EF4-FFF2-40B4-BE49-F238E27FC236}">
                  <a16:creationId xmlns:a16="http://schemas.microsoft.com/office/drawing/2014/main" id="{C7C46712-1B79-4F5A-A5E7-7373956ADB32}"/>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grpSp>
        <p:nvGrpSpPr>
          <p:cNvPr id="34" name="Group 33">
            <a:extLst>
              <a:ext uri="{FF2B5EF4-FFF2-40B4-BE49-F238E27FC236}">
                <a16:creationId xmlns:a16="http://schemas.microsoft.com/office/drawing/2014/main" id="{377DD451-84C4-43F7-8986-D740CB0B6F41}"/>
              </a:ext>
            </a:extLst>
          </p:cNvPr>
          <p:cNvGrpSpPr/>
          <p:nvPr/>
        </p:nvGrpSpPr>
        <p:grpSpPr>
          <a:xfrm>
            <a:off x="4104177" y="5096413"/>
            <a:ext cx="2917260" cy="1523340"/>
            <a:chOff x="396656" y="1876908"/>
            <a:chExt cx="2917260" cy="1523340"/>
          </a:xfrm>
        </p:grpSpPr>
        <p:sp>
          <p:nvSpPr>
            <p:cNvPr id="35" name="object 13">
              <a:extLst>
                <a:ext uri="{FF2B5EF4-FFF2-40B4-BE49-F238E27FC236}">
                  <a16:creationId xmlns:a16="http://schemas.microsoft.com/office/drawing/2014/main" id="{749E1A12-4F51-42FF-AB3D-F22E5D2FBCC8}"/>
                </a:ext>
              </a:extLst>
            </p:cNvPr>
            <p:cNvSpPr txBox="1"/>
            <p:nvPr/>
          </p:nvSpPr>
          <p:spPr>
            <a:xfrm>
              <a:off x="396658" y="2422906"/>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Real-Time Segmentation</a:t>
              </a:r>
              <a:endParaRPr sz="1100" b="1" kern="0">
                <a:solidFill>
                  <a:srgbClr val="000000"/>
                </a:solidFill>
                <a:latin typeface="Open Sans"/>
              </a:endParaRPr>
            </a:p>
          </p:txBody>
        </p:sp>
        <p:grpSp>
          <p:nvGrpSpPr>
            <p:cNvPr id="36" name="Group 35">
              <a:extLst>
                <a:ext uri="{FF2B5EF4-FFF2-40B4-BE49-F238E27FC236}">
                  <a16:creationId xmlns:a16="http://schemas.microsoft.com/office/drawing/2014/main" id="{D5651415-AC82-441A-8AD7-6161826CE445}"/>
                </a:ext>
              </a:extLst>
            </p:cNvPr>
            <p:cNvGrpSpPr/>
            <p:nvPr/>
          </p:nvGrpSpPr>
          <p:grpSpPr>
            <a:xfrm>
              <a:off x="396656" y="2696508"/>
              <a:ext cx="2917260" cy="703740"/>
              <a:chOff x="9731499" y="3973469"/>
              <a:chExt cx="2017786" cy="512474"/>
            </a:xfrm>
          </p:grpSpPr>
          <p:sp>
            <p:nvSpPr>
              <p:cNvPr id="38" name="Rectangle 37">
                <a:extLst>
                  <a:ext uri="{FF2B5EF4-FFF2-40B4-BE49-F238E27FC236}">
                    <a16:creationId xmlns:a16="http://schemas.microsoft.com/office/drawing/2014/main" id="{E0622ADF-20E3-4251-9A96-0CEDB2BB3F26}"/>
                  </a:ext>
                </a:extLst>
              </p:cNvPr>
              <p:cNvSpPr/>
              <p:nvPr/>
            </p:nvSpPr>
            <p:spPr>
              <a:xfrm>
                <a:off x="9731500" y="3985518"/>
                <a:ext cx="2014880"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Progressive profiling powered by real-time interactions</a:t>
                </a:r>
              </a:p>
              <a:p>
                <a:pPr marL="60325" defTabSz="622300">
                  <a:lnSpc>
                    <a:spcPct val="90000"/>
                  </a:lnSpc>
                  <a:spcBef>
                    <a:spcPct val="0"/>
                  </a:spcBef>
                  <a:spcAft>
                    <a:spcPct val="35000"/>
                  </a:spcAft>
                  <a:defRPr/>
                </a:pPr>
                <a:r>
                  <a:rPr lang="en-US" sz="1050" kern="0" dirty="0">
                    <a:solidFill>
                      <a:srgbClr val="000000"/>
                    </a:solidFill>
                    <a:latin typeface="Open Sans"/>
                  </a:rPr>
                  <a:t>Point &amp; click segmentation rules based on aggregation of interactions &amp; profile</a:t>
                </a:r>
              </a:p>
              <a:p>
                <a:pPr marL="285750" marR="0" lvl="0" indent="-285750" defTabSz="62230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solidFill>
                  <a:effectLst/>
                  <a:uLnTx/>
                  <a:uFillTx/>
                  <a:latin typeface="Open Sans"/>
                  <a:ea typeface="+mn-ea"/>
                  <a:cs typeface="+mn-cs"/>
                </a:endParaRPr>
              </a:p>
            </p:txBody>
          </p:sp>
          <p:cxnSp>
            <p:nvCxnSpPr>
              <p:cNvPr id="39" name="Straight Connector 38">
                <a:extLst>
                  <a:ext uri="{FF2B5EF4-FFF2-40B4-BE49-F238E27FC236}">
                    <a16:creationId xmlns:a16="http://schemas.microsoft.com/office/drawing/2014/main" id="{0410F5B3-3E80-45F0-AF5E-7B68CCF4B546}"/>
                  </a:ext>
                </a:extLst>
              </p:cNvPr>
              <p:cNvCxnSpPr>
                <a:cxnSpLocks/>
              </p:cNvCxnSpPr>
              <p:nvPr/>
            </p:nvCxnSpPr>
            <p:spPr>
              <a:xfrm>
                <a:off x="9731499" y="3973469"/>
                <a:ext cx="2017786" cy="0"/>
              </a:xfrm>
              <a:prstGeom prst="line">
                <a:avLst/>
              </a:prstGeom>
              <a:noFill/>
              <a:ln w="50800" cap="flat" cmpd="sng" algn="ctr">
                <a:solidFill>
                  <a:schemeClr val="accent3"/>
                </a:solidFill>
                <a:prstDash val="solid"/>
                <a:miter lim="800000"/>
              </a:ln>
              <a:effectLst/>
            </p:spPr>
          </p:cxnSp>
        </p:grpSp>
        <p:sp>
          <p:nvSpPr>
            <p:cNvPr id="37" name="object 77">
              <a:extLst>
                <a:ext uri="{FF2B5EF4-FFF2-40B4-BE49-F238E27FC236}">
                  <a16:creationId xmlns:a16="http://schemas.microsoft.com/office/drawing/2014/main" id="{E466B17E-0F8F-4F26-866B-8C68EF8A2EE6}"/>
                </a:ext>
              </a:extLst>
            </p:cNvPr>
            <p:cNvSpPr/>
            <p:nvPr/>
          </p:nvSpPr>
          <p:spPr>
            <a:xfrm>
              <a:off x="1606049" y="187690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rgbClr val="00B0F0"/>
              </a:solidFill>
            </a:ln>
          </p:spPr>
          <p:txBody>
            <a:bodyPr wrap="square" lIns="0" tIns="0" rIns="0" bIns="0" rtlCol="0"/>
            <a:lstStyle/>
            <a:p>
              <a:endParaRPr sz="1600"/>
            </a:p>
          </p:txBody>
        </p:sp>
      </p:grpSp>
      <p:sp>
        <p:nvSpPr>
          <p:cNvPr id="41" name="object 77">
            <a:extLst>
              <a:ext uri="{FF2B5EF4-FFF2-40B4-BE49-F238E27FC236}">
                <a16:creationId xmlns:a16="http://schemas.microsoft.com/office/drawing/2014/main" id="{C8739294-972E-4C6F-A4CD-6D17408E56D7}"/>
              </a:ext>
            </a:extLst>
          </p:cNvPr>
          <p:cNvSpPr/>
          <p:nvPr/>
        </p:nvSpPr>
        <p:spPr>
          <a:xfrm>
            <a:off x="5317101" y="5093933"/>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43" name="Group 42">
            <a:extLst>
              <a:ext uri="{FF2B5EF4-FFF2-40B4-BE49-F238E27FC236}">
                <a16:creationId xmlns:a16="http://schemas.microsoft.com/office/drawing/2014/main" id="{01B5145D-7BEE-4073-8AA3-1BC6A44995EA}"/>
              </a:ext>
            </a:extLst>
          </p:cNvPr>
          <p:cNvGrpSpPr/>
          <p:nvPr/>
        </p:nvGrpSpPr>
        <p:grpSpPr>
          <a:xfrm>
            <a:off x="7425416" y="1927494"/>
            <a:ext cx="2917258" cy="1507286"/>
            <a:chOff x="256531" y="1891312"/>
            <a:chExt cx="2917258" cy="1507286"/>
          </a:xfrm>
        </p:grpSpPr>
        <p:sp>
          <p:nvSpPr>
            <p:cNvPr id="44" name="object 13">
              <a:extLst>
                <a:ext uri="{FF2B5EF4-FFF2-40B4-BE49-F238E27FC236}">
                  <a16:creationId xmlns:a16="http://schemas.microsoft.com/office/drawing/2014/main" id="{97A83EEA-1024-41B6-9B8E-4E1AB70B3FA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Journey Injection</a:t>
              </a:r>
              <a:endParaRPr sz="1100" b="1" kern="0">
                <a:solidFill>
                  <a:srgbClr val="000000"/>
                </a:solidFill>
                <a:latin typeface="Open Sans"/>
              </a:endParaRPr>
            </a:p>
          </p:txBody>
        </p:sp>
        <p:grpSp>
          <p:nvGrpSpPr>
            <p:cNvPr id="45" name="Group 44">
              <a:extLst>
                <a:ext uri="{FF2B5EF4-FFF2-40B4-BE49-F238E27FC236}">
                  <a16:creationId xmlns:a16="http://schemas.microsoft.com/office/drawing/2014/main" id="{19DCE9F3-BDF0-4D7E-9575-73C2FBAD4EEB}"/>
                </a:ext>
              </a:extLst>
            </p:cNvPr>
            <p:cNvGrpSpPr/>
            <p:nvPr/>
          </p:nvGrpSpPr>
          <p:grpSpPr>
            <a:xfrm>
              <a:off x="716358" y="2696500"/>
              <a:ext cx="1910922" cy="702098"/>
              <a:chOff x="9952631" y="3973469"/>
              <a:chExt cx="1321731" cy="511279"/>
            </a:xfrm>
          </p:grpSpPr>
          <p:sp>
            <p:nvSpPr>
              <p:cNvPr id="47" name="Rectangle 46">
                <a:extLst>
                  <a:ext uri="{FF2B5EF4-FFF2-40B4-BE49-F238E27FC236}">
                    <a16:creationId xmlns:a16="http://schemas.microsoft.com/office/drawing/2014/main" id="{EFE6C1AD-655C-40C4-B6AE-C8BD63CA20B8}"/>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rgbClr val="000000"/>
                    </a:solidFill>
                    <a:latin typeface="Open Sans"/>
                  </a:rPr>
                  <a:t>Realtime journey injection from interaction-based segments</a:t>
                </a:r>
              </a:p>
            </p:txBody>
          </p:sp>
          <p:cxnSp>
            <p:nvCxnSpPr>
              <p:cNvPr id="48" name="Straight Connector 47">
                <a:extLst>
                  <a:ext uri="{FF2B5EF4-FFF2-40B4-BE49-F238E27FC236}">
                    <a16:creationId xmlns:a16="http://schemas.microsoft.com/office/drawing/2014/main" id="{9134D1D7-DDDA-47D4-81D3-51B0F16BB02D}"/>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sp>
          <p:nvSpPr>
            <p:cNvPr id="46" name="object 77">
              <a:extLst>
                <a:ext uri="{FF2B5EF4-FFF2-40B4-BE49-F238E27FC236}">
                  <a16:creationId xmlns:a16="http://schemas.microsoft.com/office/drawing/2014/main" id="{372EA4D1-AB09-4DC5-B67E-1EE8E1EE567E}"/>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grpSp>
        <p:nvGrpSpPr>
          <p:cNvPr id="49" name="Group 48">
            <a:extLst>
              <a:ext uri="{FF2B5EF4-FFF2-40B4-BE49-F238E27FC236}">
                <a16:creationId xmlns:a16="http://schemas.microsoft.com/office/drawing/2014/main" id="{A67AC6C8-DAC5-48EB-8941-BE259766A452}"/>
              </a:ext>
            </a:extLst>
          </p:cNvPr>
          <p:cNvGrpSpPr/>
          <p:nvPr/>
        </p:nvGrpSpPr>
        <p:grpSpPr>
          <a:xfrm>
            <a:off x="7445822" y="3673153"/>
            <a:ext cx="2917258" cy="1507286"/>
            <a:chOff x="256531" y="1891312"/>
            <a:chExt cx="2917258" cy="1507286"/>
          </a:xfrm>
        </p:grpSpPr>
        <p:sp>
          <p:nvSpPr>
            <p:cNvPr id="50" name="object 13">
              <a:extLst>
                <a:ext uri="{FF2B5EF4-FFF2-40B4-BE49-F238E27FC236}">
                  <a16:creationId xmlns:a16="http://schemas.microsoft.com/office/drawing/2014/main" id="{0132419A-7436-4605-83E2-49AD0CA1D2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Journey Decisioning</a:t>
              </a:r>
              <a:endParaRPr sz="1100" b="1" kern="0" dirty="0">
                <a:solidFill>
                  <a:srgbClr val="000000"/>
                </a:solidFill>
                <a:latin typeface="Open Sans"/>
              </a:endParaRPr>
            </a:p>
          </p:txBody>
        </p:sp>
        <p:grpSp>
          <p:nvGrpSpPr>
            <p:cNvPr id="51" name="Group 50">
              <a:extLst>
                <a:ext uri="{FF2B5EF4-FFF2-40B4-BE49-F238E27FC236}">
                  <a16:creationId xmlns:a16="http://schemas.microsoft.com/office/drawing/2014/main" id="{B925C8A2-2C2E-43BF-B854-7631DB997C61}"/>
                </a:ext>
              </a:extLst>
            </p:cNvPr>
            <p:cNvGrpSpPr/>
            <p:nvPr/>
          </p:nvGrpSpPr>
          <p:grpSpPr>
            <a:xfrm>
              <a:off x="716358" y="2696500"/>
              <a:ext cx="1910922" cy="702098"/>
              <a:chOff x="9952631" y="3973469"/>
              <a:chExt cx="1321731" cy="511279"/>
            </a:xfrm>
          </p:grpSpPr>
          <p:sp>
            <p:nvSpPr>
              <p:cNvPr id="53" name="Rectangle 52">
                <a:extLst>
                  <a:ext uri="{FF2B5EF4-FFF2-40B4-BE49-F238E27FC236}">
                    <a16:creationId xmlns:a16="http://schemas.microsoft.com/office/drawing/2014/main" id="{0F0BB0D9-0A07-4475-8D7C-D882C8F94E06}"/>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defTabSz="622300">
                  <a:lnSpc>
                    <a:spcPct val="90000"/>
                  </a:lnSpc>
                  <a:spcBef>
                    <a:spcPct val="0"/>
                  </a:spcBef>
                  <a:spcAft>
                    <a:spcPct val="35000"/>
                  </a:spcAft>
                  <a:defRPr/>
                </a:pPr>
                <a:r>
                  <a:rPr lang="en-US" sz="1050" kern="0" dirty="0">
                    <a:solidFill>
                      <a:srgbClr val="000000"/>
                    </a:solidFill>
                    <a:latin typeface="Open Sans"/>
                  </a:rPr>
                  <a:t>Realtime interaction based decisioning for journeys</a:t>
                </a:r>
              </a:p>
            </p:txBody>
          </p:sp>
          <p:cxnSp>
            <p:nvCxnSpPr>
              <p:cNvPr id="54" name="Straight Connector 53">
                <a:extLst>
                  <a:ext uri="{FF2B5EF4-FFF2-40B4-BE49-F238E27FC236}">
                    <a16:creationId xmlns:a16="http://schemas.microsoft.com/office/drawing/2014/main" id="{69775918-E5ED-4B27-92FC-DBFE3C294379}"/>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sp>
          <p:nvSpPr>
            <p:cNvPr id="52" name="object 77">
              <a:extLst>
                <a:ext uri="{FF2B5EF4-FFF2-40B4-BE49-F238E27FC236}">
                  <a16:creationId xmlns:a16="http://schemas.microsoft.com/office/drawing/2014/main" id="{922057C7-2266-4180-8509-250DB0E18B33}"/>
                </a:ext>
              </a:extLst>
            </p:cNvPr>
            <p:cNvSpPr/>
            <p:nvPr/>
          </p:nvSpPr>
          <p:spPr>
            <a:xfrm>
              <a:off x="1465922" y="1891312"/>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grpSp>
        <p:nvGrpSpPr>
          <p:cNvPr id="55" name="Group 54">
            <a:extLst>
              <a:ext uri="{FF2B5EF4-FFF2-40B4-BE49-F238E27FC236}">
                <a16:creationId xmlns:a16="http://schemas.microsoft.com/office/drawing/2014/main" id="{45820F3C-CC31-41F3-ABAD-3E1F4771FEFD}"/>
              </a:ext>
            </a:extLst>
          </p:cNvPr>
          <p:cNvGrpSpPr/>
          <p:nvPr/>
        </p:nvGrpSpPr>
        <p:grpSpPr>
          <a:xfrm>
            <a:off x="7436410" y="5667186"/>
            <a:ext cx="2879677" cy="733318"/>
            <a:chOff x="511813" y="2408341"/>
            <a:chExt cx="2917258" cy="733318"/>
          </a:xfrm>
        </p:grpSpPr>
        <p:sp>
          <p:nvSpPr>
            <p:cNvPr id="56" name="object 13">
              <a:extLst>
                <a:ext uri="{FF2B5EF4-FFF2-40B4-BE49-F238E27FC236}">
                  <a16:creationId xmlns:a16="http://schemas.microsoft.com/office/drawing/2014/main" id="{F713BD1A-A5F5-4492-BAAA-440CD13CB677}"/>
                </a:ext>
              </a:extLst>
            </p:cNvPr>
            <p:cNvSpPr txBox="1"/>
            <p:nvPr/>
          </p:nvSpPr>
          <p:spPr>
            <a:xfrm>
              <a:off x="511813" y="2408341"/>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Action Center Insights</a:t>
              </a:r>
              <a:endParaRPr sz="1100" b="1" kern="0" dirty="0">
                <a:solidFill>
                  <a:srgbClr val="000000"/>
                </a:solidFill>
                <a:latin typeface="Open Sans"/>
              </a:endParaRPr>
            </a:p>
          </p:txBody>
        </p:sp>
        <p:grpSp>
          <p:nvGrpSpPr>
            <p:cNvPr id="57" name="Group 56">
              <a:extLst>
                <a:ext uri="{FF2B5EF4-FFF2-40B4-BE49-F238E27FC236}">
                  <a16:creationId xmlns:a16="http://schemas.microsoft.com/office/drawing/2014/main" id="{3E6133EE-3CB7-4FC2-87EB-7980E966EE29}"/>
                </a:ext>
              </a:extLst>
            </p:cNvPr>
            <p:cNvGrpSpPr/>
            <p:nvPr/>
          </p:nvGrpSpPr>
          <p:grpSpPr>
            <a:xfrm>
              <a:off x="1016473" y="2655179"/>
              <a:ext cx="1910923" cy="486480"/>
              <a:chOff x="10160207" y="3943383"/>
              <a:chExt cx="1321731" cy="354263"/>
            </a:xfrm>
          </p:grpSpPr>
          <p:sp>
            <p:nvSpPr>
              <p:cNvPr id="59" name="Rectangle 58">
                <a:extLst>
                  <a:ext uri="{FF2B5EF4-FFF2-40B4-BE49-F238E27FC236}">
                    <a16:creationId xmlns:a16="http://schemas.microsoft.com/office/drawing/2014/main" id="{8F431D1B-F2A7-4FB8-AEAC-79388082D37B}"/>
                  </a:ext>
                </a:extLst>
              </p:cNvPr>
              <p:cNvSpPr/>
              <p:nvPr/>
            </p:nvSpPr>
            <p:spPr>
              <a:xfrm>
                <a:off x="10160207" y="3965067"/>
                <a:ext cx="1321731" cy="332579"/>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lvl="0" defTabSz="622300">
                  <a:lnSpc>
                    <a:spcPct val="90000"/>
                  </a:lnSpc>
                  <a:spcBef>
                    <a:spcPct val="0"/>
                  </a:spcBef>
                  <a:spcAft>
                    <a:spcPct val="35000"/>
                  </a:spcAft>
                  <a:defRPr/>
                </a:pPr>
                <a:r>
                  <a:rPr lang="en-US" sz="1050" kern="0" dirty="0">
                    <a:solidFill>
                      <a:srgbClr val="000000"/>
                    </a:solidFill>
                    <a:latin typeface="Open Sans"/>
                  </a:rPr>
                  <a:t>Bring contact/lead interaction summary to AD/Sales</a:t>
                </a:r>
              </a:p>
            </p:txBody>
          </p:sp>
          <p:cxnSp>
            <p:nvCxnSpPr>
              <p:cNvPr id="60" name="Straight Connector 59">
                <a:extLst>
                  <a:ext uri="{FF2B5EF4-FFF2-40B4-BE49-F238E27FC236}">
                    <a16:creationId xmlns:a16="http://schemas.microsoft.com/office/drawing/2014/main" id="{D38DEE31-B6E6-4E04-9FA0-5E55987A1DD8}"/>
                  </a:ext>
                </a:extLst>
              </p:cNvPr>
              <p:cNvCxnSpPr>
                <a:cxnSpLocks/>
              </p:cNvCxnSpPr>
              <p:nvPr/>
            </p:nvCxnSpPr>
            <p:spPr>
              <a:xfrm>
                <a:off x="10160207" y="3943383"/>
                <a:ext cx="1321731" cy="7088"/>
              </a:xfrm>
              <a:prstGeom prst="line">
                <a:avLst/>
              </a:prstGeom>
              <a:noFill/>
              <a:ln w="50800" cap="flat" cmpd="sng" algn="ctr">
                <a:solidFill>
                  <a:schemeClr val="accent1"/>
                </a:solidFill>
                <a:prstDash val="solid"/>
                <a:miter lim="800000"/>
              </a:ln>
              <a:effectLst/>
            </p:spPr>
          </p:cxnSp>
        </p:grpSp>
      </p:grpSp>
      <p:sp>
        <p:nvSpPr>
          <p:cNvPr id="61" name="object 77">
            <a:extLst>
              <a:ext uri="{FF2B5EF4-FFF2-40B4-BE49-F238E27FC236}">
                <a16:creationId xmlns:a16="http://schemas.microsoft.com/office/drawing/2014/main" id="{597F033F-DA1E-451E-816B-BCC1FDB4023D}"/>
              </a:ext>
            </a:extLst>
          </p:cNvPr>
          <p:cNvSpPr/>
          <p:nvPr/>
        </p:nvSpPr>
        <p:spPr>
          <a:xfrm>
            <a:off x="8697832" y="510816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grpSp>
        <p:nvGrpSpPr>
          <p:cNvPr id="64" name="Group 63">
            <a:extLst>
              <a:ext uri="{FF2B5EF4-FFF2-40B4-BE49-F238E27FC236}">
                <a16:creationId xmlns:a16="http://schemas.microsoft.com/office/drawing/2014/main" id="{6948425C-4E59-44FA-8F5F-59417729B558}"/>
              </a:ext>
            </a:extLst>
          </p:cNvPr>
          <p:cNvGrpSpPr/>
          <p:nvPr/>
        </p:nvGrpSpPr>
        <p:grpSpPr>
          <a:xfrm>
            <a:off x="8785254" y="5134471"/>
            <a:ext cx="323630" cy="424987"/>
            <a:chOff x="7823200" y="2862263"/>
            <a:chExt cx="400050" cy="504825"/>
          </a:xfrm>
        </p:grpSpPr>
        <p:sp>
          <p:nvSpPr>
            <p:cNvPr id="65" name="Freeform 341">
              <a:extLst>
                <a:ext uri="{FF2B5EF4-FFF2-40B4-BE49-F238E27FC236}">
                  <a16:creationId xmlns:a16="http://schemas.microsoft.com/office/drawing/2014/main" id="{02732D2C-3A6C-4B62-9D99-0DB64608965D}"/>
                </a:ext>
              </a:extLst>
            </p:cNvPr>
            <p:cNvSpPr>
              <a:spLocks noEditPoints="1"/>
            </p:cNvSpPr>
            <p:nvPr/>
          </p:nvSpPr>
          <p:spPr bwMode="auto">
            <a:xfrm>
              <a:off x="7823200" y="2862263"/>
              <a:ext cx="400050" cy="504825"/>
            </a:xfrm>
            <a:custGeom>
              <a:avLst/>
              <a:gdLst>
                <a:gd name="T0" fmla="*/ 175 w 187"/>
                <a:gd name="T1" fmla="*/ 101 h 236"/>
                <a:gd name="T2" fmla="*/ 175 w 187"/>
                <a:gd name="T3" fmla="*/ 101 h 236"/>
                <a:gd name="T4" fmla="*/ 175 w 187"/>
                <a:gd name="T5" fmla="*/ 82 h 236"/>
                <a:gd name="T6" fmla="*/ 93 w 187"/>
                <a:gd name="T7" fmla="*/ 0 h 236"/>
                <a:gd name="T8" fmla="*/ 11 w 187"/>
                <a:gd name="T9" fmla="*/ 82 h 236"/>
                <a:gd name="T10" fmla="*/ 11 w 187"/>
                <a:gd name="T11" fmla="*/ 101 h 236"/>
                <a:gd name="T12" fmla="*/ 11 w 187"/>
                <a:gd name="T13" fmla="*/ 102 h 236"/>
                <a:gd name="T14" fmla="*/ 0 w 187"/>
                <a:gd name="T15" fmla="*/ 120 h 236"/>
                <a:gd name="T16" fmla="*/ 0 w 187"/>
                <a:gd name="T17" fmla="*/ 164 h 236"/>
                <a:gd name="T18" fmla="*/ 20 w 187"/>
                <a:gd name="T19" fmla="*/ 185 h 236"/>
                <a:gd name="T20" fmla="*/ 33 w 187"/>
                <a:gd name="T21" fmla="*/ 185 h 236"/>
                <a:gd name="T22" fmla="*/ 38 w 187"/>
                <a:gd name="T23" fmla="*/ 180 h 236"/>
                <a:gd name="T24" fmla="*/ 38 w 187"/>
                <a:gd name="T25" fmla="*/ 104 h 236"/>
                <a:gd name="T26" fmla="*/ 33 w 187"/>
                <a:gd name="T27" fmla="*/ 99 h 236"/>
                <a:gd name="T28" fmla="*/ 21 w 187"/>
                <a:gd name="T29" fmla="*/ 99 h 236"/>
                <a:gd name="T30" fmla="*/ 21 w 187"/>
                <a:gd name="T31" fmla="*/ 82 h 236"/>
                <a:gd name="T32" fmla="*/ 93 w 187"/>
                <a:gd name="T33" fmla="*/ 10 h 236"/>
                <a:gd name="T34" fmla="*/ 165 w 187"/>
                <a:gd name="T35" fmla="*/ 82 h 236"/>
                <a:gd name="T36" fmla="*/ 165 w 187"/>
                <a:gd name="T37" fmla="*/ 99 h 236"/>
                <a:gd name="T38" fmla="*/ 153 w 187"/>
                <a:gd name="T39" fmla="*/ 99 h 236"/>
                <a:gd name="T40" fmla="*/ 148 w 187"/>
                <a:gd name="T41" fmla="*/ 104 h 236"/>
                <a:gd name="T42" fmla="*/ 148 w 187"/>
                <a:gd name="T43" fmla="*/ 180 h 236"/>
                <a:gd name="T44" fmla="*/ 153 w 187"/>
                <a:gd name="T45" fmla="*/ 185 h 236"/>
                <a:gd name="T46" fmla="*/ 166 w 187"/>
                <a:gd name="T47" fmla="*/ 185 h 236"/>
                <a:gd name="T48" fmla="*/ 168 w 187"/>
                <a:gd name="T49" fmla="*/ 185 h 236"/>
                <a:gd name="T50" fmla="*/ 120 w 187"/>
                <a:gd name="T51" fmla="*/ 219 h 236"/>
                <a:gd name="T52" fmla="*/ 109 w 187"/>
                <a:gd name="T53" fmla="*/ 212 h 236"/>
                <a:gd name="T54" fmla="*/ 89 w 187"/>
                <a:gd name="T55" fmla="*/ 212 h 236"/>
                <a:gd name="T56" fmla="*/ 77 w 187"/>
                <a:gd name="T57" fmla="*/ 224 h 236"/>
                <a:gd name="T58" fmla="*/ 89 w 187"/>
                <a:gd name="T59" fmla="*/ 236 h 236"/>
                <a:gd name="T60" fmla="*/ 109 w 187"/>
                <a:gd name="T61" fmla="*/ 236 h 236"/>
                <a:gd name="T62" fmla="*/ 120 w 187"/>
                <a:gd name="T63" fmla="*/ 229 h 236"/>
                <a:gd name="T64" fmla="*/ 179 w 187"/>
                <a:gd name="T65" fmla="*/ 180 h 236"/>
                <a:gd name="T66" fmla="*/ 187 w 187"/>
                <a:gd name="T67" fmla="*/ 164 h 236"/>
                <a:gd name="T68" fmla="*/ 187 w 187"/>
                <a:gd name="T69" fmla="*/ 120 h 236"/>
                <a:gd name="T70" fmla="*/ 175 w 187"/>
                <a:gd name="T71" fmla="*/ 101 h 236"/>
                <a:gd name="T72" fmla="*/ 28 w 187"/>
                <a:gd name="T73" fmla="*/ 175 h 236"/>
                <a:gd name="T74" fmla="*/ 20 w 187"/>
                <a:gd name="T75" fmla="*/ 175 h 236"/>
                <a:gd name="T76" fmla="*/ 9 w 187"/>
                <a:gd name="T77" fmla="*/ 164 h 236"/>
                <a:gd name="T78" fmla="*/ 9 w 187"/>
                <a:gd name="T79" fmla="*/ 120 h 236"/>
                <a:gd name="T80" fmla="*/ 20 w 187"/>
                <a:gd name="T81" fmla="*/ 109 h 236"/>
                <a:gd name="T82" fmla="*/ 28 w 187"/>
                <a:gd name="T83" fmla="*/ 109 h 236"/>
                <a:gd name="T84" fmla="*/ 28 w 187"/>
                <a:gd name="T85" fmla="*/ 175 h 236"/>
                <a:gd name="T86" fmla="*/ 109 w 187"/>
                <a:gd name="T87" fmla="*/ 226 h 236"/>
                <a:gd name="T88" fmla="*/ 89 w 187"/>
                <a:gd name="T89" fmla="*/ 226 h 236"/>
                <a:gd name="T90" fmla="*/ 87 w 187"/>
                <a:gd name="T91" fmla="*/ 224 h 236"/>
                <a:gd name="T92" fmla="*/ 89 w 187"/>
                <a:gd name="T93" fmla="*/ 222 h 236"/>
                <a:gd name="T94" fmla="*/ 109 w 187"/>
                <a:gd name="T95" fmla="*/ 222 h 236"/>
                <a:gd name="T96" fmla="*/ 111 w 187"/>
                <a:gd name="T97" fmla="*/ 224 h 236"/>
                <a:gd name="T98" fmla="*/ 109 w 187"/>
                <a:gd name="T99" fmla="*/ 226 h 236"/>
                <a:gd name="T100" fmla="*/ 158 w 187"/>
                <a:gd name="T101" fmla="*/ 175 h 236"/>
                <a:gd name="T102" fmla="*/ 158 w 187"/>
                <a:gd name="T103" fmla="*/ 109 h 236"/>
                <a:gd name="T104" fmla="*/ 166 w 187"/>
                <a:gd name="T105" fmla="*/ 109 h 236"/>
                <a:gd name="T106" fmla="*/ 177 w 187"/>
                <a:gd name="T107" fmla="*/ 120 h 236"/>
                <a:gd name="T108" fmla="*/ 177 w 187"/>
                <a:gd name="T109" fmla="*/ 164 h 236"/>
                <a:gd name="T110" fmla="*/ 166 w 187"/>
                <a:gd name="T111" fmla="*/ 175 h 236"/>
                <a:gd name="T112" fmla="*/ 158 w 187"/>
                <a:gd name="T11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236">
                  <a:moveTo>
                    <a:pt x="175" y="101"/>
                  </a:moveTo>
                  <a:cubicBezTo>
                    <a:pt x="175" y="101"/>
                    <a:pt x="175" y="101"/>
                    <a:pt x="175" y="101"/>
                  </a:cubicBezTo>
                  <a:cubicBezTo>
                    <a:pt x="175" y="82"/>
                    <a:pt x="175" y="82"/>
                    <a:pt x="175" y="82"/>
                  </a:cubicBezTo>
                  <a:cubicBezTo>
                    <a:pt x="175" y="36"/>
                    <a:pt x="138" y="0"/>
                    <a:pt x="93" y="0"/>
                  </a:cubicBezTo>
                  <a:cubicBezTo>
                    <a:pt x="48" y="0"/>
                    <a:pt x="11" y="36"/>
                    <a:pt x="11" y="82"/>
                  </a:cubicBezTo>
                  <a:cubicBezTo>
                    <a:pt x="11" y="101"/>
                    <a:pt x="11" y="101"/>
                    <a:pt x="11" y="101"/>
                  </a:cubicBezTo>
                  <a:cubicBezTo>
                    <a:pt x="11" y="101"/>
                    <a:pt x="11" y="101"/>
                    <a:pt x="11" y="102"/>
                  </a:cubicBezTo>
                  <a:cubicBezTo>
                    <a:pt x="4" y="105"/>
                    <a:pt x="0" y="112"/>
                    <a:pt x="0" y="120"/>
                  </a:cubicBezTo>
                  <a:cubicBezTo>
                    <a:pt x="0" y="164"/>
                    <a:pt x="0" y="164"/>
                    <a:pt x="0" y="164"/>
                  </a:cubicBezTo>
                  <a:cubicBezTo>
                    <a:pt x="0" y="175"/>
                    <a:pt x="9" y="185"/>
                    <a:pt x="20" y="185"/>
                  </a:cubicBezTo>
                  <a:cubicBezTo>
                    <a:pt x="33" y="185"/>
                    <a:pt x="33" y="185"/>
                    <a:pt x="33" y="185"/>
                  </a:cubicBezTo>
                  <a:cubicBezTo>
                    <a:pt x="36" y="185"/>
                    <a:pt x="38" y="183"/>
                    <a:pt x="38" y="180"/>
                  </a:cubicBezTo>
                  <a:cubicBezTo>
                    <a:pt x="38" y="104"/>
                    <a:pt x="38" y="104"/>
                    <a:pt x="38" y="104"/>
                  </a:cubicBezTo>
                  <a:cubicBezTo>
                    <a:pt x="38" y="101"/>
                    <a:pt x="36" y="99"/>
                    <a:pt x="33" y="99"/>
                  </a:cubicBezTo>
                  <a:cubicBezTo>
                    <a:pt x="21" y="99"/>
                    <a:pt x="21" y="99"/>
                    <a:pt x="21" y="99"/>
                  </a:cubicBezTo>
                  <a:cubicBezTo>
                    <a:pt x="21" y="82"/>
                    <a:pt x="21" y="82"/>
                    <a:pt x="21" y="82"/>
                  </a:cubicBezTo>
                  <a:cubicBezTo>
                    <a:pt x="21" y="42"/>
                    <a:pt x="53" y="10"/>
                    <a:pt x="93" y="10"/>
                  </a:cubicBezTo>
                  <a:cubicBezTo>
                    <a:pt x="133" y="10"/>
                    <a:pt x="165" y="42"/>
                    <a:pt x="165" y="82"/>
                  </a:cubicBezTo>
                  <a:cubicBezTo>
                    <a:pt x="165" y="99"/>
                    <a:pt x="165" y="99"/>
                    <a:pt x="165" y="99"/>
                  </a:cubicBezTo>
                  <a:cubicBezTo>
                    <a:pt x="153" y="99"/>
                    <a:pt x="153" y="99"/>
                    <a:pt x="153" y="99"/>
                  </a:cubicBezTo>
                  <a:cubicBezTo>
                    <a:pt x="150" y="99"/>
                    <a:pt x="148" y="101"/>
                    <a:pt x="148" y="104"/>
                  </a:cubicBezTo>
                  <a:cubicBezTo>
                    <a:pt x="148" y="180"/>
                    <a:pt x="148" y="180"/>
                    <a:pt x="148" y="180"/>
                  </a:cubicBezTo>
                  <a:cubicBezTo>
                    <a:pt x="148" y="183"/>
                    <a:pt x="150" y="185"/>
                    <a:pt x="153" y="185"/>
                  </a:cubicBezTo>
                  <a:cubicBezTo>
                    <a:pt x="166" y="185"/>
                    <a:pt x="166" y="185"/>
                    <a:pt x="166" y="185"/>
                  </a:cubicBezTo>
                  <a:cubicBezTo>
                    <a:pt x="167" y="185"/>
                    <a:pt x="167" y="185"/>
                    <a:pt x="168" y="185"/>
                  </a:cubicBezTo>
                  <a:cubicBezTo>
                    <a:pt x="165" y="209"/>
                    <a:pt x="150" y="217"/>
                    <a:pt x="120" y="219"/>
                  </a:cubicBezTo>
                  <a:cubicBezTo>
                    <a:pt x="118" y="215"/>
                    <a:pt x="114" y="212"/>
                    <a:pt x="109" y="212"/>
                  </a:cubicBezTo>
                  <a:cubicBezTo>
                    <a:pt x="89" y="212"/>
                    <a:pt x="89" y="212"/>
                    <a:pt x="89" y="212"/>
                  </a:cubicBezTo>
                  <a:cubicBezTo>
                    <a:pt x="83" y="212"/>
                    <a:pt x="77" y="218"/>
                    <a:pt x="77" y="224"/>
                  </a:cubicBezTo>
                  <a:cubicBezTo>
                    <a:pt x="77" y="231"/>
                    <a:pt x="83" y="236"/>
                    <a:pt x="89" y="236"/>
                  </a:cubicBezTo>
                  <a:cubicBezTo>
                    <a:pt x="109" y="236"/>
                    <a:pt x="109" y="236"/>
                    <a:pt x="109" y="236"/>
                  </a:cubicBezTo>
                  <a:cubicBezTo>
                    <a:pt x="114" y="236"/>
                    <a:pt x="119" y="233"/>
                    <a:pt x="120" y="229"/>
                  </a:cubicBezTo>
                  <a:cubicBezTo>
                    <a:pt x="153" y="227"/>
                    <a:pt x="176" y="218"/>
                    <a:pt x="179" y="180"/>
                  </a:cubicBezTo>
                  <a:cubicBezTo>
                    <a:pt x="183" y="176"/>
                    <a:pt x="187" y="171"/>
                    <a:pt x="187" y="164"/>
                  </a:cubicBezTo>
                  <a:cubicBezTo>
                    <a:pt x="187" y="120"/>
                    <a:pt x="187" y="120"/>
                    <a:pt x="187" y="120"/>
                  </a:cubicBezTo>
                  <a:cubicBezTo>
                    <a:pt x="187" y="112"/>
                    <a:pt x="182" y="105"/>
                    <a:pt x="175" y="101"/>
                  </a:cubicBezTo>
                  <a:close/>
                  <a:moveTo>
                    <a:pt x="28" y="175"/>
                  </a:moveTo>
                  <a:cubicBezTo>
                    <a:pt x="20" y="175"/>
                    <a:pt x="20" y="175"/>
                    <a:pt x="20" y="175"/>
                  </a:cubicBezTo>
                  <a:cubicBezTo>
                    <a:pt x="14" y="175"/>
                    <a:pt x="9" y="170"/>
                    <a:pt x="9" y="164"/>
                  </a:cubicBezTo>
                  <a:cubicBezTo>
                    <a:pt x="9" y="120"/>
                    <a:pt x="9" y="120"/>
                    <a:pt x="9" y="120"/>
                  </a:cubicBezTo>
                  <a:cubicBezTo>
                    <a:pt x="9" y="114"/>
                    <a:pt x="14" y="109"/>
                    <a:pt x="20" y="109"/>
                  </a:cubicBezTo>
                  <a:cubicBezTo>
                    <a:pt x="28" y="109"/>
                    <a:pt x="28" y="109"/>
                    <a:pt x="28" y="109"/>
                  </a:cubicBezTo>
                  <a:lnTo>
                    <a:pt x="28" y="175"/>
                  </a:lnTo>
                  <a:close/>
                  <a:moveTo>
                    <a:pt x="109" y="226"/>
                  </a:moveTo>
                  <a:cubicBezTo>
                    <a:pt x="89" y="226"/>
                    <a:pt x="89" y="226"/>
                    <a:pt x="89" y="226"/>
                  </a:cubicBezTo>
                  <a:cubicBezTo>
                    <a:pt x="88" y="226"/>
                    <a:pt x="87" y="225"/>
                    <a:pt x="87" y="224"/>
                  </a:cubicBezTo>
                  <a:cubicBezTo>
                    <a:pt x="87" y="223"/>
                    <a:pt x="88" y="222"/>
                    <a:pt x="89" y="222"/>
                  </a:cubicBezTo>
                  <a:cubicBezTo>
                    <a:pt x="109" y="222"/>
                    <a:pt x="109" y="222"/>
                    <a:pt x="109" y="222"/>
                  </a:cubicBezTo>
                  <a:cubicBezTo>
                    <a:pt x="110" y="222"/>
                    <a:pt x="111" y="223"/>
                    <a:pt x="111" y="224"/>
                  </a:cubicBezTo>
                  <a:cubicBezTo>
                    <a:pt x="111" y="225"/>
                    <a:pt x="110" y="226"/>
                    <a:pt x="109" y="226"/>
                  </a:cubicBezTo>
                  <a:close/>
                  <a:moveTo>
                    <a:pt x="158" y="175"/>
                  </a:moveTo>
                  <a:cubicBezTo>
                    <a:pt x="158" y="109"/>
                    <a:pt x="158" y="109"/>
                    <a:pt x="158" y="109"/>
                  </a:cubicBezTo>
                  <a:cubicBezTo>
                    <a:pt x="166" y="109"/>
                    <a:pt x="166" y="109"/>
                    <a:pt x="166" y="109"/>
                  </a:cubicBezTo>
                  <a:cubicBezTo>
                    <a:pt x="172" y="109"/>
                    <a:pt x="177" y="114"/>
                    <a:pt x="177" y="120"/>
                  </a:cubicBezTo>
                  <a:cubicBezTo>
                    <a:pt x="177" y="164"/>
                    <a:pt x="177" y="164"/>
                    <a:pt x="177" y="164"/>
                  </a:cubicBezTo>
                  <a:cubicBezTo>
                    <a:pt x="177" y="170"/>
                    <a:pt x="172" y="175"/>
                    <a:pt x="166" y="175"/>
                  </a:cubicBezTo>
                  <a:lnTo>
                    <a:pt x="158" y="1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2">
              <a:extLst>
                <a:ext uri="{FF2B5EF4-FFF2-40B4-BE49-F238E27FC236}">
                  <a16:creationId xmlns:a16="http://schemas.microsoft.com/office/drawing/2014/main" id="{EC89315C-15D1-4120-9953-97ADA5956711}"/>
                </a:ext>
              </a:extLst>
            </p:cNvPr>
            <p:cNvSpPr>
              <a:spLocks/>
            </p:cNvSpPr>
            <p:nvPr/>
          </p:nvSpPr>
          <p:spPr bwMode="auto">
            <a:xfrm>
              <a:off x="7918450" y="3074988"/>
              <a:ext cx="19050" cy="182563"/>
            </a:xfrm>
            <a:custGeom>
              <a:avLst/>
              <a:gdLst>
                <a:gd name="T0" fmla="*/ 5 w 9"/>
                <a:gd name="T1" fmla="*/ 0 h 86"/>
                <a:gd name="T2" fmla="*/ 0 w 9"/>
                <a:gd name="T3" fmla="*/ 5 h 86"/>
                <a:gd name="T4" fmla="*/ 0 w 9"/>
                <a:gd name="T5" fmla="*/ 81 h 86"/>
                <a:gd name="T6" fmla="*/ 5 w 9"/>
                <a:gd name="T7" fmla="*/ 86 h 86"/>
                <a:gd name="T8" fmla="*/ 9 w 9"/>
                <a:gd name="T9" fmla="*/ 81 h 86"/>
                <a:gd name="T10" fmla="*/ 9 w 9"/>
                <a:gd name="T11" fmla="*/ 5 h 86"/>
                <a:gd name="T12" fmla="*/ 5 w 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 h="86">
                  <a:moveTo>
                    <a:pt x="5" y="0"/>
                  </a:moveTo>
                  <a:cubicBezTo>
                    <a:pt x="2" y="0"/>
                    <a:pt x="0" y="2"/>
                    <a:pt x="0" y="5"/>
                  </a:cubicBezTo>
                  <a:cubicBezTo>
                    <a:pt x="0" y="81"/>
                    <a:pt x="0" y="81"/>
                    <a:pt x="0" y="81"/>
                  </a:cubicBezTo>
                  <a:cubicBezTo>
                    <a:pt x="0" y="84"/>
                    <a:pt x="2" y="86"/>
                    <a:pt x="5" y="86"/>
                  </a:cubicBezTo>
                  <a:cubicBezTo>
                    <a:pt x="7" y="86"/>
                    <a:pt x="9" y="84"/>
                    <a:pt x="9" y="81"/>
                  </a:cubicBezTo>
                  <a:cubicBezTo>
                    <a:pt x="9" y="5"/>
                    <a:pt x="9" y="5"/>
                    <a:pt x="9" y="5"/>
                  </a:cubicBezTo>
                  <a:cubicBezTo>
                    <a:pt x="9" y="2"/>
                    <a:pt x="7"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3">
              <a:extLst>
                <a:ext uri="{FF2B5EF4-FFF2-40B4-BE49-F238E27FC236}">
                  <a16:creationId xmlns:a16="http://schemas.microsoft.com/office/drawing/2014/main" id="{9157DB6E-4D75-4613-94CD-1701CF47962E}"/>
                </a:ext>
              </a:extLst>
            </p:cNvPr>
            <p:cNvSpPr>
              <a:spLocks/>
            </p:cNvSpPr>
            <p:nvPr/>
          </p:nvSpPr>
          <p:spPr bwMode="auto">
            <a:xfrm>
              <a:off x="8107363" y="3074988"/>
              <a:ext cx="22225" cy="182563"/>
            </a:xfrm>
            <a:custGeom>
              <a:avLst/>
              <a:gdLst>
                <a:gd name="T0" fmla="*/ 10 w 10"/>
                <a:gd name="T1" fmla="*/ 81 h 86"/>
                <a:gd name="T2" fmla="*/ 10 w 10"/>
                <a:gd name="T3" fmla="*/ 5 h 86"/>
                <a:gd name="T4" fmla="*/ 5 w 10"/>
                <a:gd name="T5" fmla="*/ 0 h 86"/>
                <a:gd name="T6" fmla="*/ 0 w 10"/>
                <a:gd name="T7" fmla="*/ 5 h 86"/>
                <a:gd name="T8" fmla="*/ 0 w 10"/>
                <a:gd name="T9" fmla="*/ 81 h 86"/>
                <a:gd name="T10" fmla="*/ 5 w 10"/>
                <a:gd name="T11" fmla="*/ 86 h 86"/>
                <a:gd name="T12" fmla="*/ 10 w 10"/>
                <a:gd name="T13" fmla="*/ 81 h 86"/>
              </a:gdLst>
              <a:ahLst/>
              <a:cxnLst>
                <a:cxn ang="0">
                  <a:pos x="T0" y="T1"/>
                </a:cxn>
                <a:cxn ang="0">
                  <a:pos x="T2" y="T3"/>
                </a:cxn>
                <a:cxn ang="0">
                  <a:pos x="T4" y="T5"/>
                </a:cxn>
                <a:cxn ang="0">
                  <a:pos x="T6" y="T7"/>
                </a:cxn>
                <a:cxn ang="0">
                  <a:pos x="T8" y="T9"/>
                </a:cxn>
                <a:cxn ang="0">
                  <a:pos x="T10" y="T11"/>
                </a:cxn>
                <a:cxn ang="0">
                  <a:pos x="T12" y="T13"/>
                </a:cxn>
              </a:cxnLst>
              <a:rect l="0" t="0" r="r" b="b"/>
              <a:pathLst>
                <a:path w="10" h="86">
                  <a:moveTo>
                    <a:pt x="10" y="81"/>
                  </a:moveTo>
                  <a:cubicBezTo>
                    <a:pt x="10" y="5"/>
                    <a:pt x="10" y="5"/>
                    <a:pt x="10" y="5"/>
                  </a:cubicBezTo>
                  <a:cubicBezTo>
                    <a:pt x="10" y="2"/>
                    <a:pt x="7" y="0"/>
                    <a:pt x="5" y="0"/>
                  </a:cubicBezTo>
                  <a:cubicBezTo>
                    <a:pt x="2" y="0"/>
                    <a:pt x="0" y="2"/>
                    <a:pt x="0" y="5"/>
                  </a:cubicBezTo>
                  <a:cubicBezTo>
                    <a:pt x="0" y="81"/>
                    <a:pt x="0" y="81"/>
                    <a:pt x="0" y="81"/>
                  </a:cubicBezTo>
                  <a:cubicBezTo>
                    <a:pt x="0" y="84"/>
                    <a:pt x="2" y="86"/>
                    <a:pt x="5" y="86"/>
                  </a:cubicBezTo>
                  <a:cubicBezTo>
                    <a:pt x="7" y="86"/>
                    <a:pt x="10" y="84"/>
                    <a:pt x="10" y="8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Freeform 15">
            <a:extLst>
              <a:ext uri="{FF2B5EF4-FFF2-40B4-BE49-F238E27FC236}">
                <a16:creationId xmlns:a16="http://schemas.microsoft.com/office/drawing/2014/main" id="{DB14AA5C-6F7F-4145-8D54-CA71EF337F41}"/>
              </a:ext>
            </a:extLst>
          </p:cNvPr>
          <p:cNvSpPr>
            <a:spLocks noEditPoints="1"/>
          </p:cNvSpPr>
          <p:nvPr/>
        </p:nvSpPr>
        <p:spPr bwMode="auto">
          <a:xfrm>
            <a:off x="8662435" y="2048909"/>
            <a:ext cx="382756" cy="307113"/>
          </a:xfrm>
          <a:custGeom>
            <a:avLst/>
            <a:gdLst>
              <a:gd name="T0" fmla="*/ 227 w 231"/>
              <a:gd name="T1" fmla="*/ 2 h 218"/>
              <a:gd name="T2" fmla="*/ 220 w 231"/>
              <a:gd name="T3" fmla="*/ 1 h 218"/>
              <a:gd name="T4" fmla="*/ 4 w 231"/>
              <a:gd name="T5" fmla="*/ 111 h 218"/>
              <a:gd name="T6" fmla="*/ 0 w 231"/>
              <a:gd name="T7" fmla="*/ 118 h 218"/>
              <a:gd name="T8" fmla="*/ 5 w 231"/>
              <a:gd name="T9" fmla="*/ 124 h 218"/>
              <a:gd name="T10" fmla="*/ 90 w 231"/>
              <a:gd name="T11" fmla="*/ 151 h 218"/>
              <a:gd name="T12" fmla="*/ 90 w 231"/>
              <a:gd name="T13" fmla="*/ 212 h 218"/>
              <a:gd name="T14" fmla="*/ 95 w 231"/>
              <a:gd name="T15" fmla="*/ 218 h 218"/>
              <a:gd name="T16" fmla="*/ 97 w 231"/>
              <a:gd name="T17" fmla="*/ 218 h 218"/>
              <a:gd name="T18" fmla="*/ 103 w 231"/>
              <a:gd name="T19" fmla="*/ 215 h 218"/>
              <a:gd name="T20" fmla="*/ 137 w 231"/>
              <a:gd name="T21" fmla="*/ 165 h 218"/>
              <a:gd name="T22" fmla="*/ 181 w 231"/>
              <a:gd name="T23" fmla="*/ 179 h 218"/>
              <a:gd name="T24" fmla="*/ 183 w 231"/>
              <a:gd name="T25" fmla="*/ 179 h 218"/>
              <a:gd name="T26" fmla="*/ 187 w 231"/>
              <a:gd name="T27" fmla="*/ 178 h 218"/>
              <a:gd name="T28" fmla="*/ 190 w 231"/>
              <a:gd name="T29" fmla="*/ 174 h 218"/>
              <a:gd name="T30" fmla="*/ 230 w 231"/>
              <a:gd name="T31" fmla="*/ 9 h 218"/>
              <a:gd name="T32" fmla="*/ 227 w 231"/>
              <a:gd name="T33" fmla="*/ 2 h 218"/>
              <a:gd name="T34" fmla="*/ 99 w 231"/>
              <a:gd name="T35" fmla="*/ 204 h 218"/>
              <a:gd name="T36" fmla="*/ 99 w 231"/>
              <a:gd name="T37" fmla="*/ 154 h 218"/>
              <a:gd name="T38" fmla="*/ 127 w 231"/>
              <a:gd name="T39" fmla="*/ 162 h 218"/>
              <a:gd name="T40" fmla="*/ 99 w 231"/>
              <a:gd name="T41" fmla="*/ 204 h 218"/>
              <a:gd name="T42" fmla="*/ 181 w 231"/>
              <a:gd name="T43" fmla="*/ 169 h 218"/>
              <a:gd name="T44" fmla="*/ 103 w 231"/>
              <a:gd name="T45" fmla="*/ 145 h 218"/>
              <a:gd name="T46" fmla="*/ 183 w 231"/>
              <a:gd name="T47" fmla="*/ 58 h 218"/>
              <a:gd name="T48" fmla="*/ 183 w 231"/>
              <a:gd name="T49" fmla="*/ 51 h 218"/>
              <a:gd name="T50" fmla="*/ 176 w 231"/>
              <a:gd name="T51" fmla="*/ 51 h 218"/>
              <a:gd name="T52" fmla="*/ 93 w 231"/>
              <a:gd name="T53" fmla="*/ 142 h 218"/>
              <a:gd name="T54" fmla="*/ 13 w 231"/>
              <a:gd name="T55" fmla="*/ 117 h 218"/>
              <a:gd name="T56" fmla="*/ 220 w 231"/>
              <a:gd name="T57" fmla="*/ 11 h 218"/>
              <a:gd name="T58" fmla="*/ 181 w 231"/>
              <a:gd name="T5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1" h="218">
                <a:moveTo>
                  <a:pt x="227" y="2"/>
                </a:moveTo>
                <a:cubicBezTo>
                  <a:pt x="225" y="0"/>
                  <a:pt x="222" y="0"/>
                  <a:pt x="220" y="1"/>
                </a:cubicBezTo>
                <a:cubicBezTo>
                  <a:pt x="4" y="111"/>
                  <a:pt x="4" y="111"/>
                  <a:pt x="4" y="111"/>
                </a:cubicBezTo>
                <a:cubicBezTo>
                  <a:pt x="1" y="113"/>
                  <a:pt x="0" y="115"/>
                  <a:pt x="0" y="118"/>
                </a:cubicBezTo>
                <a:cubicBezTo>
                  <a:pt x="0" y="121"/>
                  <a:pt x="2" y="123"/>
                  <a:pt x="5" y="124"/>
                </a:cubicBezTo>
                <a:cubicBezTo>
                  <a:pt x="90" y="151"/>
                  <a:pt x="90" y="151"/>
                  <a:pt x="90" y="151"/>
                </a:cubicBezTo>
                <a:cubicBezTo>
                  <a:pt x="90" y="212"/>
                  <a:pt x="90" y="212"/>
                  <a:pt x="90" y="212"/>
                </a:cubicBezTo>
                <a:cubicBezTo>
                  <a:pt x="90" y="215"/>
                  <a:pt x="92" y="217"/>
                  <a:pt x="95" y="218"/>
                </a:cubicBezTo>
                <a:cubicBezTo>
                  <a:pt x="96" y="218"/>
                  <a:pt x="97" y="218"/>
                  <a:pt x="97" y="218"/>
                </a:cubicBezTo>
                <a:cubicBezTo>
                  <a:pt x="100" y="218"/>
                  <a:pt x="102" y="217"/>
                  <a:pt x="103" y="215"/>
                </a:cubicBezTo>
                <a:cubicBezTo>
                  <a:pt x="137" y="165"/>
                  <a:pt x="137" y="165"/>
                  <a:pt x="137" y="165"/>
                </a:cubicBezTo>
                <a:cubicBezTo>
                  <a:pt x="181" y="179"/>
                  <a:pt x="181" y="179"/>
                  <a:pt x="181" y="179"/>
                </a:cubicBezTo>
                <a:cubicBezTo>
                  <a:pt x="182" y="179"/>
                  <a:pt x="182" y="179"/>
                  <a:pt x="183" y="179"/>
                </a:cubicBezTo>
                <a:cubicBezTo>
                  <a:pt x="184" y="179"/>
                  <a:pt x="185" y="179"/>
                  <a:pt x="187" y="178"/>
                </a:cubicBezTo>
                <a:cubicBezTo>
                  <a:pt x="188" y="178"/>
                  <a:pt x="189" y="176"/>
                  <a:pt x="190" y="174"/>
                </a:cubicBezTo>
                <a:cubicBezTo>
                  <a:pt x="230" y="9"/>
                  <a:pt x="230" y="9"/>
                  <a:pt x="230" y="9"/>
                </a:cubicBezTo>
                <a:cubicBezTo>
                  <a:pt x="231" y="6"/>
                  <a:pt x="230" y="3"/>
                  <a:pt x="227" y="2"/>
                </a:cubicBezTo>
                <a:close/>
                <a:moveTo>
                  <a:pt x="99" y="204"/>
                </a:moveTo>
                <a:cubicBezTo>
                  <a:pt x="99" y="154"/>
                  <a:pt x="99" y="154"/>
                  <a:pt x="99" y="154"/>
                </a:cubicBezTo>
                <a:cubicBezTo>
                  <a:pt x="127" y="162"/>
                  <a:pt x="127" y="162"/>
                  <a:pt x="127" y="162"/>
                </a:cubicBezTo>
                <a:lnTo>
                  <a:pt x="99" y="204"/>
                </a:lnTo>
                <a:close/>
                <a:moveTo>
                  <a:pt x="181" y="169"/>
                </a:moveTo>
                <a:cubicBezTo>
                  <a:pt x="103" y="145"/>
                  <a:pt x="103" y="145"/>
                  <a:pt x="103" y="145"/>
                </a:cubicBezTo>
                <a:cubicBezTo>
                  <a:pt x="183" y="58"/>
                  <a:pt x="183" y="58"/>
                  <a:pt x="183" y="58"/>
                </a:cubicBezTo>
                <a:cubicBezTo>
                  <a:pt x="185" y="56"/>
                  <a:pt x="185" y="53"/>
                  <a:pt x="183" y="51"/>
                </a:cubicBezTo>
                <a:cubicBezTo>
                  <a:pt x="181" y="49"/>
                  <a:pt x="178" y="49"/>
                  <a:pt x="176" y="51"/>
                </a:cubicBezTo>
                <a:cubicBezTo>
                  <a:pt x="93" y="142"/>
                  <a:pt x="93" y="142"/>
                  <a:pt x="93" y="142"/>
                </a:cubicBezTo>
                <a:cubicBezTo>
                  <a:pt x="13" y="117"/>
                  <a:pt x="13" y="117"/>
                  <a:pt x="13" y="117"/>
                </a:cubicBezTo>
                <a:cubicBezTo>
                  <a:pt x="220" y="11"/>
                  <a:pt x="220" y="11"/>
                  <a:pt x="220" y="11"/>
                </a:cubicBezTo>
                <a:lnTo>
                  <a:pt x="181" y="169"/>
                </a:ln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8CBBCA0F-11FB-4B58-9BDA-B1FDDEF615AC}"/>
              </a:ext>
            </a:extLst>
          </p:cNvPr>
          <p:cNvGrpSpPr/>
          <p:nvPr/>
        </p:nvGrpSpPr>
        <p:grpSpPr>
          <a:xfrm>
            <a:off x="4084385" y="1910696"/>
            <a:ext cx="3003604" cy="1524673"/>
            <a:chOff x="3884083" y="1724978"/>
            <a:chExt cx="2917258" cy="1524673"/>
          </a:xfrm>
        </p:grpSpPr>
        <p:grpSp>
          <p:nvGrpSpPr>
            <p:cNvPr id="70" name="Group 69">
              <a:extLst>
                <a:ext uri="{FF2B5EF4-FFF2-40B4-BE49-F238E27FC236}">
                  <a16:creationId xmlns:a16="http://schemas.microsoft.com/office/drawing/2014/main" id="{77A614D5-1132-40A3-A984-DBD7BA6EACF3}"/>
                </a:ext>
              </a:extLst>
            </p:cNvPr>
            <p:cNvGrpSpPr/>
            <p:nvPr/>
          </p:nvGrpSpPr>
          <p:grpSpPr>
            <a:xfrm>
              <a:off x="3884083" y="1724978"/>
              <a:ext cx="2917258" cy="1524673"/>
              <a:chOff x="3884083" y="1724978"/>
              <a:chExt cx="2917258" cy="1524673"/>
            </a:xfrm>
          </p:grpSpPr>
          <p:sp>
            <p:nvSpPr>
              <p:cNvPr id="72" name="object 77">
                <a:extLst>
                  <a:ext uri="{FF2B5EF4-FFF2-40B4-BE49-F238E27FC236}">
                    <a16:creationId xmlns:a16="http://schemas.microsoft.com/office/drawing/2014/main" id="{6F1F2ACD-5C3A-49B0-BC41-D9C9C2F43BA6}"/>
                  </a:ext>
                </a:extLst>
              </p:cNvPr>
              <p:cNvSpPr/>
              <p:nvPr/>
            </p:nvSpPr>
            <p:spPr>
              <a:xfrm>
                <a:off x="5099989" y="172497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sp>
            <p:nvSpPr>
              <p:cNvPr id="73" name="object 13">
                <a:extLst>
                  <a:ext uri="{FF2B5EF4-FFF2-40B4-BE49-F238E27FC236}">
                    <a16:creationId xmlns:a16="http://schemas.microsoft.com/office/drawing/2014/main" id="{E9259730-E3B1-45AD-890A-7257868419F9}"/>
                  </a:ext>
                </a:extLst>
              </p:cNvPr>
              <p:cNvSpPr txBox="1"/>
              <p:nvPr/>
            </p:nvSpPr>
            <p:spPr>
              <a:xfrm>
                <a:off x="3884083" y="2272305"/>
                <a:ext cx="2917258" cy="202491"/>
              </a:xfrm>
              <a:prstGeom prst="rect">
                <a:avLst/>
              </a:prstGeom>
            </p:spPr>
            <p:txBody>
              <a:bodyPr vert="horz" wrap="square" lIns="0" tIns="12065" rIns="0" bIns="0" rtlCol="0">
                <a:spAutoFit/>
              </a:bodyPr>
              <a:lstStyle/>
              <a:p>
                <a:pPr marL="12700" algn="ctr">
                  <a:lnSpc>
                    <a:spcPts val="1600"/>
                  </a:lnSpc>
                  <a:defRPr/>
                </a:pPr>
                <a:r>
                  <a:rPr lang="en-US" sz="1100" b="1" kern="0" dirty="0">
                    <a:solidFill>
                      <a:srgbClr val="000000"/>
                    </a:solidFill>
                    <a:latin typeface="Open Sans"/>
                  </a:rPr>
                  <a:t>Campaign Orchestration</a:t>
                </a:r>
                <a:endParaRPr sz="1100" b="1" kern="0" dirty="0">
                  <a:solidFill>
                    <a:srgbClr val="000000"/>
                  </a:solidFill>
                  <a:latin typeface="Open Sans"/>
                </a:endParaRPr>
              </a:p>
            </p:txBody>
          </p:sp>
          <p:grpSp>
            <p:nvGrpSpPr>
              <p:cNvPr id="74" name="Group 73">
                <a:extLst>
                  <a:ext uri="{FF2B5EF4-FFF2-40B4-BE49-F238E27FC236}">
                    <a16:creationId xmlns:a16="http://schemas.microsoft.com/office/drawing/2014/main" id="{EC900EA4-4BE0-43EC-8FA0-A8608BBAD9C8}"/>
                  </a:ext>
                </a:extLst>
              </p:cNvPr>
              <p:cNvGrpSpPr/>
              <p:nvPr/>
            </p:nvGrpSpPr>
            <p:grpSpPr>
              <a:xfrm>
                <a:off x="3918870" y="2545913"/>
                <a:ext cx="2813988" cy="703738"/>
                <a:chOff x="9755563" y="3973469"/>
                <a:chExt cx="1946356" cy="512472"/>
              </a:xfrm>
            </p:grpSpPr>
            <p:sp>
              <p:nvSpPr>
                <p:cNvPr id="75" name="Rectangle 74">
                  <a:extLst>
                    <a:ext uri="{FF2B5EF4-FFF2-40B4-BE49-F238E27FC236}">
                      <a16:creationId xmlns:a16="http://schemas.microsoft.com/office/drawing/2014/main" id="{70BEF42C-FD71-4AB4-86D9-6CD1BEAADC37}"/>
                    </a:ext>
                  </a:extLst>
                </p:cNvPr>
                <p:cNvSpPr/>
                <p:nvPr/>
              </p:nvSpPr>
              <p:spPr>
                <a:xfrm>
                  <a:off x="9755563" y="3985516"/>
                  <a:ext cx="1940095" cy="500425"/>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Deploy campaigns across multiple channels to build a connected customer experience</a:t>
                  </a:r>
                </a:p>
              </p:txBody>
            </p:sp>
            <p:cxnSp>
              <p:nvCxnSpPr>
                <p:cNvPr id="76" name="Straight Connector 75">
                  <a:extLst>
                    <a:ext uri="{FF2B5EF4-FFF2-40B4-BE49-F238E27FC236}">
                      <a16:creationId xmlns:a16="http://schemas.microsoft.com/office/drawing/2014/main" id="{7C6A0C9D-9AE3-42B8-88F3-02BF1EF21B91}"/>
                    </a:ext>
                  </a:extLst>
                </p:cNvPr>
                <p:cNvCxnSpPr>
                  <a:cxnSpLocks/>
                </p:cNvCxnSpPr>
                <p:nvPr/>
              </p:nvCxnSpPr>
              <p:spPr>
                <a:xfrm>
                  <a:off x="9761225" y="3973469"/>
                  <a:ext cx="1940694" cy="0"/>
                </a:xfrm>
                <a:prstGeom prst="line">
                  <a:avLst/>
                </a:prstGeom>
                <a:noFill/>
                <a:ln w="50800" cap="flat" cmpd="sng" algn="ctr">
                  <a:solidFill>
                    <a:schemeClr val="accent3"/>
                  </a:solidFill>
                  <a:prstDash val="solid"/>
                  <a:miter lim="800000"/>
                </a:ln>
                <a:effectLst/>
              </p:spPr>
            </p:cxnSp>
          </p:grpSp>
        </p:grpSp>
        <p:sp>
          <p:nvSpPr>
            <p:cNvPr id="71" name="Freeform 168">
              <a:extLst>
                <a:ext uri="{FF2B5EF4-FFF2-40B4-BE49-F238E27FC236}">
                  <a16:creationId xmlns:a16="http://schemas.microsoft.com/office/drawing/2014/main" id="{44A6EE21-ABCA-4F0F-88AC-B6ED0925F894}"/>
                </a:ext>
              </a:extLst>
            </p:cNvPr>
            <p:cNvSpPr>
              <a:spLocks noEditPoints="1"/>
            </p:cNvSpPr>
            <p:nvPr/>
          </p:nvSpPr>
          <p:spPr bwMode="auto">
            <a:xfrm>
              <a:off x="5142417" y="1769247"/>
              <a:ext cx="413618" cy="406022"/>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object 77">
            <a:extLst>
              <a:ext uri="{FF2B5EF4-FFF2-40B4-BE49-F238E27FC236}">
                <a16:creationId xmlns:a16="http://schemas.microsoft.com/office/drawing/2014/main" id="{D22EE642-5176-4498-9B10-42EBC9273097}"/>
              </a:ext>
            </a:extLst>
          </p:cNvPr>
          <p:cNvSpPr/>
          <p:nvPr/>
        </p:nvSpPr>
        <p:spPr>
          <a:xfrm>
            <a:off x="1500899" y="5083900"/>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a:p>
        </p:txBody>
      </p:sp>
      <p:sp>
        <p:nvSpPr>
          <p:cNvPr id="81" name="Freeform 664">
            <a:extLst>
              <a:ext uri="{FF2B5EF4-FFF2-40B4-BE49-F238E27FC236}">
                <a16:creationId xmlns:a16="http://schemas.microsoft.com/office/drawing/2014/main" id="{53544A9B-C2B9-4BD6-9DBA-D220AEA6B9A9}"/>
              </a:ext>
            </a:extLst>
          </p:cNvPr>
          <p:cNvSpPr>
            <a:spLocks/>
          </p:cNvSpPr>
          <p:nvPr/>
        </p:nvSpPr>
        <p:spPr bwMode="auto">
          <a:xfrm>
            <a:off x="8716108" y="3750174"/>
            <a:ext cx="323224" cy="345107"/>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DADACD33-BA21-412C-9C2C-B68CCE52782E}"/>
              </a:ext>
            </a:extLst>
          </p:cNvPr>
          <p:cNvGrpSpPr/>
          <p:nvPr/>
        </p:nvGrpSpPr>
        <p:grpSpPr>
          <a:xfrm>
            <a:off x="10756322" y="1947047"/>
            <a:ext cx="498475" cy="500380"/>
            <a:chOff x="11174549" y="436135"/>
            <a:chExt cx="498475" cy="500380"/>
          </a:xfrm>
        </p:grpSpPr>
        <p:sp>
          <p:nvSpPr>
            <p:cNvPr id="83" name="object 77">
              <a:extLst>
                <a:ext uri="{FF2B5EF4-FFF2-40B4-BE49-F238E27FC236}">
                  <a16:creationId xmlns:a16="http://schemas.microsoft.com/office/drawing/2014/main" id="{D200823E-92CF-4146-88DD-8D53C186200A}"/>
                </a:ext>
              </a:extLst>
            </p:cNvPr>
            <p:cNvSpPr/>
            <p:nvPr/>
          </p:nvSpPr>
          <p:spPr>
            <a:xfrm>
              <a:off x="11174549" y="436135"/>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84" name="Group 83">
              <a:extLst>
                <a:ext uri="{FF2B5EF4-FFF2-40B4-BE49-F238E27FC236}">
                  <a16:creationId xmlns:a16="http://schemas.microsoft.com/office/drawing/2014/main" id="{592DABC9-F804-4B7E-871C-BFB62DE68D46}"/>
                </a:ext>
              </a:extLst>
            </p:cNvPr>
            <p:cNvGrpSpPr/>
            <p:nvPr/>
          </p:nvGrpSpPr>
          <p:grpSpPr>
            <a:xfrm>
              <a:off x="11257616" y="564016"/>
              <a:ext cx="337141" cy="238426"/>
              <a:chOff x="6146800" y="5394325"/>
              <a:chExt cx="727075" cy="641350"/>
            </a:xfrm>
            <a:solidFill>
              <a:schemeClr val="accent4"/>
            </a:solidFill>
          </p:grpSpPr>
          <p:sp>
            <p:nvSpPr>
              <p:cNvPr id="85" name="Freeform 350">
                <a:extLst>
                  <a:ext uri="{FF2B5EF4-FFF2-40B4-BE49-F238E27FC236}">
                    <a16:creationId xmlns:a16="http://schemas.microsoft.com/office/drawing/2014/main" id="{5894C85C-730D-4A2B-A11B-50F9F016CB05}"/>
                  </a:ext>
                </a:extLst>
              </p:cNvPr>
              <p:cNvSpPr>
                <a:spLocks noEditPoints="1"/>
              </p:cNvSpPr>
              <p:nvPr/>
            </p:nvSpPr>
            <p:spPr bwMode="auto">
              <a:xfrm>
                <a:off x="6227763" y="5573713"/>
                <a:ext cx="560388" cy="87313"/>
              </a:xfrm>
              <a:custGeom>
                <a:avLst/>
                <a:gdLst>
                  <a:gd name="T0" fmla="*/ 180 w 185"/>
                  <a:gd name="T1" fmla="*/ 0 h 29"/>
                  <a:gd name="T2" fmla="*/ 5 w 185"/>
                  <a:gd name="T3" fmla="*/ 0 h 29"/>
                  <a:gd name="T4" fmla="*/ 0 w 185"/>
                  <a:gd name="T5" fmla="*/ 5 h 29"/>
                  <a:gd name="T6" fmla="*/ 0 w 185"/>
                  <a:gd name="T7" fmla="*/ 24 h 29"/>
                  <a:gd name="T8" fmla="*/ 5 w 185"/>
                  <a:gd name="T9" fmla="*/ 29 h 29"/>
                  <a:gd name="T10" fmla="*/ 180 w 185"/>
                  <a:gd name="T11" fmla="*/ 29 h 29"/>
                  <a:gd name="T12" fmla="*/ 185 w 185"/>
                  <a:gd name="T13" fmla="*/ 24 h 29"/>
                  <a:gd name="T14" fmla="*/ 185 w 185"/>
                  <a:gd name="T15" fmla="*/ 5 h 29"/>
                  <a:gd name="T16" fmla="*/ 180 w 185"/>
                  <a:gd name="T17" fmla="*/ 0 h 29"/>
                  <a:gd name="T18" fmla="*/ 175 w 185"/>
                  <a:gd name="T19" fmla="*/ 19 h 29"/>
                  <a:gd name="T20" fmla="*/ 10 w 185"/>
                  <a:gd name="T21" fmla="*/ 19 h 29"/>
                  <a:gd name="T22" fmla="*/ 10 w 185"/>
                  <a:gd name="T23" fmla="*/ 10 h 29"/>
                  <a:gd name="T24" fmla="*/ 175 w 185"/>
                  <a:gd name="T25" fmla="*/ 10 h 29"/>
                  <a:gd name="T26" fmla="*/ 175 w 185"/>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29">
                    <a:moveTo>
                      <a:pt x="180" y="0"/>
                    </a:moveTo>
                    <a:cubicBezTo>
                      <a:pt x="5" y="0"/>
                      <a:pt x="5" y="0"/>
                      <a:pt x="5" y="0"/>
                    </a:cubicBezTo>
                    <a:cubicBezTo>
                      <a:pt x="3" y="0"/>
                      <a:pt x="0" y="2"/>
                      <a:pt x="0" y="5"/>
                    </a:cubicBezTo>
                    <a:cubicBezTo>
                      <a:pt x="0" y="24"/>
                      <a:pt x="0" y="24"/>
                      <a:pt x="0" y="24"/>
                    </a:cubicBezTo>
                    <a:cubicBezTo>
                      <a:pt x="0" y="27"/>
                      <a:pt x="3" y="29"/>
                      <a:pt x="5" y="29"/>
                    </a:cubicBezTo>
                    <a:cubicBezTo>
                      <a:pt x="180" y="29"/>
                      <a:pt x="180" y="29"/>
                      <a:pt x="180" y="29"/>
                    </a:cubicBezTo>
                    <a:cubicBezTo>
                      <a:pt x="183" y="29"/>
                      <a:pt x="185" y="27"/>
                      <a:pt x="185" y="24"/>
                    </a:cubicBezTo>
                    <a:cubicBezTo>
                      <a:pt x="185" y="5"/>
                      <a:pt x="185" y="5"/>
                      <a:pt x="185" y="5"/>
                    </a:cubicBezTo>
                    <a:cubicBezTo>
                      <a:pt x="185" y="2"/>
                      <a:pt x="183" y="0"/>
                      <a:pt x="180" y="0"/>
                    </a:cubicBezTo>
                    <a:close/>
                    <a:moveTo>
                      <a:pt x="175" y="19"/>
                    </a:moveTo>
                    <a:cubicBezTo>
                      <a:pt x="10" y="19"/>
                      <a:pt x="10" y="19"/>
                      <a:pt x="10" y="19"/>
                    </a:cubicBezTo>
                    <a:cubicBezTo>
                      <a:pt x="10" y="10"/>
                      <a:pt x="10" y="10"/>
                      <a:pt x="10" y="10"/>
                    </a:cubicBezTo>
                    <a:cubicBezTo>
                      <a:pt x="175" y="10"/>
                      <a:pt x="175" y="10"/>
                      <a:pt x="175" y="10"/>
                    </a:cubicBezTo>
                    <a:lnTo>
                      <a:pt x="175" y="19"/>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1">
                <a:extLst>
                  <a:ext uri="{FF2B5EF4-FFF2-40B4-BE49-F238E27FC236}">
                    <a16:creationId xmlns:a16="http://schemas.microsoft.com/office/drawing/2014/main" id="{3E72A960-9642-4E15-A6E7-F4587D8EABCC}"/>
                  </a:ext>
                </a:extLst>
              </p:cNvPr>
              <p:cNvSpPr>
                <a:spLocks noEditPoints="1"/>
              </p:cNvSpPr>
              <p:nvPr/>
            </p:nvSpPr>
            <p:spPr bwMode="auto">
              <a:xfrm>
                <a:off x="6227763" y="5705475"/>
                <a:ext cx="258763"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10 w 85"/>
                  <a:gd name="T21" fmla="*/ 69 h 79"/>
                  <a:gd name="T22" fmla="*/ 10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10" y="69"/>
                      <a:pt x="10" y="69"/>
                      <a:pt x="10" y="69"/>
                    </a:cubicBezTo>
                    <a:cubicBezTo>
                      <a:pt x="10" y="9"/>
                      <a:pt x="10" y="9"/>
                      <a:pt x="10" y="9"/>
                    </a:cubicBezTo>
                    <a:cubicBezTo>
                      <a:pt x="75" y="9"/>
                      <a:pt x="75" y="9"/>
                      <a:pt x="75" y="9"/>
                    </a:cubicBezTo>
                    <a:lnTo>
                      <a:pt x="75" y="69"/>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2">
                <a:extLst>
                  <a:ext uri="{FF2B5EF4-FFF2-40B4-BE49-F238E27FC236}">
                    <a16:creationId xmlns:a16="http://schemas.microsoft.com/office/drawing/2014/main" id="{C3C08C9A-90FC-40C9-A446-15609CD2E3D6}"/>
                  </a:ext>
                </a:extLst>
              </p:cNvPr>
              <p:cNvSpPr>
                <a:spLocks noEditPoints="1"/>
              </p:cNvSpPr>
              <p:nvPr/>
            </p:nvSpPr>
            <p:spPr bwMode="auto">
              <a:xfrm>
                <a:off x="6530975" y="5705475"/>
                <a:ext cx="257175" cy="239713"/>
              </a:xfrm>
              <a:custGeom>
                <a:avLst/>
                <a:gdLst>
                  <a:gd name="T0" fmla="*/ 80 w 85"/>
                  <a:gd name="T1" fmla="*/ 0 h 79"/>
                  <a:gd name="T2" fmla="*/ 5 w 85"/>
                  <a:gd name="T3" fmla="*/ 0 h 79"/>
                  <a:gd name="T4" fmla="*/ 0 w 85"/>
                  <a:gd name="T5" fmla="*/ 5 h 79"/>
                  <a:gd name="T6" fmla="*/ 0 w 85"/>
                  <a:gd name="T7" fmla="*/ 74 h 79"/>
                  <a:gd name="T8" fmla="*/ 5 w 85"/>
                  <a:gd name="T9" fmla="*/ 79 h 79"/>
                  <a:gd name="T10" fmla="*/ 80 w 85"/>
                  <a:gd name="T11" fmla="*/ 79 h 79"/>
                  <a:gd name="T12" fmla="*/ 85 w 85"/>
                  <a:gd name="T13" fmla="*/ 74 h 79"/>
                  <a:gd name="T14" fmla="*/ 85 w 85"/>
                  <a:gd name="T15" fmla="*/ 5 h 79"/>
                  <a:gd name="T16" fmla="*/ 80 w 85"/>
                  <a:gd name="T17" fmla="*/ 0 h 79"/>
                  <a:gd name="T18" fmla="*/ 75 w 85"/>
                  <a:gd name="T19" fmla="*/ 69 h 79"/>
                  <a:gd name="T20" fmla="*/ 9 w 85"/>
                  <a:gd name="T21" fmla="*/ 69 h 79"/>
                  <a:gd name="T22" fmla="*/ 9 w 85"/>
                  <a:gd name="T23" fmla="*/ 9 h 79"/>
                  <a:gd name="T24" fmla="*/ 75 w 85"/>
                  <a:gd name="T25" fmla="*/ 9 h 79"/>
                  <a:gd name="T26" fmla="*/ 75 w 85"/>
                  <a:gd name="T27" fmla="*/ 6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9">
                    <a:moveTo>
                      <a:pt x="80" y="0"/>
                    </a:moveTo>
                    <a:cubicBezTo>
                      <a:pt x="5" y="0"/>
                      <a:pt x="5" y="0"/>
                      <a:pt x="5" y="0"/>
                    </a:cubicBezTo>
                    <a:cubicBezTo>
                      <a:pt x="2" y="0"/>
                      <a:pt x="0" y="2"/>
                      <a:pt x="0" y="5"/>
                    </a:cubicBezTo>
                    <a:cubicBezTo>
                      <a:pt x="0" y="74"/>
                      <a:pt x="0" y="74"/>
                      <a:pt x="0" y="74"/>
                    </a:cubicBezTo>
                    <a:cubicBezTo>
                      <a:pt x="0" y="77"/>
                      <a:pt x="2" y="79"/>
                      <a:pt x="5" y="79"/>
                    </a:cubicBezTo>
                    <a:cubicBezTo>
                      <a:pt x="80" y="79"/>
                      <a:pt x="80" y="79"/>
                      <a:pt x="80" y="79"/>
                    </a:cubicBezTo>
                    <a:cubicBezTo>
                      <a:pt x="83" y="79"/>
                      <a:pt x="85" y="77"/>
                      <a:pt x="85" y="74"/>
                    </a:cubicBezTo>
                    <a:cubicBezTo>
                      <a:pt x="85" y="5"/>
                      <a:pt x="85" y="5"/>
                      <a:pt x="85" y="5"/>
                    </a:cubicBezTo>
                    <a:cubicBezTo>
                      <a:pt x="85" y="2"/>
                      <a:pt x="83" y="0"/>
                      <a:pt x="80" y="0"/>
                    </a:cubicBezTo>
                    <a:close/>
                    <a:moveTo>
                      <a:pt x="75" y="69"/>
                    </a:moveTo>
                    <a:cubicBezTo>
                      <a:pt x="9" y="69"/>
                      <a:pt x="9" y="69"/>
                      <a:pt x="9" y="69"/>
                    </a:cubicBezTo>
                    <a:cubicBezTo>
                      <a:pt x="9" y="9"/>
                      <a:pt x="9" y="9"/>
                      <a:pt x="9" y="9"/>
                    </a:cubicBezTo>
                    <a:cubicBezTo>
                      <a:pt x="75" y="9"/>
                      <a:pt x="75" y="9"/>
                      <a:pt x="75" y="9"/>
                    </a:cubicBezTo>
                    <a:lnTo>
                      <a:pt x="75" y="69"/>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9">
                <a:extLst>
                  <a:ext uri="{FF2B5EF4-FFF2-40B4-BE49-F238E27FC236}">
                    <a16:creationId xmlns:a16="http://schemas.microsoft.com/office/drawing/2014/main" id="{66F7E6AB-A0DB-4256-927C-28FB5971CD03}"/>
                  </a:ext>
                </a:extLst>
              </p:cNvPr>
              <p:cNvSpPr>
                <a:spLocks noEditPoints="1"/>
              </p:cNvSpPr>
              <p:nvPr/>
            </p:nvSpPr>
            <p:spPr bwMode="auto">
              <a:xfrm>
                <a:off x="6146800" y="5394325"/>
                <a:ext cx="727075" cy="641350"/>
              </a:xfrm>
              <a:custGeom>
                <a:avLst/>
                <a:gdLst>
                  <a:gd name="T0" fmla="*/ 235 w 240"/>
                  <a:gd name="T1" fmla="*/ 0 h 212"/>
                  <a:gd name="T2" fmla="*/ 4 w 240"/>
                  <a:gd name="T3" fmla="*/ 0 h 212"/>
                  <a:gd name="T4" fmla="*/ 0 w 240"/>
                  <a:gd name="T5" fmla="*/ 5 h 212"/>
                  <a:gd name="T6" fmla="*/ 0 w 240"/>
                  <a:gd name="T7" fmla="*/ 8 h 212"/>
                  <a:gd name="T8" fmla="*/ 0 w 240"/>
                  <a:gd name="T9" fmla="*/ 31 h 212"/>
                  <a:gd name="T10" fmla="*/ 0 w 240"/>
                  <a:gd name="T11" fmla="*/ 207 h 212"/>
                  <a:gd name="T12" fmla="*/ 4 w 240"/>
                  <a:gd name="T13" fmla="*/ 212 h 212"/>
                  <a:gd name="T14" fmla="*/ 235 w 240"/>
                  <a:gd name="T15" fmla="*/ 212 h 212"/>
                  <a:gd name="T16" fmla="*/ 240 w 240"/>
                  <a:gd name="T17" fmla="*/ 207 h 212"/>
                  <a:gd name="T18" fmla="*/ 240 w 240"/>
                  <a:gd name="T19" fmla="*/ 31 h 212"/>
                  <a:gd name="T20" fmla="*/ 240 w 240"/>
                  <a:gd name="T21" fmla="*/ 8 h 212"/>
                  <a:gd name="T22" fmla="*/ 240 w 240"/>
                  <a:gd name="T23" fmla="*/ 5 h 212"/>
                  <a:gd name="T24" fmla="*/ 235 w 240"/>
                  <a:gd name="T25" fmla="*/ 0 h 212"/>
                  <a:gd name="T26" fmla="*/ 230 w 240"/>
                  <a:gd name="T27" fmla="*/ 13 h 212"/>
                  <a:gd name="T28" fmla="*/ 230 w 240"/>
                  <a:gd name="T29" fmla="*/ 26 h 212"/>
                  <a:gd name="T30" fmla="*/ 9 w 240"/>
                  <a:gd name="T31" fmla="*/ 26 h 212"/>
                  <a:gd name="T32" fmla="*/ 9 w 240"/>
                  <a:gd name="T33" fmla="*/ 13 h 212"/>
                  <a:gd name="T34" fmla="*/ 230 w 240"/>
                  <a:gd name="T35" fmla="*/ 13 h 212"/>
                  <a:gd name="T36" fmla="*/ 9 w 240"/>
                  <a:gd name="T37" fmla="*/ 202 h 212"/>
                  <a:gd name="T38" fmla="*/ 9 w 240"/>
                  <a:gd name="T39" fmla="*/ 36 h 212"/>
                  <a:gd name="T40" fmla="*/ 230 w 240"/>
                  <a:gd name="T41" fmla="*/ 36 h 212"/>
                  <a:gd name="T42" fmla="*/ 230 w 240"/>
                  <a:gd name="T43" fmla="*/ 202 h 212"/>
                  <a:gd name="T44" fmla="*/ 9 w 240"/>
                  <a:gd name="T45" fmla="*/ 20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12">
                    <a:moveTo>
                      <a:pt x="235" y="0"/>
                    </a:moveTo>
                    <a:cubicBezTo>
                      <a:pt x="4" y="0"/>
                      <a:pt x="4" y="0"/>
                      <a:pt x="4" y="0"/>
                    </a:cubicBezTo>
                    <a:cubicBezTo>
                      <a:pt x="2" y="0"/>
                      <a:pt x="0" y="3"/>
                      <a:pt x="0" y="5"/>
                    </a:cubicBezTo>
                    <a:cubicBezTo>
                      <a:pt x="0" y="8"/>
                      <a:pt x="0" y="8"/>
                      <a:pt x="0" y="8"/>
                    </a:cubicBezTo>
                    <a:cubicBezTo>
                      <a:pt x="0" y="31"/>
                      <a:pt x="0" y="31"/>
                      <a:pt x="0" y="31"/>
                    </a:cubicBezTo>
                    <a:cubicBezTo>
                      <a:pt x="0" y="207"/>
                      <a:pt x="0" y="207"/>
                      <a:pt x="0" y="207"/>
                    </a:cubicBezTo>
                    <a:cubicBezTo>
                      <a:pt x="0" y="210"/>
                      <a:pt x="2" y="212"/>
                      <a:pt x="4" y="212"/>
                    </a:cubicBezTo>
                    <a:cubicBezTo>
                      <a:pt x="235" y="212"/>
                      <a:pt x="235" y="212"/>
                      <a:pt x="235" y="212"/>
                    </a:cubicBezTo>
                    <a:cubicBezTo>
                      <a:pt x="238" y="212"/>
                      <a:pt x="240" y="210"/>
                      <a:pt x="240" y="207"/>
                    </a:cubicBezTo>
                    <a:cubicBezTo>
                      <a:pt x="240" y="31"/>
                      <a:pt x="240" y="31"/>
                      <a:pt x="240" y="31"/>
                    </a:cubicBezTo>
                    <a:cubicBezTo>
                      <a:pt x="240" y="8"/>
                      <a:pt x="240" y="8"/>
                      <a:pt x="240" y="8"/>
                    </a:cubicBezTo>
                    <a:cubicBezTo>
                      <a:pt x="240" y="5"/>
                      <a:pt x="240" y="5"/>
                      <a:pt x="240" y="5"/>
                    </a:cubicBezTo>
                    <a:cubicBezTo>
                      <a:pt x="240" y="3"/>
                      <a:pt x="238" y="0"/>
                      <a:pt x="235" y="0"/>
                    </a:cubicBezTo>
                    <a:close/>
                    <a:moveTo>
                      <a:pt x="230" y="13"/>
                    </a:moveTo>
                    <a:cubicBezTo>
                      <a:pt x="230" y="26"/>
                      <a:pt x="230" y="26"/>
                      <a:pt x="230" y="26"/>
                    </a:cubicBezTo>
                    <a:cubicBezTo>
                      <a:pt x="9" y="26"/>
                      <a:pt x="9" y="26"/>
                      <a:pt x="9" y="26"/>
                    </a:cubicBezTo>
                    <a:cubicBezTo>
                      <a:pt x="9" y="13"/>
                      <a:pt x="9" y="13"/>
                      <a:pt x="9" y="13"/>
                    </a:cubicBezTo>
                    <a:lnTo>
                      <a:pt x="230" y="13"/>
                    </a:lnTo>
                    <a:close/>
                    <a:moveTo>
                      <a:pt x="9" y="202"/>
                    </a:moveTo>
                    <a:cubicBezTo>
                      <a:pt x="9" y="36"/>
                      <a:pt x="9" y="36"/>
                      <a:pt x="9" y="36"/>
                    </a:cubicBezTo>
                    <a:cubicBezTo>
                      <a:pt x="230" y="36"/>
                      <a:pt x="230" y="36"/>
                      <a:pt x="230" y="36"/>
                    </a:cubicBezTo>
                    <a:cubicBezTo>
                      <a:pt x="230" y="202"/>
                      <a:pt x="230" y="202"/>
                      <a:pt x="230" y="202"/>
                    </a:cubicBezTo>
                    <a:lnTo>
                      <a:pt x="9" y="202"/>
                    </a:lnTo>
                    <a:close/>
                  </a:path>
                </a:pathLst>
              </a:custGeom>
              <a:solidFill>
                <a:schemeClr val="tx2"/>
              </a:solid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9" name="Group 88">
            <a:extLst>
              <a:ext uri="{FF2B5EF4-FFF2-40B4-BE49-F238E27FC236}">
                <a16:creationId xmlns:a16="http://schemas.microsoft.com/office/drawing/2014/main" id="{AE798C76-9918-4EB2-842A-C63F93B569AF}"/>
              </a:ext>
            </a:extLst>
          </p:cNvPr>
          <p:cNvGrpSpPr/>
          <p:nvPr/>
        </p:nvGrpSpPr>
        <p:grpSpPr>
          <a:xfrm>
            <a:off x="1571635" y="3795076"/>
            <a:ext cx="366231" cy="292285"/>
            <a:chOff x="12450763" y="3171825"/>
            <a:chExt cx="584200" cy="488950"/>
          </a:xfrm>
        </p:grpSpPr>
        <p:sp>
          <p:nvSpPr>
            <p:cNvPr id="90" name="Freeform 524">
              <a:extLst>
                <a:ext uri="{FF2B5EF4-FFF2-40B4-BE49-F238E27FC236}">
                  <a16:creationId xmlns:a16="http://schemas.microsoft.com/office/drawing/2014/main" id="{D8E10722-6D97-40A5-85A7-64F740034525}"/>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25">
              <a:extLst>
                <a:ext uri="{FF2B5EF4-FFF2-40B4-BE49-F238E27FC236}">
                  <a16:creationId xmlns:a16="http://schemas.microsoft.com/office/drawing/2014/main" id="{0B8C0A1C-CC76-4894-A509-D1E09CE9583C}"/>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26">
              <a:extLst>
                <a:ext uri="{FF2B5EF4-FFF2-40B4-BE49-F238E27FC236}">
                  <a16:creationId xmlns:a16="http://schemas.microsoft.com/office/drawing/2014/main" id="{149ED9AB-0BC8-4CE2-8256-D866356FAAD2}"/>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7">
              <a:extLst>
                <a:ext uri="{FF2B5EF4-FFF2-40B4-BE49-F238E27FC236}">
                  <a16:creationId xmlns:a16="http://schemas.microsoft.com/office/drawing/2014/main" id="{588C6641-0644-4F3B-A0C6-72B7627F7CB0}"/>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28">
              <a:extLst>
                <a:ext uri="{FF2B5EF4-FFF2-40B4-BE49-F238E27FC236}">
                  <a16:creationId xmlns:a16="http://schemas.microsoft.com/office/drawing/2014/main" id="{FE04E96F-4679-43AA-8F3F-FDB21A5583DE}"/>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29">
              <a:extLst>
                <a:ext uri="{FF2B5EF4-FFF2-40B4-BE49-F238E27FC236}">
                  <a16:creationId xmlns:a16="http://schemas.microsoft.com/office/drawing/2014/main" id="{FA0D6F23-D2C3-42E4-8EE7-7014D5DCA9A8}"/>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30">
              <a:extLst>
                <a:ext uri="{FF2B5EF4-FFF2-40B4-BE49-F238E27FC236}">
                  <a16:creationId xmlns:a16="http://schemas.microsoft.com/office/drawing/2014/main" id="{5D3E44E5-DF8A-4703-8DF1-5F07219578CF}"/>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31">
              <a:extLst>
                <a:ext uri="{FF2B5EF4-FFF2-40B4-BE49-F238E27FC236}">
                  <a16:creationId xmlns:a16="http://schemas.microsoft.com/office/drawing/2014/main" id="{9D621AA8-970F-419A-89C0-A0B95E4F2A48}"/>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22305C26-1ADA-4CA4-8CA3-E8E53F568C71}"/>
              </a:ext>
            </a:extLst>
          </p:cNvPr>
          <p:cNvGrpSpPr/>
          <p:nvPr/>
        </p:nvGrpSpPr>
        <p:grpSpPr>
          <a:xfrm>
            <a:off x="10778517" y="3681812"/>
            <a:ext cx="498475" cy="500380"/>
            <a:chOff x="10639180" y="3451628"/>
            <a:chExt cx="498475" cy="500380"/>
          </a:xfrm>
        </p:grpSpPr>
        <p:sp>
          <p:nvSpPr>
            <p:cNvPr id="99" name="object 77">
              <a:extLst>
                <a:ext uri="{FF2B5EF4-FFF2-40B4-BE49-F238E27FC236}">
                  <a16:creationId xmlns:a16="http://schemas.microsoft.com/office/drawing/2014/main" id="{374E8918-0963-456A-ABA9-CEABFC23BE38}"/>
                </a:ext>
              </a:extLst>
            </p:cNvPr>
            <p:cNvSpPr/>
            <p:nvPr/>
          </p:nvSpPr>
          <p:spPr>
            <a:xfrm>
              <a:off x="10639180" y="3451628"/>
              <a:ext cx="498475" cy="500380"/>
            </a:xfrm>
            <a:custGeom>
              <a:avLst/>
              <a:gdLst/>
              <a:ahLst/>
              <a:cxnLst/>
              <a:rect l="l" t="t" r="r" b="b"/>
              <a:pathLst>
                <a:path w="498475" h="500379">
                  <a:moveTo>
                    <a:pt x="249174" y="0"/>
                  </a:moveTo>
                  <a:lnTo>
                    <a:pt x="204384" y="4026"/>
                  </a:lnTo>
                  <a:lnTo>
                    <a:pt x="162228" y="15636"/>
                  </a:lnTo>
                  <a:lnTo>
                    <a:pt x="123410" y="34123"/>
                  </a:lnTo>
                  <a:lnTo>
                    <a:pt x="88633" y="58781"/>
                  </a:lnTo>
                  <a:lnTo>
                    <a:pt x="58601" y="88905"/>
                  </a:lnTo>
                  <a:lnTo>
                    <a:pt x="34019" y="123788"/>
                  </a:lnTo>
                  <a:lnTo>
                    <a:pt x="15588" y="162725"/>
                  </a:lnTo>
                  <a:lnTo>
                    <a:pt x="4014" y="205009"/>
                  </a:lnTo>
                  <a:lnTo>
                    <a:pt x="0" y="249936"/>
                  </a:lnTo>
                  <a:lnTo>
                    <a:pt x="4014" y="294862"/>
                  </a:lnTo>
                  <a:lnTo>
                    <a:pt x="15588" y="337146"/>
                  </a:lnTo>
                  <a:lnTo>
                    <a:pt x="34019" y="376083"/>
                  </a:lnTo>
                  <a:lnTo>
                    <a:pt x="58601" y="410966"/>
                  </a:lnTo>
                  <a:lnTo>
                    <a:pt x="88633" y="441090"/>
                  </a:lnTo>
                  <a:lnTo>
                    <a:pt x="123410" y="465748"/>
                  </a:lnTo>
                  <a:lnTo>
                    <a:pt x="162228" y="484235"/>
                  </a:lnTo>
                  <a:lnTo>
                    <a:pt x="204384" y="495845"/>
                  </a:lnTo>
                  <a:lnTo>
                    <a:pt x="249174" y="499872"/>
                  </a:lnTo>
                  <a:lnTo>
                    <a:pt x="293963" y="495845"/>
                  </a:lnTo>
                  <a:lnTo>
                    <a:pt x="336119" y="484235"/>
                  </a:lnTo>
                  <a:lnTo>
                    <a:pt x="374937" y="465748"/>
                  </a:lnTo>
                  <a:lnTo>
                    <a:pt x="409714" y="441090"/>
                  </a:lnTo>
                  <a:lnTo>
                    <a:pt x="439746" y="410966"/>
                  </a:lnTo>
                  <a:lnTo>
                    <a:pt x="464328" y="376083"/>
                  </a:lnTo>
                  <a:lnTo>
                    <a:pt x="482759" y="337146"/>
                  </a:lnTo>
                  <a:lnTo>
                    <a:pt x="494333" y="294862"/>
                  </a:lnTo>
                  <a:lnTo>
                    <a:pt x="498348" y="249936"/>
                  </a:lnTo>
                  <a:lnTo>
                    <a:pt x="494333" y="205009"/>
                  </a:lnTo>
                  <a:lnTo>
                    <a:pt x="482759" y="162725"/>
                  </a:lnTo>
                  <a:lnTo>
                    <a:pt x="464328" y="123788"/>
                  </a:lnTo>
                  <a:lnTo>
                    <a:pt x="439746" y="88905"/>
                  </a:lnTo>
                  <a:lnTo>
                    <a:pt x="409714" y="58781"/>
                  </a:lnTo>
                  <a:lnTo>
                    <a:pt x="374937" y="34123"/>
                  </a:lnTo>
                  <a:lnTo>
                    <a:pt x="336119" y="15636"/>
                  </a:lnTo>
                  <a:lnTo>
                    <a:pt x="293963" y="4026"/>
                  </a:lnTo>
                  <a:lnTo>
                    <a:pt x="249174" y="0"/>
                  </a:lnTo>
                  <a:close/>
                </a:path>
              </a:pathLst>
            </a:custGeom>
            <a:solidFill>
              <a:srgbClr val="FFFFFF"/>
            </a:solidFill>
            <a:ln w="31750">
              <a:solidFill>
                <a:schemeClr val="tx1"/>
              </a:solidFill>
            </a:ln>
          </p:spPr>
          <p:txBody>
            <a:bodyPr wrap="square" lIns="0" tIns="0" rIns="0" bIns="0" rtlCol="0"/>
            <a:lstStyle/>
            <a:p>
              <a:endParaRPr sz="1600" dirty="0"/>
            </a:p>
          </p:txBody>
        </p:sp>
        <p:grpSp>
          <p:nvGrpSpPr>
            <p:cNvPr id="100" name="Group 99">
              <a:extLst>
                <a:ext uri="{FF2B5EF4-FFF2-40B4-BE49-F238E27FC236}">
                  <a16:creationId xmlns:a16="http://schemas.microsoft.com/office/drawing/2014/main" id="{6604B208-B54F-4EE8-B4B8-2CF3A0F23509}"/>
                </a:ext>
              </a:extLst>
            </p:cNvPr>
            <p:cNvGrpSpPr/>
            <p:nvPr/>
          </p:nvGrpSpPr>
          <p:grpSpPr>
            <a:xfrm>
              <a:off x="10732144" y="3562766"/>
              <a:ext cx="292577" cy="355608"/>
              <a:chOff x="212725" y="2903538"/>
              <a:chExt cx="409576" cy="539750"/>
            </a:xfrm>
          </p:grpSpPr>
          <p:sp>
            <p:nvSpPr>
              <p:cNvPr id="101" name="Freeform 20">
                <a:extLst>
                  <a:ext uri="{FF2B5EF4-FFF2-40B4-BE49-F238E27FC236}">
                    <a16:creationId xmlns:a16="http://schemas.microsoft.com/office/drawing/2014/main" id="{5BCFFD0C-8953-4BE6-A7F5-3881792C69D7}"/>
                  </a:ext>
                </a:extLst>
              </p:cNvPr>
              <p:cNvSpPr>
                <a:spLocks noEditPoints="1"/>
              </p:cNvSpPr>
              <p:nvPr/>
            </p:nvSpPr>
            <p:spPr bwMode="auto">
              <a:xfrm>
                <a:off x="239713" y="2903538"/>
                <a:ext cx="382588" cy="192088"/>
              </a:xfrm>
              <a:custGeom>
                <a:avLst/>
                <a:gdLst>
                  <a:gd name="T0" fmla="*/ 171 w 174"/>
                  <a:gd name="T1" fmla="*/ 36 h 87"/>
                  <a:gd name="T2" fmla="*/ 136 w 174"/>
                  <a:gd name="T3" fmla="*/ 14 h 87"/>
                  <a:gd name="T4" fmla="*/ 133 w 174"/>
                  <a:gd name="T5" fmla="*/ 14 h 87"/>
                  <a:gd name="T6" fmla="*/ 85 w 174"/>
                  <a:gd name="T7" fmla="*/ 19 h 87"/>
                  <a:gd name="T8" fmla="*/ 85 w 174"/>
                  <a:gd name="T9" fmla="*/ 4 h 87"/>
                  <a:gd name="T10" fmla="*/ 80 w 174"/>
                  <a:gd name="T11" fmla="*/ 0 h 87"/>
                  <a:gd name="T12" fmla="*/ 75 w 174"/>
                  <a:gd name="T13" fmla="*/ 4 h 87"/>
                  <a:gd name="T14" fmla="*/ 75 w 174"/>
                  <a:gd name="T15" fmla="*/ 20 h 87"/>
                  <a:gd name="T16" fmla="*/ 4 w 174"/>
                  <a:gd name="T17" fmla="*/ 28 h 87"/>
                  <a:gd name="T18" fmla="*/ 1 w 174"/>
                  <a:gd name="T19" fmla="*/ 30 h 87"/>
                  <a:gd name="T20" fmla="*/ 0 w 174"/>
                  <a:gd name="T21" fmla="*/ 33 h 87"/>
                  <a:gd name="T22" fmla="*/ 5 w 174"/>
                  <a:gd name="T23" fmla="*/ 82 h 87"/>
                  <a:gd name="T24" fmla="*/ 10 w 174"/>
                  <a:gd name="T25" fmla="*/ 87 h 87"/>
                  <a:gd name="T26" fmla="*/ 11 w 174"/>
                  <a:gd name="T27" fmla="*/ 87 h 87"/>
                  <a:gd name="T28" fmla="*/ 139 w 174"/>
                  <a:gd name="T29" fmla="*/ 72 h 87"/>
                  <a:gd name="T30" fmla="*/ 142 w 174"/>
                  <a:gd name="T31" fmla="*/ 71 h 87"/>
                  <a:gd name="T32" fmla="*/ 172 w 174"/>
                  <a:gd name="T33" fmla="*/ 43 h 87"/>
                  <a:gd name="T34" fmla="*/ 174 w 174"/>
                  <a:gd name="T35" fmla="*/ 39 h 87"/>
                  <a:gd name="T36" fmla="*/ 171 w 174"/>
                  <a:gd name="T37" fmla="*/ 36 h 87"/>
                  <a:gd name="T38" fmla="*/ 137 w 174"/>
                  <a:gd name="T39" fmla="*/ 63 h 87"/>
                  <a:gd name="T40" fmla="*/ 15 w 174"/>
                  <a:gd name="T41" fmla="*/ 76 h 87"/>
                  <a:gd name="T42" fmla="*/ 10 w 174"/>
                  <a:gd name="T43" fmla="*/ 37 h 87"/>
                  <a:gd name="T44" fmla="*/ 132 w 174"/>
                  <a:gd name="T45" fmla="*/ 24 h 87"/>
                  <a:gd name="T46" fmla="*/ 160 w 174"/>
                  <a:gd name="T47" fmla="*/ 41 h 87"/>
                  <a:gd name="T48" fmla="*/ 137 w 174"/>
                  <a:gd name="T49"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87">
                    <a:moveTo>
                      <a:pt x="171" y="36"/>
                    </a:moveTo>
                    <a:cubicBezTo>
                      <a:pt x="136" y="14"/>
                      <a:pt x="136" y="14"/>
                      <a:pt x="136" y="14"/>
                    </a:cubicBezTo>
                    <a:cubicBezTo>
                      <a:pt x="135" y="14"/>
                      <a:pt x="134" y="14"/>
                      <a:pt x="133" y="14"/>
                    </a:cubicBezTo>
                    <a:cubicBezTo>
                      <a:pt x="85" y="19"/>
                      <a:pt x="85" y="19"/>
                      <a:pt x="85" y="19"/>
                    </a:cubicBezTo>
                    <a:cubicBezTo>
                      <a:pt x="85" y="4"/>
                      <a:pt x="85" y="4"/>
                      <a:pt x="85" y="4"/>
                    </a:cubicBezTo>
                    <a:cubicBezTo>
                      <a:pt x="85" y="2"/>
                      <a:pt x="83" y="0"/>
                      <a:pt x="80" y="0"/>
                    </a:cubicBezTo>
                    <a:cubicBezTo>
                      <a:pt x="78" y="0"/>
                      <a:pt x="75" y="2"/>
                      <a:pt x="75" y="4"/>
                    </a:cubicBezTo>
                    <a:cubicBezTo>
                      <a:pt x="75" y="20"/>
                      <a:pt x="75" y="20"/>
                      <a:pt x="75" y="20"/>
                    </a:cubicBezTo>
                    <a:cubicBezTo>
                      <a:pt x="4" y="28"/>
                      <a:pt x="4" y="28"/>
                      <a:pt x="4" y="28"/>
                    </a:cubicBezTo>
                    <a:cubicBezTo>
                      <a:pt x="3" y="28"/>
                      <a:pt x="2" y="29"/>
                      <a:pt x="1" y="30"/>
                    </a:cubicBezTo>
                    <a:cubicBezTo>
                      <a:pt x="0" y="31"/>
                      <a:pt x="0" y="32"/>
                      <a:pt x="0" y="33"/>
                    </a:cubicBezTo>
                    <a:cubicBezTo>
                      <a:pt x="5" y="82"/>
                      <a:pt x="5" y="82"/>
                      <a:pt x="5" y="82"/>
                    </a:cubicBezTo>
                    <a:cubicBezTo>
                      <a:pt x="6" y="85"/>
                      <a:pt x="8" y="87"/>
                      <a:pt x="10" y="87"/>
                    </a:cubicBezTo>
                    <a:cubicBezTo>
                      <a:pt x="10" y="87"/>
                      <a:pt x="11" y="87"/>
                      <a:pt x="11" y="87"/>
                    </a:cubicBezTo>
                    <a:cubicBezTo>
                      <a:pt x="139" y="72"/>
                      <a:pt x="139" y="72"/>
                      <a:pt x="139" y="72"/>
                    </a:cubicBezTo>
                    <a:cubicBezTo>
                      <a:pt x="140" y="72"/>
                      <a:pt x="141" y="72"/>
                      <a:pt x="142" y="71"/>
                    </a:cubicBezTo>
                    <a:cubicBezTo>
                      <a:pt x="172" y="43"/>
                      <a:pt x="172" y="43"/>
                      <a:pt x="172" y="43"/>
                    </a:cubicBezTo>
                    <a:cubicBezTo>
                      <a:pt x="173" y="42"/>
                      <a:pt x="174" y="41"/>
                      <a:pt x="174" y="39"/>
                    </a:cubicBezTo>
                    <a:cubicBezTo>
                      <a:pt x="173" y="38"/>
                      <a:pt x="173" y="36"/>
                      <a:pt x="171" y="36"/>
                    </a:cubicBezTo>
                    <a:close/>
                    <a:moveTo>
                      <a:pt x="137" y="63"/>
                    </a:moveTo>
                    <a:cubicBezTo>
                      <a:pt x="15" y="76"/>
                      <a:pt x="15" y="76"/>
                      <a:pt x="15" y="76"/>
                    </a:cubicBezTo>
                    <a:cubicBezTo>
                      <a:pt x="10" y="37"/>
                      <a:pt x="10" y="37"/>
                      <a:pt x="10" y="37"/>
                    </a:cubicBezTo>
                    <a:cubicBezTo>
                      <a:pt x="132" y="24"/>
                      <a:pt x="132" y="24"/>
                      <a:pt x="132" y="24"/>
                    </a:cubicBezTo>
                    <a:cubicBezTo>
                      <a:pt x="160" y="41"/>
                      <a:pt x="160" y="41"/>
                      <a:pt x="160" y="41"/>
                    </a:cubicBezTo>
                    <a:lnTo>
                      <a:pt x="137" y="63"/>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
                <a:extLst>
                  <a:ext uri="{FF2B5EF4-FFF2-40B4-BE49-F238E27FC236}">
                    <a16:creationId xmlns:a16="http://schemas.microsoft.com/office/drawing/2014/main" id="{E91712C7-9520-4D2D-B16B-0AFA382C3071}"/>
                  </a:ext>
                </a:extLst>
              </p:cNvPr>
              <p:cNvSpPr>
                <a:spLocks noEditPoints="1"/>
              </p:cNvSpPr>
              <p:nvPr/>
            </p:nvSpPr>
            <p:spPr bwMode="auto">
              <a:xfrm>
                <a:off x="212725" y="3092450"/>
                <a:ext cx="382588" cy="158750"/>
              </a:xfrm>
              <a:custGeom>
                <a:avLst/>
                <a:gdLst>
                  <a:gd name="T0" fmla="*/ 163 w 174"/>
                  <a:gd name="T1" fmla="*/ 0 h 72"/>
                  <a:gd name="T2" fmla="*/ 35 w 174"/>
                  <a:gd name="T3" fmla="*/ 13 h 72"/>
                  <a:gd name="T4" fmla="*/ 32 w 174"/>
                  <a:gd name="T5" fmla="*/ 14 h 72"/>
                  <a:gd name="T6" fmla="*/ 1 w 174"/>
                  <a:gd name="T7" fmla="*/ 42 h 72"/>
                  <a:gd name="T8" fmla="*/ 0 w 174"/>
                  <a:gd name="T9" fmla="*/ 46 h 72"/>
                  <a:gd name="T10" fmla="*/ 2 w 174"/>
                  <a:gd name="T11" fmla="*/ 50 h 72"/>
                  <a:gd name="T12" fmla="*/ 37 w 174"/>
                  <a:gd name="T13" fmla="*/ 71 h 72"/>
                  <a:gd name="T14" fmla="*/ 40 w 174"/>
                  <a:gd name="T15" fmla="*/ 72 h 72"/>
                  <a:gd name="T16" fmla="*/ 40 w 174"/>
                  <a:gd name="T17" fmla="*/ 72 h 72"/>
                  <a:gd name="T18" fmla="*/ 169 w 174"/>
                  <a:gd name="T19" fmla="*/ 59 h 72"/>
                  <a:gd name="T20" fmla="*/ 172 w 174"/>
                  <a:gd name="T21" fmla="*/ 57 h 72"/>
                  <a:gd name="T22" fmla="*/ 173 w 174"/>
                  <a:gd name="T23" fmla="*/ 54 h 72"/>
                  <a:gd name="T24" fmla="*/ 169 w 174"/>
                  <a:gd name="T25" fmla="*/ 5 h 72"/>
                  <a:gd name="T26" fmla="*/ 163 w 174"/>
                  <a:gd name="T27" fmla="*/ 0 h 72"/>
                  <a:gd name="T28" fmla="*/ 41 w 174"/>
                  <a:gd name="T29" fmla="*/ 62 h 72"/>
                  <a:gd name="T30" fmla="*/ 13 w 174"/>
                  <a:gd name="T31" fmla="*/ 45 h 72"/>
                  <a:gd name="T32" fmla="*/ 37 w 174"/>
                  <a:gd name="T33" fmla="*/ 23 h 72"/>
                  <a:gd name="T34" fmla="*/ 159 w 174"/>
                  <a:gd name="T35" fmla="*/ 11 h 72"/>
                  <a:gd name="T36" fmla="*/ 163 w 174"/>
                  <a:gd name="T37" fmla="*/ 50 h 72"/>
                  <a:gd name="T38" fmla="*/ 41 w 174"/>
                  <a:gd name="T39"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72">
                    <a:moveTo>
                      <a:pt x="163" y="0"/>
                    </a:moveTo>
                    <a:cubicBezTo>
                      <a:pt x="35" y="13"/>
                      <a:pt x="35" y="13"/>
                      <a:pt x="35" y="13"/>
                    </a:cubicBezTo>
                    <a:cubicBezTo>
                      <a:pt x="33" y="13"/>
                      <a:pt x="32" y="14"/>
                      <a:pt x="32" y="14"/>
                    </a:cubicBezTo>
                    <a:cubicBezTo>
                      <a:pt x="1" y="42"/>
                      <a:pt x="1" y="42"/>
                      <a:pt x="1" y="42"/>
                    </a:cubicBezTo>
                    <a:cubicBezTo>
                      <a:pt x="0" y="43"/>
                      <a:pt x="0" y="44"/>
                      <a:pt x="0" y="46"/>
                    </a:cubicBezTo>
                    <a:cubicBezTo>
                      <a:pt x="0" y="47"/>
                      <a:pt x="1" y="49"/>
                      <a:pt x="2" y="50"/>
                    </a:cubicBezTo>
                    <a:cubicBezTo>
                      <a:pt x="37" y="71"/>
                      <a:pt x="37" y="71"/>
                      <a:pt x="37" y="71"/>
                    </a:cubicBezTo>
                    <a:cubicBezTo>
                      <a:pt x="38" y="72"/>
                      <a:pt x="39" y="72"/>
                      <a:pt x="40" y="72"/>
                    </a:cubicBezTo>
                    <a:cubicBezTo>
                      <a:pt x="40" y="72"/>
                      <a:pt x="40" y="72"/>
                      <a:pt x="40" y="72"/>
                    </a:cubicBezTo>
                    <a:cubicBezTo>
                      <a:pt x="169" y="59"/>
                      <a:pt x="169" y="59"/>
                      <a:pt x="169" y="59"/>
                    </a:cubicBezTo>
                    <a:cubicBezTo>
                      <a:pt x="170" y="59"/>
                      <a:pt x="172" y="58"/>
                      <a:pt x="172" y="57"/>
                    </a:cubicBezTo>
                    <a:cubicBezTo>
                      <a:pt x="173" y="56"/>
                      <a:pt x="174" y="55"/>
                      <a:pt x="173" y="54"/>
                    </a:cubicBezTo>
                    <a:cubicBezTo>
                      <a:pt x="169" y="5"/>
                      <a:pt x="169" y="5"/>
                      <a:pt x="169" y="5"/>
                    </a:cubicBezTo>
                    <a:cubicBezTo>
                      <a:pt x="168" y="2"/>
                      <a:pt x="166" y="0"/>
                      <a:pt x="163" y="0"/>
                    </a:cubicBezTo>
                    <a:close/>
                    <a:moveTo>
                      <a:pt x="41" y="62"/>
                    </a:moveTo>
                    <a:cubicBezTo>
                      <a:pt x="13" y="45"/>
                      <a:pt x="13" y="45"/>
                      <a:pt x="13" y="45"/>
                    </a:cubicBezTo>
                    <a:cubicBezTo>
                      <a:pt x="37" y="23"/>
                      <a:pt x="37" y="23"/>
                      <a:pt x="37" y="23"/>
                    </a:cubicBezTo>
                    <a:cubicBezTo>
                      <a:pt x="159" y="11"/>
                      <a:pt x="159" y="11"/>
                      <a:pt x="159" y="11"/>
                    </a:cubicBezTo>
                    <a:cubicBezTo>
                      <a:pt x="163" y="50"/>
                      <a:pt x="163" y="50"/>
                      <a:pt x="163" y="50"/>
                    </a:cubicBezTo>
                    <a:lnTo>
                      <a:pt x="41" y="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
                <a:extLst>
                  <a:ext uri="{FF2B5EF4-FFF2-40B4-BE49-F238E27FC236}">
                    <a16:creationId xmlns:a16="http://schemas.microsoft.com/office/drawing/2014/main" id="{68D3871A-4D75-4F00-B130-B8B26CDBC5FE}"/>
                  </a:ext>
                </a:extLst>
              </p:cNvPr>
              <p:cNvSpPr>
                <a:spLocks/>
              </p:cNvSpPr>
              <p:nvPr/>
            </p:nvSpPr>
            <p:spPr bwMode="auto">
              <a:xfrm>
                <a:off x="404813" y="3267075"/>
                <a:ext cx="20638" cy="176213"/>
              </a:xfrm>
              <a:custGeom>
                <a:avLst/>
                <a:gdLst>
                  <a:gd name="T0" fmla="*/ 5 w 10"/>
                  <a:gd name="T1" fmla="*/ 0 h 80"/>
                  <a:gd name="T2" fmla="*/ 0 w 10"/>
                  <a:gd name="T3" fmla="*/ 5 h 80"/>
                  <a:gd name="T4" fmla="*/ 0 w 10"/>
                  <a:gd name="T5" fmla="*/ 75 h 80"/>
                  <a:gd name="T6" fmla="*/ 5 w 10"/>
                  <a:gd name="T7" fmla="*/ 80 h 80"/>
                  <a:gd name="T8" fmla="*/ 10 w 10"/>
                  <a:gd name="T9" fmla="*/ 75 h 80"/>
                  <a:gd name="T10" fmla="*/ 10 w 10"/>
                  <a:gd name="T11" fmla="*/ 5 h 80"/>
                  <a:gd name="T12" fmla="*/ 5 w 1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 h="80">
                    <a:moveTo>
                      <a:pt x="5" y="0"/>
                    </a:moveTo>
                    <a:cubicBezTo>
                      <a:pt x="3" y="0"/>
                      <a:pt x="0" y="3"/>
                      <a:pt x="0" y="5"/>
                    </a:cubicBezTo>
                    <a:cubicBezTo>
                      <a:pt x="0" y="75"/>
                      <a:pt x="0" y="75"/>
                      <a:pt x="0" y="75"/>
                    </a:cubicBezTo>
                    <a:cubicBezTo>
                      <a:pt x="0" y="78"/>
                      <a:pt x="3" y="80"/>
                      <a:pt x="5" y="80"/>
                    </a:cubicBezTo>
                    <a:cubicBezTo>
                      <a:pt x="8" y="80"/>
                      <a:pt x="10" y="78"/>
                      <a:pt x="10" y="75"/>
                    </a:cubicBezTo>
                    <a:cubicBezTo>
                      <a:pt x="10" y="5"/>
                      <a:pt x="10" y="5"/>
                      <a:pt x="10" y="5"/>
                    </a:cubicBezTo>
                    <a:cubicBezTo>
                      <a:pt x="10" y="3"/>
                      <a:pt x="8"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6" name="Group 105">
            <a:extLst>
              <a:ext uri="{FF2B5EF4-FFF2-40B4-BE49-F238E27FC236}">
                <a16:creationId xmlns:a16="http://schemas.microsoft.com/office/drawing/2014/main" id="{8F384F39-D6A9-4B3B-9C21-0B334C7AAC6C}"/>
              </a:ext>
            </a:extLst>
          </p:cNvPr>
          <p:cNvGrpSpPr/>
          <p:nvPr/>
        </p:nvGrpSpPr>
        <p:grpSpPr>
          <a:xfrm>
            <a:off x="5363657" y="3749532"/>
            <a:ext cx="356128" cy="336443"/>
            <a:chOff x="10990263" y="6654800"/>
            <a:chExt cx="654050" cy="663576"/>
          </a:xfrm>
          <a:solidFill>
            <a:schemeClr val="tx2"/>
          </a:solidFill>
        </p:grpSpPr>
        <p:sp>
          <p:nvSpPr>
            <p:cNvPr id="107" name="Freeform 586">
              <a:extLst>
                <a:ext uri="{FF2B5EF4-FFF2-40B4-BE49-F238E27FC236}">
                  <a16:creationId xmlns:a16="http://schemas.microsoft.com/office/drawing/2014/main" id="{CC034BCB-FE6E-49D6-A7C4-CB43B4F4EBBC}"/>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587">
              <a:extLst>
                <a:ext uri="{FF2B5EF4-FFF2-40B4-BE49-F238E27FC236}">
                  <a16:creationId xmlns:a16="http://schemas.microsoft.com/office/drawing/2014/main" id="{FAEE1D29-FDA7-465A-ABA0-C17A0590D847}"/>
                </a:ext>
              </a:extLst>
            </p:cNvPr>
            <p:cNvSpPr>
              <a:spLocks/>
            </p:cNvSpPr>
            <p:nvPr/>
          </p:nvSpPr>
          <p:spPr bwMode="auto">
            <a:xfrm>
              <a:off x="11231562" y="6908799"/>
              <a:ext cx="201612" cy="409577"/>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88">
              <a:extLst>
                <a:ext uri="{FF2B5EF4-FFF2-40B4-BE49-F238E27FC236}">
                  <a16:creationId xmlns:a16="http://schemas.microsoft.com/office/drawing/2014/main" id="{DE50E81A-2D06-48D7-838C-0F9ED75D9B47}"/>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89">
              <a:extLst>
                <a:ext uri="{FF2B5EF4-FFF2-40B4-BE49-F238E27FC236}">
                  <a16:creationId xmlns:a16="http://schemas.microsoft.com/office/drawing/2014/main" id="{37EF7AB9-5ED7-4A9A-BA2D-38E59917C946}"/>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90">
              <a:extLst>
                <a:ext uri="{FF2B5EF4-FFF2-40B4-BE49-F238E27FC236}">
                  <a16:creationId xmlns:a16="http://schemas.microsoft.com/office/drawing/2014/main" id="{84879BDD-B583-468C-9189-03DA2FE0220D}"/>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91">
              <a:extLst>
                <a:ext uri="{FF2B5EF4-FFF2-40B4-BE49-F238E27FC236}">
                  <a16:creationId xmlns:a16="http://schemas.microsoft.com/office/drawing/2014/main" id="{3F56EE4A-9D26-4A79-B650-A5862A2274E7}"/>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92">
              <a:extLst>
                <a:ext uri="{FF2B5EF4-FFF2-40B4-BE49-F238E27FC236}">
                  <a16:creationId xmlns:a16="http://schemas.microsoft.com/office/drawing/2014/main" id="{65EC43B4-6D46-4952-84F9-AAA180CC7306}"/>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93">
              <a:extLst>
                <a:ext uri="{FF2B5EF4-FFF2-40B4-BE49-F238E27FC236}">
                  <a16:creationId xmlns:a16="http://schemas.microsoft.com/office/drawing/2014/main" id="{0A6BD2DA-CEDF-43CC-8A1D-57C4935E2C1F}"/>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94">
              <a:extLst>
                <a:ext uri="{FF2B5EF4-FFF2-40B4-BE49-F238E27FC236}">
                  <a16:creationId xmlns:a16="http://schemas.microsoft.com/office/drawing/2014/main" id="{8D1C6306-A060-4100-8419-266657750F7B}"/>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95">
              <a:extLst>
                <a:ext uri="{FF2B5EF4-FFF2-40B4-BE49-F238E27FC236}">
                  <a16:creationId xmlns:a16="http://schemas.microsoft.com/office/drawing/2014/main" id="{A96C4F1A-2ED8-405D-B61B-B6D9936CDA4F}"/>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Rounded Corners 56">
            <a:extLst>
              <a:ext uri="{FF2B5EF4-FFF2-40B4-BE49-F238E27FC236}">
                <a16:creationId xmlns:a16="http://schemas.microsoft.com/office/drawing/2014/main" id="{EE62A82C-2817-4017-A0B1-C251804E100D}"/>
              </a:ext>
            </a:extLst>
          </p:cNvPr>
          <p:cNvSpPr/>
          <p:nvPr/>
        </p:nvSpPr>
        <p:spPr>
          <a:xfrm>
            <a:off x="4028505" y="1776072"/>
            <a:ext cx="3078162" cy="4882969"/>
          </a:xfrm>
          <a:prstGeom prst="roundRect">
            <a:avLst>
              <a:gd name="adj" fmla="val 7550"/>
            </a:avLst>
          </a:prstGeom>
          <a:noFill/>
          <a:ln w="38100">
            <a:solidFill>
              <a:schemeClr val="accent3"/>
            </a:solidFill>
          </a:ln>
        </p:spPr>
        <p:style>
          <a:lnRef idx="0">
            <a:schemeClr val="accent1"/>
          </a:lnRef>
          <a:fillRef idx="1">
            <a:schemeClr val="accent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06FCF"/>
              </a:solidFill>
              <a:effectLst/>
              <a:uLnTx/>
              <a:uFillTx/>
              <a:latin typeface="BentonSans Regular"/>
              <a:ea typeface="+mn-ea"/>
              <a:cs typeface="+mn-cs"/>
            </a:endParaRPr>
          </a:p>
        </p:txBody>
      </p:sp>
      <p:grpSp>
        <p:nvGrpSpPr>
          <p:cNvPr id="118" name="Group 117">
            <a:extLst>
              <a:ext uri="{FF2B5EF4-FFF2-40B4-BE49-F238E27FC236}">
                <a16:creationId xmlns:a16="http://schemas.microsoft.com/office/drawing/2014/main" id="{68A35B7A-C4C9-48C0-B271-8C71C9B793F7}"/>
              </a:ext>
            </a:extLst>
          </p:cNvPr>
          <p:cNvGrpSpPr/>
          <p:nvPr/>
        </p:nvGrpSpPr>
        <p:grpSpPr>
          <a:xfrm>
            <a:off x="9429791" y="2457671"/>
            <a:ext cx="2917258" cy="989216"/>
            <a:chOff x="256531" y="2409382"/>
            <a:chExt cx="2917258" cy="989216"/>
          </a:xfrm>
        </p:grpSpPr>
        <p:sp>
          <p:nvSpPr>
            <p:cNvPr id="119" name="object 13">
              <a:extLst>
                <a:ext uri="{FF2B5EF4-FFF2-40B4-BE49-F238E27FC236}">
                  <a16:creationId xmlns:a16="http://schemas.microsoft.com/office/drawing/2014/main" id="{DD82DB65-D60E-4607-B713-CE91FABE0AC5}"/>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Web Personalization</a:t>
              </a:r>
              <a:endParaRPr sz="1100" b="1" kern="0">
                <a:solidFill>
                  <a:srgbClr val="000000"/>
                </a:solidFill>
                <a:latin typeface="Open Sans"/>
              </a:endParaRPr>
            </a:p>
          </p:txBody>
        </p:sp>
        <p:grpSp>
          <p:nvGrpSpPr>
            <p:cNvPr id="120" name="Group 119">
              <a:extLst>
                <a:ext uri="{FF2B5EF4-FFF2-40B4-BE49-F238E27FC236}">
                  <a16:creationId xmlns:a16="http://schemas.microsoft.com/office/drawing/2014/main" id="{EDE2686D-8B90-452E-9A36-C7F4574E9476}"/>
                </a:ext>
              </a:extLst>
            </p:cNvPr>
            <p:cNvGrpSpPr/>
            <p:nvPr/>
          </p:nvGrpSpPr>
          <p:grpSpPr>
            <a:xfrm>
              <a:off x="716353" y="2696500"/>
              <a:ext cx="1910923" cy="702098"/>
              <a:chOff x="9952630" y="3973469"/>
              <a:chExt cx="1321732" cy="511279"/>
            </a:xfrm>
          </p:grpSpPr>
          <p:sp>
            <p:nvSpPr>
              <p:cNvPr id="121" name="Rectangle 120">
                <a:extLst>
                  <a:ext uri="{FF2B5EF4-FFF2-40B4-BE49-F238E27FC236}">
                    <a16:creationId xmlns:a16="http://schemas.microsoft.com/office/drawing/2014/main" id="{9B848737-0934-4A80-862D-9A589C92BA1A}"/>
                  </a:ext>
                </a:extLst>
              </p:cNvPr>
              <p:cNvSpPr/>
              <p:nvPr/>
            </p:nvSpPr>
            <p:spPr>
              <a:xfrm>
                <a:off x="9952630" y="3995156"/>
                <a:ext cx="1321732"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Personalized content across different sites</a:t>
                </a:r>
              </a:p>
            </p:txBody>
          </p:sp>
          <p:cxnSp>
            <p:nvCxnSpPr>
              <p:cNvPr id="122" name="Straight Connector 121">
                <a:extLst>
                  <a:ext uri="{FF2B5EF4-FFF2-40B4-BE49-F238E27FC236}">
                    <a16:creationId xmlns:a16="http://schemas.microsoft.com/office/drawing/2014/main" id="{2726E559-9A4B-4866-808B-36DB491267A8}"/>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grpSp>
        <p:nvGrpSpPr>
          <p:cNvPr id="123" name="Group 122">
            <a:extLst>
              <a:ext uri="{FF2B5EF4-FFF2-40B4-BE49-F238E27FC236}">
                <a16:creationId xmlns:a16="http://schemas.microsoft.com/office/drawing/2014/main" id="{690E0DD8-3CAD-47F9-AA30-A59C566894F3}"/>
              </a:ext>
            </a:extLst>
          </p:cNvPr>
          <p:cNvGrpSpPr/>
          <p:nvPr/>
        </p:nvGrpSpPr>
        <p:grpSpPr>
          <a:xfrm>
            <a:off x="9429790" y="4217557"/>
            <a:ext cx="2917258" cy="989216"/>
            <a:chOff x="256531" y="2409382"/>
            <a:chExt cx="2917258" cy="989216"/>
          </a:xfrm>
        </p:grpSpPr>
        <p:sp>
          <p:nvSpPr>
            <p:cNvPr id="124" name="object 13">
              <a:extLst>
                <a:ext uri="{FF2B5EF4-FFF2-40B4-BE49-F238E27FC236}">
                  <a16:creationId xmlns:a16="http://schemas.microsoft.com/office/drawing/2014/main" id="{0A70A249-4EB0-483D-88DF-D62541B3FDD6}"/>
                </a:ext>
              </a:extLst>
            </p:cNvPr>
            <p:cNvSpPr txBox="1"/>
            <p:nvPr/>
          </p:nvSpPr>
          <p:spPr>
            <a:xfrm>
              <a:off x="256531" y="2409382"/>
              <a:ext cx="2917258" cy="202491"/>
            </a:xfrm>
            <a:prstGeom prst="rect">
              <a:avLst/>
            </a:prstGeom>
          </p:spPr>
          <p:txBody>
            <a:bodyPr vert="horz" wrap="square" lIns="0" tIns="12065" rIns="0" bIns="0" rtlCol="0">
              <a:spAutoFit/>
            </a:bodyPr>
            <a:lstStyle/>
            <a:p>
              <a:pPr marL="12700" algn="ctr">
                <a:lnSpc>
                  <a:spcPts val="1600"/>
                </a:lnSpc>
                <a:defRPr/>
              </a:pPr>
              <a:r>
                <a:rPr lang="en-US" sz="1100" b="1" kern="0">
                  <a:solidFill>
                    <a:srgbClr val="000000"/>
                  </a:solidFill>
                  <a:latin typeface="Open Sans"/>
                </a:rPr>
                <a:t>Next Best Action</a:t>
              </a:r>
              <a:endParaRPr sz="1100" b="1" kern="0">
                <a:solidFill>
                  <a:srgbClr val="000000"/>
                </a:solidFill>
                <a:latin typeface="Open Sans"/>
              </a:endParaRPr>
            </a:p>
          </p:txBody>
        </p:sp>
        <p:grpSp>
          <p:nvGrpSpPr>
            <p:cNvPr id="125" name="Group 124">
              <a:extLst>
                <a:ext uri="{FF2B5EF4-FFF2-40B4-BE49-F238E27FC236}">
                  <a16:creationId xmlns:a16="http://schemas.microsoft.com/office/drawing/2014/main" id="{948C2DEB-E82B-415E-9E9B-3AB7B6E80A81}"/>
                </a:ext>
              </a:extLst>
            </p:cNvPr>
            <p:cNvGrpSpPr/>
            <p:nvPr/>
          </p:nvGrpSpPr>
          <p:grpSpPr>
            <a:xfrm>
              <a:off x="716358" y="2696500"/>
              <a:ext cx="1910922" cy="702098"/>
              <a:chOff x="9952631" y="3973469"/>
              <a:chExt cx="1321731" cy="511279"/>
            </a:xfrm>
          </p:grpSpPr>
          <p:sp>
            <p:nvSpPr>
              <p:cNvPr id="127" name="Rectangle 126">
                <a:extLst>
                  <a:ext uri="{FF2B5EF4-FFF2-40B4-BE49-F238E27FC236}">
                    <a16:creationId xmlns:a16="http://schemas.microsoft.com/office/drawing/2014/main" id="{E5BA8C9C-0714-4D10-81A2-1388708AC9E1}"/>
                  </a:ext>
                </a:extLst>
              </p:cNvPr>
              <p:cNvSpPr/>
              <p:nvPr/>
            </p:nvSpPr>
            <p:spPr>
              <a:xfrm>
                <a:off x="9952631" y="3995156"/>
                <a:ext cx="1321731" cy="489592"/>
              </a:xfrm>
              <a:prstGeom prst="rect">
                <a:avLst/>
              </a:prstGeom>
              <a:gradFill>
                <a:gsLst>
                  <a:gs pos="57000">
                    <a:srgbClr val="FFFFFF">
                      <a:lumMod val="95000"/>
                    </a:srgbClr>
                  </a:gs>
                  <a:gs pos="100000">
                    <a:srgbClr val="FFFFFF"/>
                  </a:gs>
                </a:gsLst>
                <a:lin ang="5400000" scaled="0"/>
              </a:gradFill>
              <a:ln w="12700" cap="flat" cmpd="sng" algn="ctr">
                <a:noFill/>
                <a:prstDash val="solid"/>
                <a:miter lim="800000"/>
              </a:ln>
              <a:effectLst/>
            </p:spPr>
            <p:txBody>
              <a:bodyPr lIns="0" rIns="0" rtlCol="0" anchor="t"/>
              <a:lstStyle/>
              <a:p>
                <a:pPr marL="60325" lvl="0" defTabSz="622300">
                  <a:lnSpc>
                    <a:spcPct val="90000"/>
                  </a:lnSpc>
                  <a:spcBef>
                    <a:spcPct val="0"/>
                  </a:spcBef>
                  <a:spcAft>
                    <a:spcPct val="35000"/>
                  </a:spcAft>
                  <a:defRPr/>
                </a:pPr>
                <a:r>
                  <a:rPr lang="en-US" sz="1050" kern="0" dirty="0">
                    <a:solidFill>
                      <a:srgbClr val="000000"/>
                    </a:solidFill>
                    <a:latin typeface="Open Sans"/>
                  </a:rPr>
                  <a:t>Personalized recommendations across different sites</a:t>
                </a:r>
              </a:p>
            </p:txBody>
          </p:sp>
          <p:cxnSp>
            <p:nvCxnSpPr>
              <p:cNvPr id="128" name="Straight Connector 127">
                <a:extLst>
                  <a:ext uri="{FF2B5EF4-FFF2-40B4-BE49-F238E27FC236}">
                    <a16:creationId xmlns:a16="http://schemas.microsoft.com/office/drawing/2014/main" id="{265B16E9-4B22-4D68-A2A9-B939185C2AA0}"/>
                  </a:ext>
                </a:extLst>
              </p:cNvPr>
              <p:cNvCxnSpPr>
                <a:cxnSpLocks/>
              </p:cNvCxnSpPr>
              <p:nvPr/>
            </p:nvCxnSpPr>
            <p:spPr>
              <a:xfrm>
                <a:off x="9952631" y="3973469"/>
                <a:ext cx="1321731" cy="7088"/>
              </a:xfrm>
              <a:prstGeom prst="line">
                <a:avLst/>
              </a:prstGeom>
              <a:noFill/>
              <a:ln w="50800" cap="flat" cmpd="sng" algn="ctr">
                <a:solidFill>
                  <a:schemeClr val="accent1"/>
                </a:solidFill>
                <a:prstDash val="solid"/>
                <a:miter lim="800000"/>
              </a:ln>
              <a:effectLst/>
            </p:spPr>
          </p:cxnSp>
        </p:grpSp>
      </p:grpSp>
      <p:sp>
        <p:nvSpPr>
          <p:cNvPr id="130" name="Plus Sign 129">
            <a:extLst>
              <a:ext uri="{FF2B5EF4-FFF2-40B4-BE49-F238E27FC236}">
                <a16:creationId xmlns:a16="http://schemas.microsoft.com/office/drawing/2014/main" id="{6C9CB97A-EEA7-45ED-B206-FDCB96F786C8}"/>
              </a:ext>
            </a:extLst>
          </p:cNvPr>
          <p:cNvSpPr/>
          <p:nvPr/>
        </p:nvSpPr>
        <p:spPr>
          <a:xfrm>
            <a:off x="3414039" y="3803384"/>
            <a:ext cx="517089" cy="515418"/>
          </a:xfrm>
          <a:prstGeom prst="mathPlus">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Equals 130">
            <a:extLst>
              <a:ext uri="{FF2B5EF4-FFF2-40B4-BE49-F238E27FC236}">
                <a16:creationId xmlns:a16="http://schemas.microsoft.com/office/drawing/2014/main" id="{BE1AD329-794D-4218-A1A4-525693474D11}"/>
              </a:ext>
            </a:extLst>
          </p:cNvPr>
          <p:cNvSpPr/>
          <p:nvPr/>
        </p:nvSpPr>
        <p:spPr>
          <a:xfrm>
            <a:off x="7167562" y="3887574"/>
            <a:ext cx="552511" cy="440529"/>
          </a:xfrm>
          <a:prstGeom prst="mathEqual">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a:extLst>
              <a:ext uri="{FF2B5EF4-FFF2-40B4-BE49-F238E27FC236}">
                <a16:creationId xmlns:a16="http://schemas.microsoft.com/office/drawing/2014/main" id="{62320E5F-9920-4732-A906-28C12B6DE1FA}"/>
              </a:ext>
            </a:extLst>
          </p:cNvPr>
          <p:cNvSpPr/>
          <p:nvPr/>
        </p:nvSpPr>
        <p:spPr>
          <a:xfrm>
            <a:off x="9306465" y="-2866"/>
            <a:ext cx="1409350" cy="25658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Applicable Industries</a:t>
            </a:r>
          </a:p>
        </p:txBody>
      </p:sp>
      <p:sp>
        <p:nvSpPr>
          <p:cNvPr id="129" name="Rectangle 128">
            <a:extLst>
              <a:ext uri="{FF2B5EF4-FFF2-40B4-BE49-F238E27FC236}">
                <a16:creationId xmlns:a16="http://schemas.microsoft.com/office/drawing/2014/main" id="{DC2B67C8-32A6-4E56-82EA-038F6E97F0D0}"/>
              </a:ext>
            </a:extLst>
          </p:cNvPr>
          <p:cNvSpPr/>
          <p:nvPr/>
        </p:nvSpPr>
        <p:spPr>
          <a:xfrm>
            <a:off x="10774671" y="-2866"/>
            <a:ext cx="1409350" cy="256586"/>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i="1" dirty="0">
                <a:solidFill>
                  <a:schemeClr val="tx1"/>
                </a:solidFill>
              </a:rPr>
              <a:t>Key Use Cases</a:t>
            </a:r>
          </a:p>
        </p:txBody>
      </p:sp>
      <p:grpSp>
        <p:nvGrpSpPr>
          <p:cNvPr id="132" name="Group 131">
            <a:extLst>
              <a:ext uri="{FF2B5EF4-FFF2-40B4-BE49-F238E27FC236}">
                <a16:creationId xmlns:a16="http://schemas.microsoft.com/office/drawing/2014/main" id="{472D6BFB-1DA9-4E10-883B-C70CF38A580B}"/>
              </a:ext>
            </a:extLst>
          </p:cNvPr>
          <p:cNvGrpSpPr/>
          <p:nvPr/>
        </p:nvGrpSpPr>
        <p:grpSpPr>
          <a:xfrm>
            <a:off x="1560570" y="5196393"/>
            <a:ext cx="377296" cy="269169"/>
            <a:chOff x="2786063" y="7188200"/>
            <a:chExt cx="520700" cy="371475"/>
          </a:xfrm>
          <a:solidFill>
            <a:schemeClr val="tx1"/>
          </a:solidFill>
        </p:grpSpPr>
        <p:sp>
          <p:nvSpPr>
            <p:cNvPr id="133" name="Freeform 155">
              <a:extLst>
                <a:ext uri="{FF2B5EF4-FFF2-40B4-BE49-F238E27FC236}">
                  <a16:creationId xmlns:a16="http://schemas.microsoft.com/office/drawing/2014/main" id="{0ED68191-766C-4E70-AC92-7A4C1013A98E}"/>
                </a:ext>
              </a:extLst>
            </p:cNvPr>
            <p:cNvSpPr>
              <a:spLocks/>
            </p:cNvSpPr>
            <p:nvPr/>
          </p:nvSpPr>
          <p:spPr bwMode="auto">
            <a:xfrm>
              <a:off x="2827338" y="7188200"/>
              <a:ext cx="438150" cy="276225"/>
            </a:xfrm>
            <a:custGeom>
              <a:avLst/>
              <a:gdLst>
                <a:gd name="T0" fmla="*/ 5 w 208"/>
                <a:gd name="T1" fmla="*/ 131 h 131"/>
                <a:gd name="T2" fmla="*/ 10 w 208"/>
                <a:gd name="T3" fmla="*/ 126 h 131"/>
                <a:gd name="T4" fmla="*/ 10 w 208"/>
                <a:gd name="T5" fmla="*/ 13 h 131"/>
                <a:gd name="T6" fmla="*/ 12 w 208"/>
                <a:gd name="T7" fmla="*/ 10 h 131"/>
                <a:gd name="T8" fmla="*/ 196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6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6" y="10"/>
                    <a:pt x="196" y="10"/>
                    <a:pt x="196"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6"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4" name="Freeform 156">
              <a:extLst>
                <a:ext uri="{FF2B5EF4-FFF2-40B4-BE49-F238E27FC236}">
                  <a16:creationId xmlns:a16="http://schemas.microsoft.com/office/drawing/2014/main" id="{6CD8B9A6-9863-4B6B-843F-87BCCEABC457}"/>
                </a:ext>
              </a:extLst>
            </p:cNvPr>
            <p:cNvSpPr>
              <a:spLocks noEditPoints="1"/>
            </p:cNvSpPr>
            <p:nvPr/>
          </p:nvSpPr>
          <p:spPr bwMode="auto">
            <a:xfrm>
              <a:off x="2786063" y="7489825"/>
              <a:ext cx="520700" cy="69850"/>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6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6" y="18"/>
                  </a:cubicBezTo>
                  <a:cubicBezTo>
                    <a:pt x="132" y="18"/>
                    <a:pt x="132" y="18"/>
                    <a:pt x="132" y="18"/>
                  </a:cubicBezTo>
                  <a:cubicBezTo>
                    <a:pt x="137" y="18"/>
                    <a:pt x="141" y="14"/>
                    <a:pt x="141" y="10"/>
                  </a:cubicBezTo>
                  <a:cubicBezTo>
                    <a:pt x="238" y="10"/>
                    <a:pt x="238" y="10"/>
                    <a:pt x="238" y="10"/>
                  </a:cubicBezTo>
                  <a:lnTo>
                    <a:pt x="238" y="20"/>
                  </a:ln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5" name="Freeform 157">
              <a:extLst>
                <a:ext uri="{FF2B5EF4-FFF2-40B4-BE49-F238E27FC236}">
                  <a16:creationId xmlns:a16="http://schemas.microsoft.com/office/drawing/2014/main" id="{D8178BB4-BCBF-4A76-9504-DC487C6C32ED}"/>
                </a:ext>
              </a:extLst>
            </p:cNvPr>
            <p:cNvSpPr>
              <a:spLocks/>
            </p:cNvSpPr>
            <p:nvPr/>
          </p:nvSpPr>
          <p:spPr bwMode="auto">
            <a:xfrm>
              <a:off x="2892425" y="7318375"/>
              <a:ext cx="92075" cy="66675"/>
            </a:xfrm>
            <a:custGeom>
              <a:avLst/>
              <a:gdLst>
                <a:gd name="T0" fmla="*/ 36 w 44"/>
                <a:gd name="T1" fmla="*/ 3 h 31"/>
                <a:gd name="T2" fmla="*/ 31 w 44"/>
                <a:gd name="T3" fmla="*/ 17 h 31"/>
                <a:gd name="T4" fmla="*/ 26 w 44"/>
                <a:gd name="T5" fmla="*/ 3 h 31"/>
                <a:gd name="T6" fmla="*/ 22 w 44"/>
                <a:gd name="T7" fmla="*/ 0 h 31"/>
                <a:gd name="T8" fmla="*/ 22 w 44"/>
                <a:gd name="T9" fmla="*/ 0 h 31"/>
                <a:gd name="T10" fmla="*/ 18 w 44"/>
                <a:gd name="T11" fmla="*/ 3 h 31"/>
                <a:gd name="T12" fmla="*/ 13 w 44"/>
                <a:gd name="T13" fmla="*/ 17 h 31"/>
                <a:gd name="T14" fmla="*/ 8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3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6" y="3"/>
                    <a:pt x="26" y="3"/>
                    <a:pt x="26" y="3"/>
                  </a:cubicBezTo>
                  <a:cubicBezTo>
                    <a:pt x="26" y="1"/>
                    <a:pt x="24" y="0"/>
                    <a:pt x="22" y="0"/>
                  </a:cubicBezTo>
                  <a:cubicBezTo>
                    <a:pt x="22" y="0"/>
                    <a:pt x="22" y="0"/>
                    <a:pt x="22" y="0"/>
                  </a:cubicBezTo>
                  <a:cubicBezTo>
                    <a:pt x="20" y="0"/>
                    <a:pt x="18" y="1"/>
                    <a:pt x="18" y="3"/>
                  </a:cubicBezTo>
                  <a:cubicBezTo>
                    <a:pt x="13" y="17"/>
                    <a:pt x="13" y="17"/>
                    <a:pt x="13" y="17"/>
                  </a:cubicBezTo>
                  <a:cubicBezTo>
                    <a:pt x="8" y="3"/>
                    <a:pt x="8" y="3"/>
                    <a:pt x="8" y="3"/>
                  </a:cubicBezTo>
                  <a:cubicBezTo>
                    <a:pt x="8" y="1"/>
                    <a:pt x="6" y="0"/>
                    <a:pt x="4" y="0"/>
                  </a:cubicBezTo>
                  <a:cubicBezTo>
                    <a:pt x="2" y="0"/>
                    <a:pt x="0" y="2"/>
                    <a:pt x="0" y="4"/>
                  </a:cubicBezTo>
                  <a:cubicBezTo>
                    <a:pt x="0" y="5"/>
                    <a:pt x="0"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3" y="6"/>
                    <a:pt x="43" y="6"/>
                    <a:pt x="43" y="6"/>
                  </a:cubicBezTo>
                  <a:cubicBezTo>
                    <a:pt x="44" y="6"/>
                    <a:pt x="44" y="5"/>
                    <a:pt x="44" y="4"/>
                  </a:cubicBezTo>
                  <a:cubicBezTo>
                    <a:pt x="44" y="2"/>
                    <a:pt x="42" y="0"/>
                    <a:pt x="40" y="0"/>
                  </a:cubicBezTo>
                  <a:cubicBezTo>
                    <a:pt x="38" y="0"/>
                    <a:pt x="36" y="1"/>
                    <a:pt x="36"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6" name="Freeform 158">
              <a:extLst>
                <a:ext uri="{FF2B5EF4-FFF2-40B4-BE49-F238E27FC236}">
                  <a16:creationId xmlns:a16="http://schemas.microsoft.com/office/drawing/2014/main" id="{83261390-7D42-40A4-BFD5-3CCFA2E6A9DC}"/>
                </a:ext>
              </a:extLst>
            </p:cNvPr>
            <p:cNvSpPr>
              <a:spLocks/>
            </p:cNvSpPr>
            <p:nvPr/>
          </p:nvSpPr>
          <p:spPr bwMode="auto">
            <a:xfrm>
              <a:off x="2987675" y="7318375"/>
              <a:ext cx="92075" cy="66675"/>
            </a:xfrm>
            <a:custGeom>
              <a:avLst/>
              <a:gdLst>
                <a:gd name="T0" fmla="*/ 36 w 44"/>
                <a:gd name="T1" fmla="*/ 3 h 31"/>
                <a:gd name="T2" fmla="*/ 31 w 44"/>
                <a:gd name="T3" fmla="*/ 17 h 31"/>
                <a:gd name="T4" fmla="*/ 27 w 44"/>
                <a:gd name="T5" fmla="*/ 3 h 31"/>
                <a:gd name="T6" fmla="*/ 22 w 44"/>
                <a:gd name="T7" fmla="*/ 0 h 31"/>
                <a:gd name="T8" fmla="*/ 22 w 44"/>
                <a:gd name="T9" fmla="*/ 0 h 31"/>
                <a:gd name="T10" fmla="*/ 18 w 44"/>
                <a:gd name="T11" fmla="*/ 3 h 31"/>
                <a:gd name="T12" fmla="*/ 13 w 44"/>
                <a:gd name="T13" fmla="*/ 17 h 31"/>
                <a:gd name="T14" fmla="*/ 9 w 44"/>
                <a:gd name="T15" fmla="*/ 3 h 31"/>
                <a:gd name="T16" fmla="*/ 4 w 44"/>
                <a:gd name="T17" fmla="*/ 0 h 31"/>
                <a:gd name="T18" fmla="*/ 0 w 44"/>
                <a:gd name="T19" fmla="*/ 4 h 31"/>
                <a:gd name="T20" fmla="*/ 1 w 44"/>
                <a:gd name="T21" fmla="*/ 6 h 31"/>
                <a:gd name="T22" fmla="*/ 8 w 44"/>
                <a:gd name="T23" fmla="*/ 27 h 31"/>
                <a:gd name="T24" fmla="*/ 13 w 44"/>
                <a:gd name="T25" fmla="*/ 31 h 31"/>
                <a:gd name="T26" fmla="*/ 17 w 44"/>
                <a:gd name="T27" fmla="*/ 28 h 31"/>
                <a:gd name="T28" fmla="*/ 22 w 44"/>
                <a:gd name="T29" fmla="*/ 14 h 31"/>
                <a:gd name="T30" fmla="*/ 27 w 44"/>
                <a:gd name="T31" fmla="*/ 27 h 31"/>
                <a:gd name="T32" fmla="*/ 31 w 44"/>
                <a:gd name="T33" fmla="*/ 31 h 31"/>
                <a:gd name="T34" fmla="*/ 31 w 44"/>
                <a:gd name="T35" fmla="*/ 31 h 31"/>
                <a:gd name="T36" fmla="*/ 36 w 44"/>
                <a:gd name="T37" fmla="*/ 27 h 31"/>
                <a:gd name="T38" fmla="*/ 44 w 44"/>
                <a:gd name="T39" fmla="*/ 6 h 31"/>
                <a:gd name="T40" fmla="*/ 44 w 44"/>
                <a:gd name="T41" fmla="*/ 4 h 31"/>
                <a:gd name="T42" fmla="*/ 40 w 44"/>
                <a:gd name="T43" fmla="*/ 0 h 31"/>
                <a:gd name="T44" fmla="*/ 36 w 44"/>
                <a:gd name="T4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36" y="3"/>
                  </a:move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6" y="0"/>
                    <a:pt x="4"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7" y="28"/>
                  </a:cubicBezTo>
                  <a:cubicBezTo>
                    <a:pt x="22" y="14"/>
                    <a:pt x="22" y="14"/>
                    <a:pt x="22" y="14"/>
                  </a:cubicBezTo>
                  <a:cubicBezTo>
                    <a:pt x="27" y="27"/>
                    <a:pt x="27" y="27"/>
                    <a:pt x="27" y="27"/>
                  </a:cubicBezTo>
                  <a:cubicBezTo>
                    <a:pt x="27" y="30"/>
                    <a:pt x="29" y="31"/>
                    <a:pt x="31" y="31"/>
                  </a:cubicBezTo>
                  <a:cubicBezTo>
                    <a:pt x="31" y="31"/>
                    <a:pt x="31" y="31"/>
                    <a:pt x="31" y="31"/>
                  </a:cubicBezTo>
                  <a:cubicBezTo>
                    <a:pt x="33" y="31"/>
                    <a:pt x="35" y="30"/>
                    <a:pt x="36" y="27"/>
                  </a:cubicBezTo>
                  <a:cubicBezTo>
                    <a:pt x="44" y="6"/>
                    <a:pt x="44" y="6"/>
                    <a:pt x="44" y="6"/>
                  </a:cubicBezTo>
                  <a:cubicBezTo>
                    <a:pt x="44" y="6"/>
                    <a:pt x="44" y="5"/>
                    <a:pt x="44" y="4"/>
                  </a:cubicBezTo>
                  <a:cubicBezTo>
                    <a:pt x="44" y="2"/>
                    <a:pt x="42" y="0"/>
                    <a:pt x="40" y="0"/>
                  </a:cubicBezTo>
                  <a:cubicBezTo>
                    <a:pt x="38" y="0"/>
                    <a:pt x="36" y="1"/>
                    <a:pt x="36" y="3"/>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7" name="Freeform 159">
              <a:extLst>
                <a:ext uri="{FF2B5EF4-FFF2-40B4-BE49-F238E27FC236}">
                  <a16:creationId xmlns:a16="http://schemas.microsoft.com/office/drawing/2014/main" id="{1E14453A-209F-4FBF-88CF-955BCB302BDC}"/>
                </a:ext>
              </a:extLst>
            </p:cNvPr>
            <p:cNvSpPr>
              <a:spLocks/>
            </p:cNvSpPr>
            <p:nvPr/>
          </p:nvSpPr>
          <p:spPr bwMode="auto">
            <a:xfrm>
              <a:off x="3081338" y="7318375"/>
              <a:ext cx="93663" cy="66675"/>
            </a:xfrm>
            <a:custGeom>
              <a:avLst/>
              <a:gdLst>
                <a:gd name="T0" fmla="*/ 40 w 44"/>
                <a:gd name="T1" fmla="*/ 0 h 31"/>
                <a:gd name="T2" fmla="*/ 36 w 44"/>
                <a:gd name="T3" fmla="*/ 3 h 31"/>
                <a:gd name="T4" fmla="*/ 31 w 44"/>
                <a:gd name="T5" fmla="*/ 17 h 31"/>
                <a:gd name="T6" fmla="*/ 27 w 44"/>
                <a:gd name="T7" fmla="*/ 3 h 31"/>
                <a:gd name="T8" fmla="*/ 22 w 44"/>
                <a:gd name="T9" fmla="*/ 0 h 31"/>
                <a:gd name="T10" fmla="*/ 22 w 44"/>
                <a:gd name="T11" fmla="*/ 0 h 31"/>
                <a:gd name="T12" fmla="*/ 18 w 44"/>
                <a:gd name="T13" fmla="*/ 3 h 31"/>
                <a:gd name="T14" fmla="*/ 13 w 44"/>
                <a:gd name="T15" fmla="*/ 17 h 31"/>
                <a:gd name="T16" fmla="*/ 9 w 44"/>
                <a:gd name="T17" fmla="*/ 3 h 31"/>
                <a:gd name="T18" fmla="*/ 5 w 44"/>
                <a:gd name="T19" fmla="*/ 0 h 31"/>
                <a:gd name="T20" fmla="*/ 0 w 44"/>
                <a:gd name="T21" fmla="*/ 4 h 31"/>
                <a:gd name="T22" fmla="*/ 1 w 44"/>
                <a:gd name="T23" fmla="*/ 6 h 31"/>
                <a:gd name="T24" fmla="*/ 8 w 44"/>
                <a:gd name="T25" fmla="*/ 27 h 31"/>
                <a:gd name="T26" fmla="*/ 13 w 44"/>
                <a:gd name="T27" fmla="*/ 31 h 31"/>
                <a:gd name="T28" fmla="*/ 18 w 44"/>
                <a:gd name="T29" fmla="*/ 28 h 31"/>
                <a:gd name="T30" fmla="*/ 22 w 44"/>
                <a:gd name="T31" fmla="*/ 14 h 31"/>
                <a:gd name="T32" fmla="*/ 27 w 44"/>
                <a:gd name="T33" fmla="*/ 27 h 31"/>
                <a:gd name="T34" fmla="*/ 31 w 44"/>
                <a:gd name="T35" fmla="*/ 31 h 31"/>
                <a:gd name="T36" fmla="*/ 32 w 44"/>
                <a:gd name="T37" fmla="*/ 31 h 31"/>
                <a:gd name="T38" fmla="*/ 36 w 44"/>
                <a:gd name="T39" fmla="*/ 27 h 31"/>
                <a:gd name="T40" fmla="*/ 44 w 44"/>
                <a:gd name="T41" fmla="*/ 6 h 31"/>
                <a:gd name="T42" fmla="*/ 44 w 44"/>
                <a:gd name="T43" fmla="*/ 4 h 31"/>
                <a:gd name="T44" fmla="*/ 40 w 44"/>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1">
                  <a:moveTo>
                    <a:pt x="40" y="0"/>
                  </a:moveTo>
                  <a:cubicBezTo>
                    <a:pt x="38" y="0"/>
                    <a:pt x="37" y="1"/>
                    <a:pt x="36" y="3"/>
                  </a:cubicBezTo>
                  <a:cubicBezTo>
                    <a:pt x="31" y="17"/>
                    <a:pt x="31" y="17"/>
                    <a:pt x="31" y="17"/>
                  </a:cubicBezTo>
                  <a:cubicBezTo>
                    <a:pt x="27" y="3"/>
                    <a:pt x="27" y="3"/>
                    <a:pt x="27" y="3"/>
                  </a:cubicBezTo>
                  <a:cubicBezTo>
                    <a:pt x="26" y="1"/>
                    <a:pt x="24" y="0"/>
                    <a:pt x="22" y="0"/>
                  </a:cubicBezTo>
                  <a:cubicBezTo>
                    <a:pt x="22" y="0"/>
                    <a:pt x="22" y="0"/>
                    <a:pt x="22" y="0"/>
                  </a:cubicBezTo>
                  <a:cubicBezTo>
                    <a:pt x="20" y="0"/>
                    <a:pt x="18" y="1"/>
                    <a:pt x="18" y="3"/>
                  </a:cubicBezTo>
                  <a:cubicBezTo>
                    <a:pt x="13" y="17"/>
                    <a:pt x="13" y="17"/>
                    <a:pt x="13" y="17"/>
                  </a:cubicBezTo>
                  <a:cubicBezTo>
                    <a:pt x="9" y="3"/>
                    <a:pt x="9" y="3"/>
                    <a:pt x="9" y="3"/>
                  </a:cubicBezTo>
                  <a:cubicBezTo>
                    <a:pt x="8" y="1"/>
                    <a:pt x="7" y="0"/>
                    <a:pt x="5" y="0"/>
                  </a:cubicBezTo>
                  <a:cubicBezTo>
                    <a:pt x="2" y="0"/>
                    <a:pt x="0" y="2"/>
                    <a:pt x="0" y="4"/>
                  </a:cubicBezTo>
                  <a:cubicBezTo>
                    <a:pt x="0" y="5"/>
                    <a:pt x="1" y="5"/>
                    <a:pt x="1" y="6"/>
                  </a:cubicBezTo>
                  <a:cubicBezTo>
                    <a:pt x="8" y="27"/>
                    <a:pt x="8" y="27"/>
                    <a:pt x="8" y="27"/>
                  </a:cubicBezTo>
                  <a:cubicBezTo>
                    <a:pt x="9" y="30"/>
                    <a:pt x="11" y="31"/>
                    <a:pt x="13" y="31"/>
                  </a:cubicBezTo>
                  <a:cubicBezTo>
                    <a:pt x="15" y="31"/>
                    <a:pt x="17" y="30"/>
                    <a:pt x="18" y="28"/>
                  </a:cubicBezTo>
                  <a:cubicBezTo>
                    <a:pt x="22" y="14"/>
                    <a:pt x="22" y="14"/>
                    <a:pt x="22" y="14"/>
                  </a:cubicBezTo>
                  <a:cubicBezTo>
                    <a:pt x="27" y="27"/>
                    <a:pt x="27" y="27"/>
                    <a:pt x="27" y="27"/>
                  </a:cubicBezTo>
                  <a:cubicBezTo>
                    <a:pt x="28" y="30"/>
                    <a:pt x="29" y="31"/>
                    <a:pt x="31" y="31"/>
                  </a:cubicBezTo>
                  <a:cubicBezTo>
                    <a:pt x="32" y="31"/>
                    <a:pt x="32" y="31"/>
                    <a:pt x="32" y="31"/>
                  </a:cubicBezTo>
                  <a:cubicBezTo>
                    <a:pt x="34" y="31"/>
                    <a:pt x="35" y="30"/>
                    <a:pt x="36" y="27"/>
                  </a:cubicBezTo>
                  <a:cubicBezTo>
                    <a:pt x="44" y="6"/>
                    <a:pt x="44" y="6"/>
                    <a:pt x="44" y="6"/>
                  </a:cubicBezTo>
                  <a:cubicBezTo>
                    <a:pt x="44" y="6"/>
                    <a:pt x="44" y="5"/>
                    <a:pt x="44" y="4"/>
                  </a:cubicBezTo>
                  <a:cubicBezTo>
                    <a:pt x="44" y="2"/>
                    <a:pt x="42" y="0"/>
                    <a:pt x="40" y="0"/>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8" name="Freeform 160">
              <a:extLst>
                <a:ext uri="{FF2B5EF4-FFF2-40B4-BE49-F238E27FC236}">
                  <a16:creationId xmlns:a16="http://schemas.microsoft.com/office/drawing/2014/main" id="{1480267D-9DA7-44FD-9733-D69372E9D103}"/>
                </a:ext>
              </a:extLst>
            </p:cNvPr>
            <p:cNvSpPr>
              <a:spLocks/>
            </p:cNvSpPr>
            <p:nvPr/>
          </p:nvSpPr>
          <p:spPr bwMode="auto">
            <a:xfrm>
              <a:off x="3175000" y="7362825"/>
              <a:ext cx="19050" cy="22225"/>
            </a:xfrm>
            <a:custGeom>
              <a:avLst/>
              <a:gdLst>
                <a:gd name="T0" fmla="*/ 5 w 9"/>
                <a:gd name="T1" fmla="*/ 10 h 10"/>
                <a:gd name="T2" fmla="*/ 9 w 9"/>
                <a:gd name="T3" fmla="*/ 5 h 10"/>
                <a:gd name="T4" fmla="*/ 9 w 9"/>
                <a:gd name="T5" fmla="*/ 5 h 10"/>
                <a:gd name="T6" fmla="*/ 5 w 9"/>
                <a:gd name="T7" fmla="*/ 0 h 10"/>
                <a:gd name="T8" fmla="*/ 0 w 9"/>
                <a:gd name="T9" fmla="*/ 5 h 10"/>
                <a:gd name="T10" fmla="*/ 0 w 9"/>
                <a:gd name="T11" fmla="*/ 5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7" y="10"/>
                    <a:pt x="9" y="8"/>
                    <a:pt x="9" y="5"/>
                  </a:cubicBezTo>
                  <a:cubicBezTo>
                    <a:pt x="9" y="5"/>
                    <a:pt x="9" y="5"/>
                    <a:pt x="9" y="5"/>
                  </a:cubicBezTo>
                  <a:cubicBezTo>
                    <a:pt x="9" y="2"/>
                    <a:pt x="7" y="0"/>
                    <a:pt x="5" y="0"/>
                  </a:cubicBezTo>
                  <a:cubicBezTo>
                    <a:pt x="2" y="0"/>
                    <a:pt x="0" y="2"/>
                    <a:pt x="0" y="5"/>
                  </a:cubicBezTo>
                  <a:cubicBezTo>
                    <a:pt x="0" y="5"/>
                    <a:pt x="0" y="5"/>
                    <a:pt x="0" y="5"/>
                  </a:cubicBezTo>
                  <a:cubicBezTo>
                    <a:pt x="0" y="8"/>
                    <a:pt x="2" y="10"/>
                    <a:pt x="5" y="10"/>
                  </a:cubicBezTo>
                  <a:close/>
                </a:path>
              </a:pathLst>
            </a:custGeom>
            <a:grp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1" name="Group 140">
            <a:extLst>
              <a:ext uri="{FF2B5EF4-FFF2-40B4-BE49-F238E27FC236}">
                <a16:creationId xmlns:a16="http://schemas.microsoft.com/office/drawing/2014/main" id="{49ADA6E7-58E9-461C-AA8A-0C4C0ED990A2}"/>
              </a:ext>
            </a:extLst>
          </p:cNvPr>
          <p:cNvGrpSpPr/>
          <p:nvPr/>
        </p:nvGrpSpPr>
        <p:grpSpPr>
          <a:xfrm>
            <a:off x="1560570" y="2056191"/>
            <a:ext cx="358017" cy="264566"/>
            <a:chOff x="8074025" y="2925763"/>
            <a:chExt cx="468313" cy="346075"/>
          </a:xfrm>
        </p:grpSpPr>
        <p:sp>
          <p:nvSpPr>
            <p:cNvPr id="142" name="Freeform 243">
              <a:extLst>
                <a:ext uri="{FF2B5EF4-FFF2-40B4-BE49-F238E27FC236}">
                  <a16:creationId xmlns:a16="http://schemas.microsoft.com/office/drawing/2014/main" id="{D7A1BA7A-FB91-45D9-AC9E-0FD71541E8FC}"/>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3" name="Freeform 244">
              <a:extLst>
                <a:ext uri="{FF2B5EF4-FFF2-40B4-BE49-F238E27FC236}">
                  <a16:creationId xmlns:a16="http://schemas.microsoft.com/office/drawing/2014/main" id="{FC0192AF-2E69-4A04-AE9D-61E1AFF626E4}"/>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4" name="Freeform 245">
              <a:extLst>
                <a:ext uri="{FF2B5EF4-FFF2-40B4-BE49-F238E27FC236}">
                  <a16:creationId xmlns:a16="http://schemas.microsoft.com/office/drawing/2014/main" id="{9AEAE4AE-5648-4990-B6FF-A845D7CE37B9}"/>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145" name="Group 144">
            <a:extLst>
              <a:ext uri="{FF2B5EF4-FFF2-40B4-BE49-F238E27FC236}">
                <a16:creationId xmlns:a16="http://schemas.microsoft.com/office/drawing/2014/main" id="{6500B7B3-6F6C-4687-9ADA-211C688D1764}"/>
              </a:ext>
            </a:extLst>
          </p:cNvPr>
          <p:cNvGrpSpPr/>
          <p:nvPr/>
        </p:nvGrpSpPr>
        <p:grpSpPr>
          <a:xfrm>
            <a:off x="5408397" y="5181546"/>
            <a:ext cx="316779" cy="330298"/>
            <a:chOff x="3244850" y="6362700"/>
            <a:chExt cx="520700" cy="542925"/>
          </a:xfrm>
        </p:grpSpPr>
        <p:sp>
          <p:nvSpPr>
            <p:cNvPr id="146" name="Freeform 150">
              <a:extLst>
                <a:ext uri="{FF2B5EF4-FFF2-40B4-BE49-F238E27FC236}">
                  <a16:creationId xmlns:a16="http://schemas.microsoft.com/office/drawing/2014/main" id="{48132FF6-0DE5-4A72-90CA-FE7994465CB9}"/>
                </a:ext>
              </a:extLst>
            </p:cNvPr>
            <p:cNvSpPr>
              <a:spLocks noEditPoints="1"/>
            </p:cNvSpPr>
            <p:nvPr/>
          </p:nvSpPr>
          <p:spPr bwMode="auto">
            <a:xfrm>
              <a:off x="3244850" y="6362700"/>
              <a:ext cx="142875" cy="146050"/>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20"/>
                    <a:pt x="19" y="10"/>
                    <a:pt x="30" y="10"/>
                  </a:cubicBezTo>
                  <a:cubicBezTo>
                    <a:pt x="42" y="10"/>
                    <a:pt x="51" y="20"/>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7" name="Freeform 151">
              <a:extLst>
                <a:ext uri="{FF2B5EF4-FFF2-40B4-BE49-F238E27FC236}">
                  <a16:creationId xmlns:a16="http://schemas.microsoft.com/office/drawing/2014/main" id="{A800B461-0379-473C-90D5-447AB4CBB389}"/>
                </a:ext>
              </a:extLst>
            </p:cNvPr>
            <p:cNvSpPr>
              <a:spLocks noEditPoints="1"/>
            </p:cNvSpPr>
            <p:nvPr/>
          </p:nvSpPr>
          <p:spPr bwMode="auto">
            <a:xfrm>
              <a:off x="3244850" y="6562725"/>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3"/>
                    <a:pt x="9" y="31"/>
                  </a:cubicBezTo>
                  <a:cubicBezTo>
                    <a:pt x="9" y="19"/>
                    <a:pt x="19" y="10"/>
                    <a:pt x="30" y="10"/>
                  </a:cubicBezTo>
                  <a:cubicBezTo>
                    <a:pt x="42" y="10"/>
                    <a:pt x="51" y="19"/>
                    <a:pt x="51" y="31"/>
                  </a:cubicBezTo>
                  <a:cubicBezTo>
                    <a:pt x="51" y="43"/>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8" name="Freeform 152">
              <a:extLst>
                <a:ext uri="{FF2B5EF4-FFF2-40B4-BE49-F238E27FC236}">
                  <a16:creationId xmlns:a16="http://schemas.microsoft.com/office/drawing/2014/main" id="{862C1D75-0A9F-4D5E-A0B9-B7EFB76D7D7E}"/>
                </a:ext>
              </a:extLst>
            </p:cNvPr>
            <p:cNvSpPr>
              <a:spLocks noEditPoints="1"/>
            </p:cNvSpPr>
            <p:nvPr/>
          </p:nvSpPr>
          <p:spPr bwMode="auto">
            <a:xfrm>
              <a:off x="3244850" y="6761163"/>
              <a:ext cx="142875" cy="144462"/>
            </a:xfrm>
            <a:custGeom>
              <a:avLst/>
              <a:gdLst>
                <a:gd name="T0" fmla="*/ 30 w 61"/>
                <a:gd name="T1" fmla="*/ 0 h 62"/>
                <a:gd name="T2" fmla="*/ 0 w 61"/>
                <a:gd name="T3" fmla="*/ 31 h 62"/>
                <a:gd name="T4" fmla="*/ 30 w 61"/>
                <a:gd name="T5" fmla="*/ 62 h 62"/>
                <a:gd name="T6" fmla="*/ 61 w 61"/>
                <a:gd name="T7" fmla="*/ 31 h 62"/>
                <a:gd name="T8" fmla="*/ 30 w 61"/>
                <a:gd name="T9" fmla="*/ 0 h 62"/>
                <a:gd name="T10" fmla="*/ 30 w 61"/>
                <a:gd name="T11" fmla="*/ 52 h 62"/>
                <a:gd name="T12" fmla="*/ 9 w 61"/>
                <a:gd name="T13" fmla="*/ 31 h 62"/>
                <a:gd name="T14" fmla="*/ 30 w 61"/>
                <a:gd name="T15" fmla="*/ 10 h 62"/>
                <a:gd name="T16" fmla="*/ 51 w 61"/>
                <a:gd name="T17" fmla="*/ 31 h 62"/>
                <a:gd name="T18" fmla="*/ 30 w 6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2">
                  <a:moveTo>
                    <a:pt x="30" y="0"/>
                  </a:moveTo>
                  <a:cubicBezTo>
                    <a:pt x="14" y="0"/>
                    <a:pt x="0" y="14"/>
                    <a:pt x="0" y="31"/>
                  </a:cubicBezTo>
                  <a:cubicBezTo>
                    <a:pt x="0" y="48"/>
                    <a:pt x="14" y="62"/>
                    <a:pt x="30" y="62"/>
                  </a:cubicBezTo>
                  <a:cubicBezTo>
                    <a:pt x="47" y="62"/>
                    <a:pt x="61" y="48"/>
                    <a:pt x="61" y="31"/>
                  </a:cubicBezTo>
                  <a:cubicBezTo>
                    <a:pt x="61" y="14"/>
                    <a:pt x="47" y="0"/>
                    <a:pt x="30" y="0"/>
                  </a:cubicBezTo>
                  <a:close/>
                  <a:moveTo>
                    <a:pt x="30" y="52"/>
                  </a:moveTo>
                  <a:cubicBezTo>
                    <a:pt x="19" y="52"/>
                    <a:pt x="9" y="42"/>
                    <a:pt x="9" y="31"/>
                  </a:cubicBezTo>
                  <a:cubicBezTo>
                    <a:pt x="9" y="19"/>
                    <a:pt x="19" y="10"/>
                    <a:pt x="30" y="10"/>
                  </a:cubicBezTo>
                  <a:cubicBezTo>
                    <a:pt x="42" y="10"/>
                    <a:pt x="51" y="19"/>
                    <a:pt x="51" y="31"/>
                  </a:cubicBezTo>
                  <a:cubicBezTo>
                    <a:pt x="51" y="42"/>
                    <a:pt x="42" y="52"/>
                    <a:pt x="30" y="5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49" name="Oval 153">
              <a:extLst>
                <a:ext uri="{FF2B5EF4-FFF2-40B4-BE49-F238E27FC236}">
                  <a16:creationId xmlns:a16="http://schemas.microsoft.com/office/drawing/2014/main" id="{1E7ECC22-0F02-4E2C-A300-1A778BA3C775}"/>
                </a:ext>
              </a:extLst>
            </p:cNvPr>
            <p:cNvSpPr>
              <a:spLocks noChangeArrowheads="1"/>
            </p:cNvSpPr>
            <p:nvPr/>
          </p:nvSpPr>
          <p:spPr bwMode="auto">
            <a:xfrm>
              <a:off x="3289300" y="6410325"/>
              <a:ext cx="53975" cy="53975"/>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0" name="Freeform 154">
              <a:extLst>
                <a:ext uri="{FF2B5EF4-FFF2-40B4-BE49-F238E27FC236}">
                  <a16:creationId xmlns:a16="http://schemas.microsoft.com/office/drawing/2014/main" id="{342C30E6-7142-4338-B404-DB3D9CBCD137}"/>
                </a:ext>
              </a:extLst>
            </p:cNvPr>
            <p:cNvSpPr>
              <a:spLocks/>
            </p:cNvSpPr>
            <p:nvPr/>
          </p:nvSpPr>
          <p:spPr bwMode="auto">
            <a:xfrm>
              <a:off x="3451225" y="6818313"/>
              <a:ext cx="314325" cy="22225"/>
            </a:xfrm>
            <a:custGeom>
              <a:avLst/>
              <a:gdLst>
                <a:gd name="T0" fmla="*/ 130 w 135"/>
                <a:gd name="T1" fmla="*/ 0 h 9"/>
                <a:gd name="T2" fmla="*/ 5 w 135"/>
                <a:gd name="T3" fmla="*/ 0 h 9"/>
                <a:gd name="T4" fmla="*/ 0 w 135"/>
                <a:gd name="T5" fmla="*/ 5 h 9"/>
                <a:gd name="T6" fmla="*/ 5 w 135"/>
                <a:gd name="T7" fmla="*/ 9 h 9"/>
                <a:gd name="T8" fmla="*/ 130 w 135"/>
                <a:gd name="T9" fmla="*/ 9 h 9"/>
                <a:gd name="T10" fmla="*/ 135 w 135"/>
                <a:gd name="T11" fmla="*/ 5 h 9"/>
                <a:gd name="T12" fmla="*/ 130 w 13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5" h="9">
                  <a:moveTo>
                    <a:pt x="130" y="0"/>
                  </a:moveTo>
                  <a:cubicBezTo>
                    <a:pt x="5" y="0"/>
                    <a:pt x="5" y="0"/>
                    <a:pt x="5" y="0"/>
                  </a:cubicBezTo>
                  <a:cubicBezTo>
                    <a:pt x="3" y="0"/>
                    <a:pt x="0" y="2"/>
                    <a:pt x="0" y="5"/>
                  </a:cubicBezTo>
                  <a:cubicBezTo>
                    <a:pt x="0" y="7"/>
                    <a:pt x="3" y="9"/>
                    <a:pt x="5" y="9"/>
                  </a:cubicBezTo>
                  <a:cubicBezTo>
                    <a:pt x="130" y="9"/>
                    <a:pt x="130" y="9"/>
                    <a:pt x="130" y="9"/>
                  </a:cubicBezTo>
                  <a:cubicBezTo>
                    <a:pt x="132" y="9"/>
                    <a:pt x="135" y="7"/>
                    <a:pt x="135" y="5"/>
                  </a:cubicBezTo>
                  <a:cubicBezTo>
                    <a:pt x="135" y="2"/>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1" name="Freeform 155">
              <a:extLst>
                <a:ext uri="{FF2B5EF4-FFF2-40B4-BE49-F238E27FC236}">
                  <a16:creationId xmlns:a16="http://schemas.microsoft.com/office/drawing/2014/main" id="{2F222D2A-FD4F-48D0-9A06-04FF940F1CEC}"/>
                </a:ext>
              </a:extLst>
            </p:cNvPr>
            <p:cNvSpPr>
              <a:spLocks/>
            </p:cNvSpPr>
            <p:nvPr/>
          </p:nvSpPr>
          <p:spPr bwMode="auto">
            <a:xfrm>
              <a:off x="3451225" y="6623050"/>
              <a:ext cx="314325" cy="23812"/>
            </a:xfrm>
            <a:custGeom>
              <a:avLst/>
              <a:gdLst>
                <a:gd name="T0" fmla="*/ 130 w 135"/>
                <a:gd name="T1" fmla="*/ 0 h 10"/>
                <a:gd name="T2" fmla="*/ 5 w 135"/>
                <a:gd name="T3" fmla="*/ 0 h 10"/>
                <a:gd name="T4" fmla="*/ 0 w 135"/>
                <a:gd name="T5" fmla="*/ 5 h 10"/>
                <a:gd name="T6" fmla="*/ 5 w 135"/>
                <a:gd name="T7" fmla="*/ 10 h 10"/>
                <a:gd name="T8" fmla="*/ 130 w 135"/>
                <a:gd name="T9" fmla="*/ 10 h 10"/>
                <a:gd name="T10" fmla="*/ 135 w 135"/>
                <a:gd name="T11" fmla="*/ 5 h 10"/>
                <a:gd name="T12" fmla="*/ 130 w 13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130" y="0"/>
                  </a:moveTo>
                  <a:cubicBezTo>
                    <a:pt x="5" y="0"/>
                    <a:pt x="5" y="0"/>
                    <a:pt x="5" y="0"/>
                  </a:cubicBezTo>
                  <a:cubicBezTo>
                    <a:pt x="3" y="0"/>
                    <a:pt x="0" y="3"/>
                    <a:pt x="0" y="5"/>
                  </a:cubicBezTo>
                  <a:cubicBezTo>
                    <a:pt x="0" y="8"/>
                    <a:pt x="3" y="10"/>
                    <a:pt x="5" y="10"/>
                  </a:cubicBezTo>
                  <a:cubicBezTo>
                    <a:pt x="130" y="10"/>
                    <a:pt x="130" y="10"/>
                    <a:pt x="130" y="10"/>
                  </a:cubicBezTo>
                  <a:cubicBezTo>
                    <a:pt x="132" y="10"/>
                    <a:pt x="135" y="8"/>
                    <a:pt x="135" y="5"/>
                  </a:cubicBezTo>
                  <a:cubicBezTo>
                    <a:pt x="135" y="3"/>
                    <a:pt x="132" y="0"/>
                    <a:pt x="130"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52" name="Freeform 156">
              <a:extLst>
                <a:ext uri="{FF2B5EF4-FFF2-40B4-BE49-F238E27FC236}">
                  <a16:creationId xmlns:a16="http://schemas.microsoft.com/office/drawing/2014/main" id="{D9DDA966-229B-4512-90EE-61DC2AA59DF9}"/>
                </a:ext>
              </a:extLst>
            </p:cNvPr>
            <p:cNvSpPr>
              <a:spLocks/>
            </p:cNvSpPr>
            <p:nvPr/>
          </p:nvSpPr>
          <p:spPr bwMode="auto">
            <a:xfrm>
              <a:off x="3451225" y="6429375"/>
              <a:ext cx="314325" cy="22225"/>
            </a:xfrm>
            <a:custGeom>
              <a:avLst/>
              <a:gdLst>
                <a:gd name="T0" fmla="*/ 5 w 135"/>
                <a:gd name="T1" fmla="*/ 10 h 10"/>
                <a:gd name="T2" fmla="*/ 130 w 135"/>
                <a:gd name="T3" fmla="*/ 10 h 10"/>
                <a:gd name="T4" fmla="*/ 135 w 135"/>
                <a:gd name="T5" fmla="*/ 5 h 10"/>
                <a:gd name="T6" fmla="*/ 130 w 135"/>
                <a:gd name="T7" fmla="*/ 0 h 10"/>
                <a:gd name="T8" fmla="*/ 5 w 135"/>
                <a:gd name="T9" fmla="*/ 0 h 10"/>
                <a:gd name="T10" fmla="*/ 0 w 135"/>
                <a:gd name="T11" fmla="*/ 5 h 10"/>
                <a:gd name="T12" fmla="*/ 5 w 13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35" h="10">
                  <a:moveTo>
                    <a:pt x="5" y="10"/>
                  </a:moveTo>
                  <a:cubicBezTo>
                    <a:pt x="130" y="10"/>
                    <a:pt x="130" y="10"/>
                    <a:pt x="130" y="10"/>
                  </a:cubicBezTo>
                  <a:cubicBezTo>
                    <a:pt x="132" y="10"/>
                    <a:pt x="135" y="7"/>
                    <a:pt x="135" y="5"/>
                  </a:cubicBezTo>
                  <a:cubicBezTo>
                    <a:pt x="135" y="2"/>
                    <a:pt x="132" y="0"/>
                    <a:pt x="13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spTree>
    <p:extLst>
      <p:ext uri="{BB962C8B-B14F-4D97-AF65-F5344CB8AC3E}">
        <p14:creationId xmlns:p14="http://schemas.microsoft.com/office/powerpoint/2010/main" val="25929406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UM" val="25"/>
</p:tagLst>
</file>

<file path=ppt/tags/tag11.xml><?xml version="1.0" encoding="utf-8"?>
<p:tagLst xmlns:a="http://schemas.openxmlformats.org/drawingml/2006/main" xmlns:r="http://schemas.openxmlformats.org/officeDocument/2006/relationships" xmlns:p="http://schemas.openxmlformats.org/presentationml/2006/main">
  <p:tag name="NUM" val="20"/>
</p:tagLst>
</file>

<file path=ppt/tags/tag12.xml><?xml version="1.0" encoding="utf-8"?>
<p:tagLst xmlns:a="http://schemas.openxmlformats.org/drawingml/2006/main" xmlns:r="http://schemas.openxmlformats.org/officeDocument/2006/relationships" xmlns:p="http://schemas.openxmlformats.org/presentationml/2006/main">
  <p:tag name="NUM" val="26"/>
</p:tagLst>
</file>

<file path=ppt/tags/tag13.xml><?xml version="1.0" encoding="utf-8"?>
<p:tagLst xmlns:a="http://schemas.openxmlformats.org/drawingml/2006/main" xmlns:r="http://schemas.openxmlformats.org/officeDocument/2006/relationships" xmlns:p="http://schemas.openxmlformats.org/presentationml/2006/main">
  <p:tag name="NUM" val="25"/>
</p:tagLst>
</file>

<file path=ppt/tags/tag14.xml><?xml version="1.0" encoding="utf-8"?>
<p:tagLst xmlns:a="http://schemas.openxmlformats.org/drawingml/2006/main" xmlns:r="http://schemas.openxmlformats.org/officeDocument/2006/relationships" xmlns:p="http://schemas.openxmlformats.org/presentationml/2006/main">
  <p:tag name="NUM" val="26"/>
</p:tagLst>
</file>

<file path=ppt/tags/tag15.xml><?xml version="1.0" encoding="utf-8"?>
<p:tagLst xmlns:a="http://schemas.openxmlformats.org/drawingml/2006/main" xmlns:r="http://schemas.openxmlformats.org/officeDocument/2006/relationships" xmlns:p="http://schemas.openxmlformats.org/presentationml/2006/main">
  <p:tag name="NUM" val="25"/>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17.xml><?xml version="1.0" encoding="utf-8"?>
<p:tagLst xmlns:a="http://schemas.openxmlformats.org/drawingml/2006/main" xmlns:r="http://schemas.openxmlformats.org/officeDocument/2006/relationships" xmlns:p="http://schemas.openxmlformats.org/presentationml/2006/main">
  <p:tag name="NUM" val="20"/>
</p:tagLst>
</file>

<file path=ppt/tags/tag18.xml><?xml version="1.0" encoding="utf-8"?>
<p:tagLst xmlns:a="http://schemas.openxmlformats.org/drawingml/2006/main" xmlns:r="http://schemas.openxmlformats.org/officeDocument/2006/relationships" xmlns:p="http://schemas.openxmlformats.org/presentationml/2006/main">
  <p:tag name="NUM" val="20"/>
</p:tagLst>
</file>

<file path=ppt/tags/tag19.xml><?xml version="1.0" encoding="utf-8"?>
<p:tagLst xmlns:a="http://schemas.openxmlformats.org/drawingml/2006/main" xmlns:r="http://schemas.openxmlformats.org/officeDocument/2006/relationships" xmlns:p="http://schemas.openxmlformats.org/presentationml/2006/main">
  <p:tag name="NUM" val="2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UM" val="25"/>
</p:tagLst>
</file>

<file path=ppt/tags/tag21.xml><?xml version="1.0" encoding="utf-8"?>
<p:tagLst xmlns:a="http://schemas.openxmlformats.org/drawingml/2006/main" xmlns:r="http://schemas.openxmlformats.org/officeDocument/2006/relationships" xmlns:p="http://schemas.openxmlformats.org/presentationml/2006/main">
  <p:tag name="NUM" val="15"/>
</p:tagLst>
</file>

<file path=ppt/tags/tag22.xml><?xml version="1.0" encoding="utf-8"?>
<p:tagLst xmlns:a="http://schemas.openxmlformats.org/drawingml/2006/main" xmlns:r="http://schemas.openxmlformats.org/officeDocument/2006/relationships" xmlns:p="http://schemas.openxmlformats.org/presentationml/2006/main">
  <p:tag name="NUM" val="22"/>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4.xml><?xml version="1.0" encoding="utf-8"?>
<p:tagLst xmlns:a="http://schemas.openxmlformats.org/drawingml/2006/main" xmlns:r="http://schemas.openxmlformats.org/officeDocument/2006/relationships" xmlns:p="http://schemas.openxmlformats.org/presentationml/2006/main">
  <p:tag name="NUM" val="22"/>
</p:tagLst>
</file>

<file path=ppt/tags/tag25.xml><?xml version="1.0" encoding="utf-8"?>
<p:tagLst xmlns:a="http://schemas.openxmlformats.org/drawingml/2006/main" xmlns:r="http://schemas.openxmlformats.org/officeDocument/2006/relationships" xmlns:p="http://schemas.openxmlformats.org/presentationml/2006/main">
  <p:tag name="NUM" val="15"/>
</p:tagLst>
</file>

<file path=ppt/tags/tag26.xml><?xml version="1.0" encoding="utf-8"?>
<p:tagLst xmlns:a="http://schemas.openxmlformats.org/drawingml/2006/main" xmlns:r="http://schemas.openxmlformats.org/officeDocument/2006/relationships" xmlns:p="http://schemas.openxmlformats.org/presentationml/2006/main">
  <p:tag name="NUM" val="22"/>
</p:tagLst>
</file>

<file path=ppt/tags/tag27.xml><?xml version="1.0" encoding="utf-8"?>
<p:tagLst xmlns:a="http://schemas.openxmlformats.org/drawingml/2006/main" xmlns:r="http://schemas.openxmlformats.org/officeDocument/2006/relationships" xmlns:p="http://schemas.openxmlformats.org/presentationml/2006/main">
  <p:tag name="NUM" val="15"/>
</p:tagLst>
</file>

<file path=ppt/tags/tag28.xml><?xml version="1.0" encoding="utf-8"?>
<p:tagLst xmlns:a="http://schemas.openxmlformats.org/drawingml/2006/main" xmlns:r="http://schemas.openxmlformats.org/officeDocument/2006/relationships" xmlns:p="http://schemas.openxmlformats.org/presentationml/2006/main">
  <p:tag name="NUM" val="2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yJEmg_8Rn.9R7T_mSRIy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UM" val="26"/>
</p:tagLst>
</file>

<file path=ppt/theme/theme1.xml><?xml version="1.0" encoding="utf-8"?>
<a:theme xmlns:a="http://schemas.openxmlformats.org/drawingml/2006/main" name="DD Template Jan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Read-Only]" id="{916F96B5-34ED-4026-81F2-959EC6E9FD5C}" vid="{A18FA1C4-1C37-45B7-81A8-38F456485FC6}"/>
    </a:ext>
  </a:extLst>
</a:theme>
</file>

<file path=ppt/theme/theme2.xml><?xml version="1.0" encoding="utf-8"?>
<a:theme xmlns:a="http://schemas.openxmlformats.org/drawingml/2006/main" name="DD Template Aug 2017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A3B2ECB9-23F7-44E8-9B74-A28DD408A834}" vid="{9856BA41-F5EA-464B-8C56-277CD8D448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ojectType xmlns="ef4e554e-da30-4c70-bbdf-b4527cf473d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312312D85A54680D34686FC6F50D1" ma:contentTypeVersion="12" ma:contentTypeDescription="Create a new document." ma:contentTypeScope="" ma:versionID="bb8483fda65ed065db60138effabab84">
  <xsd:schema xmlns:xsd="http://www.w3.org/2001/XMLSchema" xmlns:xs="http://www.w3.org/2001/XMLSchema" xmlns:p="http://schemas.microsoft.com/office/2006/metadata/properties" xmlns:ns2="ef4e554e-da30-4c70-bbdf-b4527cf473da" xmlns:ns3="ea1a8248-9dd2-440d-98e3-a0509b84f86a" targetNamespace="http://schemas.microsoft.com/office/2006/metadata/properties" ma:root="true" ma:fieldsID="40ba3c899a9cfe0629696aaf08c0a8b1" ns2:_="" ns3:_="">
    <xsd:import namespace="ef4e554e-da30-4c70-bbdf-b4527cf473da"/>
    <xsd:import namespace="ea1a8248-9dd2-440d-98e3-a0509b84f8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ProjectTyp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e554e-da30-4c70-bbdf-b4527cf47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ProjectType" ma:index="17" nillable="true" ma:displayName="Project Type" ma:format="Dropdown" ma:internalName="ProjectType">
      <xsd:simpleType>
        <xsd:restriction base="dms:Choice">
          <xsd:enumeration value="Strategy"/>
          <xsd:enumeration value="Assessment"/>
          <xsd:enumeration value="Implementation"/>
          <xsd:enumeration value="Managed Services"/>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1a8248-9dd2-440d-98e3-a0509b84f8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3F1B30-D861-4392-B193-CA72B7AE572D}">
  <ds:schemaRefs>
    <ds:schemaRef ds:uri="http://purl.org/dc/elements/1.1/"/>
    <ds:schemaRef ds:uri="http://schemas.microsoft.com/office/2006/metadata/properties"/>
    <ds:schemaRef ds:uri="http://schemas.microsoft.com/office/2006/documentManagement/types"/>
    <ds:schemaRef ds:uri="http://purl.org/dc/dcmitype/"/>
    <ds:schemaRef ds:uri="http://www.w3.org/XML/1998/namespace"/>
    <ds:schemaRef ds:uri="http://schemas.openxmlformats.org/package/2006/metadata/core-properties"/>
    <ds:schemaRef ds:uri="ea1a8248-9dd2-440d-98e3-a0509b84f86a"/>
    <ds:schemaRef ds:uri="http://schemas.microsoft.com/office/infopath/2007/PartnerControls"/>
    <ds:schemaRef ds:uri="ef4e554e-da30-4c70-bbdf-b4527cf473da"/>
    <ds:schemaRef ds:uri="http://purl.org/dc/terms/"/>
  </ds:schemaRefs>
</ds:datastoreItem>
</file>

<file path=customXml/itemProps2.xml><?xml version="1.0" encoding="utf-8"?>
<ds:datastoreItem xmlns:ds="http://schemas.openxmlformats.org/officeDocument/2006/customXml" ds:itemID="{1F532E60-C24F-4B9C-8DAE-8A6A9360C274}">
  <ds:schemaRefs>
    <ds:schemaRef ds:uri="http://schemas.microsoft.com/sharepoint/v3/contenttype/forms"/>
  </ds:schemaRefs>
</ds:datastoreItem>
</file>

<file path=customXml/itemProps3.xml><?xml version="1.0" encoding="utf-8"?>
<ds:datastoreItem xmlns:ds="http://schemas.openxmlformats.org/officeDocument/2006/customXml" ds:itemID="{D39DC604-A6B2-4228-8CA1-7C9BB1314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4e554e-da30-4c70-bbdf-b4527cf473da"/>
    <ds:schemaRef ds:uri="ea1a8248-9dd2-440d-98e3-a0509b84f8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DD-PresentationTemplate_16x9</Template>
  <TotalTime>0</TotalTime>
  <Words>9541</Words>
  <Application>Microsoft Office PowerPoint</Application>
  <PresentationFormat>Widescreen</PresentationFormat>
  <Paragraphs>1511</Paragraphs>
  <Slides>52</Slides>
  <Notes>48</Notes>
  <HiddenSlides>1</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3</vt:i4>
      </vt:variant>
      <vt:variant>
        <vt:lpstr>Slide Titles</vt:lpstr>
      </vt:variant>
      <vt:variant>
        <vt:i4>52</vt:i4>
      </vt:variant>
    </vt:vector>
  </HeadingPairs>
  <TitlesOfParts>
    <vt:vector size="72" baseType="lpstr">
      <vt:lpstr>-apple-system</vt:lpstr>
      <vt:lpstr>Arial</vt:lpstr>
      <vt:lpstr>BentonSans Regular</vt:lpstr>
      <vt:lpstr>Calibri</vt:lpstr>
      <vt:lpstr>Chronicle Display Black</vt:lpstr>
      <vt:lpstr>Frutiger Next Pro Medium</vt:lpstr>
      <vt:lpstr>Gartner sans</vt:lpstr>
      <vt:lpstr>Open Sans</vt:lpstr>
      <vt:lpstr>Open Sans Light</vt:lpstr>
      <vt:lpstr>Open Sans Semibold</vt:lpstr>
      <vt:lpstr>Roboto</vt:lpstr>
      <vt:lpstr>Symbol</vt:lpstr>
      <vt:lpstr>Verdana</vt:lpstr>
      <vt:lpstr>Wingdings</vt:lpstr>
      <vt:lpstr>Wingdings 2</vt:lpstr>
      <vt:lpstr>DD Template Jan 2018 16x9</vt:lpstr>
      <vt:lpstr>DD Template Aug 2017 16x9</vt:lpstr>
      <vt:lpstr>think-cell Slide</vt:lpstr>
      <vt:lpstr>Acrobat Document</vt:lpstr>
      <vt:lpstr>Presentation</vt:lpstr>
      <vt:lpstr>PowerPoint Presentation</vt:lpstr>
      <vt:lpstr>Instructors and Sponsors</vt:lpstr>
      <vt:lpstr>Table of Contents</vt:lpstr>
      <vt:lpstr>PowerPoint Presentation</vt:lpstr>
      <vt:lpstr>How we see Personalization via Interaction Studio</vt:lpstr>
      <vt:lpstr>How Interaction Studio Fits Into Salesforce Stack</vt:lpstr>
      <vt:lpstr>How We Understand Interaction Studio Within Your Architecture</vt:lpstr>
      <vt:lpstr>Key Use Cases Across Various Industries</vt:lpstr>
      <vt:lpstr>Interaction Studio Use Case Framework</vt:lpstr>
      <vt:lpstr>Anonymous Personalization via Identity Management</vt:lpstr>
      <vt:lpstr>Journey Injection from Interaction</vt:lpstr>
      <vt:lpstr>Journey Interaction Driving Customized Web Personalization</vt:lpstr>
      <vt:lpstr>Next Best Action from Customer Support  </vt:lpstr>
      <vt:lpstr>Agent Driven Segmentation Drives Web Personalization</vt:lpstr>
      <vt:lpstr>Discovery</vt:lpstr>
      <vt:lpstr>What’s on the Roadmap for Interaction Studio</vt:lpstr>
      <vt:lpstr>Deloitte’s Interaction Studio Offerings </vt:lpstr>
      <vt:lpstr>Pricing &amp; Packaging </vt:lpstr>
      <vt:lpstr>Illustrative Implementation Timeline</vt:lpstr>
      <vt:lpstr>Illustrative Implementation Team </vt:lpstr>
      <vt:lpstr>How Interaction Studio Stacks Up to Adobe</vt:lpstr>
      <vt:lpstr>PowerPoint Presentation</vt:lpstr>
      <vt:lpstr>PowerPoint Presentation</vt:lpstr>
      <vt:lpstr>Use Case for Training Overview </vt:lpstr>
      <vt:lpstr>Accounts, Users, &amp; Permissions</vt:lpstr>
      <vt:lpstr>Dataset and SFTP Setup </vt:lpstr>
      <vt:lpstr>IS Beacon and Evergage Launcher</vt:lpstr>
      <vt:lpstr>Site Mapping and Blueprint</vt:lpstr>
      <vt:lpstr>Site Mapping Examples</vt:lpstr>
      <vt:lpstr>Data Layer</vt:lpstr>
      <vt:lpstr>Catalog Setup </vt:lpstr>
      <vt:lpstr>Unified Customer Profile Setup </vt:lpstr>
      <vt:lpstr>ETLs &amp; Gears</vt:lpstr>
      <vt:lpstr>Integrations</vt:lpstr>
      <vt:lpstr>Promotions Setup </vt:lpstr>
      <vt:lpstr>Recipes &amp; Decisions Setup </vt:lpstr>
      <vt:lpstr>User Segments </vt:lpstr>
      <vt:lpstr>Web Campaigns and Experiences </vt:lpstr>
      <vt:lpstr>Web Template Development </vt:lpstr>
      <vt:lpstr>Event API + Server-Side Campaigns </vt:lpstr>
      <vt:lpstr>Open Time Email Recommendations</vt:lpstr>
      <vt:lpstr>Reporting</vt:lpstr>
      <vt:lpstr>Key Learnings</vt:lpstr>
      <vt:lpstr>Additional Resources </vt:lpstr>
      <vt:lpstr>Thank You.</vt:lpstr>
      <vt:lpstr>PowerPoint Presentation</vt:lpstr>
      <vt:lpstr>Key Terms  (1/3)</vt:lpstr>
      <vt:lpstr>Key Terms  (2/3)</vt:lpstr>
      <vt:lpstr>Key Terms  (3/3)</vt:lpstr>
      <vt:lpstr>Key Features and Benefits of Interaction Studio</vt:lpstr>
      <vt:lpstr>What Makes Interaction Studio Different? </vt:lpstr>
      <vt:lpstr>How Interaction Studio fits into MarTech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2020-01-24T08:50:28Z</dcterms:created>
  <dcterms:modified xsi:type="dcterms:W3CDTF">2021-03-30T18:40:12Z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0x010100F5F312312D85A54680D34686FC6F50D1</vt:lpwstr>
  </property>
  <property fmtid="{D5CDD505-2E9C-101B-9397-08002B2CF9AE}" pid="3" name="Local Content Type">
    <vt:lpwstr>17689;#United States:Sales and Marketing:Marketing Program Materials:Pursuit Tools|f37f018a-74df-4ecd-871c-456fb757cc9a</vt:lpwstr>
  </property>
  <property fmtid="{D5CDD505-2E9C-101B-9397-08002B2CF9AE}" pid="4" name="Primary Local Client">
    <vt:lpwstr>15599;#United States:Consulting:Customer and Marketing:Customer Strategy and Applied Design|8baa60d7-d673-46e4-bc8b-3268ab1b4204</vt:lpwstr>
  </property>
  <property fmtid="{D5CDD505-2E9C-101B-9397-08002B2CF9AE}" pid="5" name="Badge">
    <vt:lpwstr/>
  </property>
  <property fmtid="{D5CDD505-2E9C-101B-9397-08002B2CF9AE}" pid="6" name="Applicable Geography">
    <vt:lpwstr>375;#Global|f12aef73-b423-4016-a43f-15722d3a0a5e</vt:lpwstr>
  </property>
  <property fmtid="{D5CDD505-2E9C-101B-9397-08002B2CF9AE}" pid="7" name="Secondary Local Indu">
    <vt:lpwstr/>
  </property>
  <property fmtid="{D5CDD505-2E9C-101B-9397-08002B2CF9AE}" pid="8" name="Primary Local Indust">
    <vt:lpwstr/>
  </property>
  <property fmtid="{D5CDD505-2E9C-101B-9397-08002B2CF9AE}" pid="9" name="Geography of Origin">
    <vt:lpwstr>14519;#Americas (Region):United States (MF):United States|8cb0099f-1dbf-4b3c-9b7f-d98051a79fa3</vt:lpwstr>
  </property>
  <property fmtid="{D5CDD505-2E9C-101B-9397-08002B2CF9AE}" pid="10" name="KAM Language">
    <vt:lpwstr>14511;#English|b169a262-1aaa-4ccb-9acf-78a36c1d9bab</vt:lpwstr>
  </property>
  <property fmtid="{D5CDD505-2E9C-101B-9397-08002B2CF9AE}" pid="11" name="Primary Global Client">
    <vt:lpwstr>17863;#Consulting:Customer and Marketing:Customer and Applied Design|c03a13a0-3521-4bea-aa99-bb1661286bc3</vt:lpwstr>
  </property>
  <property fmtid="{D5CDD505-2E9C-101B-9397-08002B2CF9AE}" pid="12" name="Secondary Global Indu">
    <vt:lpwstr/>
  </property>
  <property fmtid="{D5CDD505-2E9C-101B-9397-08002B2CF9AE}" pid="13" name="Secondary Global Clie">
    <vt:lpwstr>11439;#Consulting:Customer and Marketing|cfef1db9-52a5-4256-8924-3aa60f8dd9f6</vt:lpwstr>
  </property>
  <property fmtid="{D5CDD505-2E9C-101B-9397-08002B2CF9AE}" pid="14" name="Primary Global Indust">
    <vt:lpwstr/>
  </property>
  <property fmtid="{D5CDD505-2E9C-101B-9397-08002B2CF9AE}" pid="15" name="Global Content Type">
    <vt:lpwstr>17954;#Sales and Marketing:Marketing Program Materials:Pursuit Tools|29b96f98-4244-42dc-8acb-a90956fc54e9</vt:lpwstr>
  </property>
  <property fmtid="{D5CDD505-2E9C-101B-9397-08002B2CF9AE}" pid="16" name="Local Internal Service">
    <vt:lpwstr/>
  </property>
  <property fmtid="{D5CDD505-2E9C-101B-9397-08002B2CF9AE}" pid="17" name="Global Internal Service">
    <vt:lpwstr/>
  </property>
  <property fmtid="{D5CDD505-2E9C-101B-9397-08002B2CF9AE}" pid="18" name="Secondary Local Clie">
    <vt:lpwstr>17648;#United States:Consulting:Customer and Marketing|805b526c-c0e2-45e4-aeb9-489e2f1d6043</vt:lpwstr>
  </property>
  <property fmtid="{D5CDD505-2E9C-101B-9397-08002B2CF9AE}" pid="19" name="IPCO Designation">
    <vt:lpwstr>4014;#May be edited and used internally or externally for any purpose (Category D)|f8400f62-65c9-4658-9900-b0ea185e4722</vt:lpwstr>
  </property>
  <property fmtid="{D5CDD505-2E9C-101B-9397-08002B2CF9AE}" pid="20" name="_dlc_policyId">
    <vt:lpwstr/>
  </property>
  <property fmtid="{D5CDD505-2E9C-101B-9397-08002B2CF9AE}" pid="21" name="ItemRetentionFormula">
    <vt:lpwstr/>
  </property>
  <property fmtid="{D5CDD505-2E9C-101B-9397-08002B2CF9AE}" pid="22" name="Publishing Owning Te">
    <vt:lpwstr>16;#Consulting|7434a3af-136e-42a8-bb53-fcc906dbc283</vt:lpwstr>
  </property>
  <property fmtid="{D5CDD505-2E9C-101B-9397-08002B2CF9AE}" pid="23" name="Publishing Owning Te0">
    <vt:lpwstr>Consulting|7434a3af-136e-42a8-bb53-fcc906dbc283</vt:lpwstr>
  </property>
  <property fmtid="{D5CDD505-2E9C-101B-9397-08002B2CF9AE}" pid="24" name="_docset_NoMedatataSyncRequired">
    <vt:lpwstr>False</vt:lpwstr>
  </property>
</Properties>
</file>